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docProps/custom.xml" ContentType="application/vnd.openxmlformats-officedocument.custom-properti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notesMasterIdLst>
    <p:notesMasterId r:id="rId28"/>
  </p:notesMasterIdLst>
  <p:handoutMasterIdLst>
    <p:handoutMasterId r:id="rId29"/>
  </p:handoutMasterIdLst>
  <p:sldIdLst>
    <p:sldId id="386" r:id="rId2"/>
    <p:sldId id="305" r:id="rId3"/>
    <p:sldId id="338" r:id="rId4"/>
    <p:sldId id="339" r:id="rId5"/>
    <p:sldId id="336" r:id="rId6"/>
    <p:sldId id="387" r:id="rId7"/>
    <p:sldId id="375" r:id="rId8"/>
    <p:sldId id="343" r:id="rId9"/>
    <p:sldId id="353" r:id="rId10"/>
    <p:sldId id="354" r:id="rId11"/>
    <p:sldId id="355" r:id="rId12"/>
    <p:sldId id="357" r:id="rId13"/>
    <p:sldId id="358" r:id="rId14"/>
    <p:sldId id="359" r:id="rId15"/>
    <p:sldId id="346" r:id="rId16"/>
    <p:sldId id="347" r:id="rId17"/>
    <p:sldId id="363" r:id="rId18"/>
    <p:sldId id="348" r:id="rId19"/>
    <p:sldId id="349" r:id="rId20"/>
    <p:sldId id="342" r:id="rId21"/>
    <p:sldId id="351" r:id="rId22"/>
    <p:sldId id="372" r:id="rId23"/>
    <p:sldId id="332" r:id="rId24"/>
    <p:sldId id="341" r:id="rId25"/>
    <p:sldId id="298" r:id="rId26"/>
    <p:sldId id="379" r:id="rId27"/>
  </p:sldIdLst>
  <p:sldSz cx="10080625" cy="7559675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showPr showNarration="1">
    <p:present/>
    <p:sldAll/>
    <p:penClr>
      <a:srgbClr val="FF0000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CC3300"/>
    <a:srgbClr val="FF3300"/>
    <a:srgbClr val="D1673D"/>
    <a:srgbClr val="B17D5D"/>
    <a:srgbClr val="009900"/>
    <a:srgbClr val="99CC00"/>
    <a:srgbClr val="B2B2B2"/>
    <a:srgbClr val="5F5F5F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039" autoAdjust="0"/>
    <p:restoredTop sz="94454" autoAdjust="0"/>
  </p:normalViewPr>
  <p:slideViewPr>
    <p:cSldViewPr>
      <p:cViewPr varScale="1">
        <p:scale>
          <a:sx n="80" d="100"/>
          <a:sy n="80" d="100"/>
        </p:scale>
        <p:origin x="-744" y="-112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-3300" y="-102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 bwMode="auto">
          <a:xfrm>
            <a:off x="0" y="0"/>
            <a:ext cx="317341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412" tIns="41706" rIns="83412" bIns="41706" numCol="1" anchor="t" anchorCtr="0" compatLnSpc="1">
            <a:prstTxWarp prst="textNoShape">
              <a:avLst/>
            </a:prstTxWarp>
          </a:bodyPr>
          <a:lstStyle>
            <a:lvl1pPr defTabSz="847725" eaLnBrk="1">
              <a:defRPr sz="1300"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 bwMode="auto">
          <a:xfrm>
            <a:off x="4140200" y="0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412" tIns="41706" rIns="83412" bIns="41706" numCol="1" anchor="t" anchorCtr="0" compatLnSpc="1">
            <a:prstTxWarp prst="textNoShape">
              <a:avLst/>
            </a:prstTxWarp>
          </a:bodyPr>
          <a:lstStyle>
            <a:lvl1pPr algn="r" defTabSz="847725" eaLnBrk="1">
              <a:defRPr sz="1300"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 bwMode="auto">
          <a:xfrm>
            <a:off x="0" y="9121775"/>
            <a:ext cx="3173413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412" tIns="41706" rIns="83412" bIns="41706" numCol="1" anchor="b" anchorCtr="0" compatLnSpc="1">
            <a:prstTxWarp prst="textNoShape">
              <a:avLst/>
            </a:prstTxWarp>
          </a:bodyPr>
          <a:lstStyle>
            <a:lvl1pPr defTabSz="847725" eaLnBrk="1">
              <a:defRPr sz="1300"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 bwMode="auto">
          <a:xfrm>
            <a:off x="4140200" y="9121775"/>
            <a:ext cx="317500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412" tIns="41706" rIns="83412" bIns="41706" numCol="1" anchor="b" anchorCtr="0" compatLnSpc="1">
            <a:prstTxWarp prst="textNoShape">
              <a:avLst/>
            </a:prstTxWarp>
          </a:bodyPr>
          <a:lstStyle>
            <a:lvl1pPr algn="r" defTabSz="847725" eaLnBrk="1">
              <a:defRPr sz="1300">
                <a:latin typeface="Calibri" charset="0"/>
              </a:defRPr>
            </a:lvl1pPr>
          </a:lstStyle>
          <a:p>
            <a:pPr>
              <a:defRPr/>
            </a:pPr>
            <a:fld id="{413AA366-A3C2-114F-B81D-27BE8B175CC0}" type="slidenum">
              <a:rPr lang="en-US"/>
              <a:pPr>
                <a:defRPr/>
              </a:pPr>
              <a:t>‹#›</a:t>
            </a:fld>
            <a:endParaRPr lang="fi-FI"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2020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257300" y="730250"/>
            <a:ext cx="4799013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14339" name="Notes Placeholder 2"/>
          <p:cNvSpPr txBox="1"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i-FI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173413" cy="4810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847725" eaLnBrk="1">
              <a:defRPr sz="13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141788" y="0"/>
            <a:ext cx="3173412" cy="4810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847725" eaLnBrk="1">
              <a:defRPr sz="13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9120188"/>
            <a:ext cx="3173413" cy="4810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847725" eaLnBrk="1">
              <a:defRPr sz="13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141788" y="9120188"/>
            <a:ext cx="3173412" cy="4810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847725" eaLnBrk="1">
              <a:defRPr sz="13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FC8110E2-1524-9445-B796-69A2FE04EDF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156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30000"/>
      </a:spcBef>
      <a:spcAft>
        <a:spcPct val="0"/>
      </a:spcAft>
      <a:defRPr lang="fi-FI" sz="2000">
        <a:solidFill>
          <a:schemeClr val="tx1"/>
        </a:solidFill>
        <a:latin typeface="Arial" pitchFamily="18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6387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7651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9699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9699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9699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9699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1747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1747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379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891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pitchFamily="-109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891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pitchFamily="-109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891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pitchFamily="-109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3011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3011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3011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3011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7347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7107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843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1507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6096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9699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9699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Stronger colors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8110E2-1524-9445-B796-69A2FE04EDFD}" type="slidenum">
              <a:rPr lang="fi-FI" smtClean="0"/>
              <a:pPr>
                <a:defRPr/>
              </a:pPr>
              <a:t>7</a:t>
            </a:fld>
            <a:endParaRPr lang="fi-F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5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endParaRPr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7651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731838" y="4560888"/>
            <a:ext cx="5851525" cy="304800"/>
          </a:xfrm>
          <a:ln/>
        </p:spPr>
        <p:txBody>
          <a:bodyPr>
            <a:spAutoFit/>
          </a:bodyPr>
          <a:lstStyle/>
          <a:p>
            <a:pPr eaLnBrk="1">
              <a:spcBef>
                <a:spcPct val="0"/>
              </a:spcBef>
            </a:pPr>
            <a:r>
              <a:rPr lang="fi-FI" dirty="0" err="1" smtClean="0">
                <a:solidFill>
                  <a:srgbClr val="000000"/>
                </a:solidFill>
                <a:latin typeface="Arial" charset="0"/>
              </a:rPr>
              <a:t>acyclic</a:t>
            </a:r>
            <a:endParaRPr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E9449-F772-0A4F-A414-B421A0A8F96F}" type="datetime1">
              <a:rPr lang="en-US"/>
              <a:pPr>
                <a:defRPr/>
              </a:pPr>
              <a:t>2/5/13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D0209-7DE8-DE48-A57C-4EEA4DD65EC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880B0-46A9-B24C-9E60-A6E476430BDE}" type="datetime1">
              <a:rPr lang="en-US"/>
              <a:pPr>
                <a:defRPr/>
              </a:pPr>
              <a:t>2/5/13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13A86-463B-E445-BDA6-B66E5D639C9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325" y="0"/>
            <a:ext cx="2276475" cy="67579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678612" cy="67579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087A5-6F6C-424C-B07E-73FB041E9D6A}" type="datetime1">
              <a:rPr lang="en-US"/>
              <a:pPr>
                <a:defRPr/>
              </a:pPr>
              <a:t>2/5/13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4499D-3F0D-5546-9230-754BF6308C6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635B1-8426-3249-ABF5-CADB55DB964E}" type="datetime1">
              <a:rPr lang="en-US"/>
              <a:pPr>
                <a:defRPr/>
              </a:pPr>
              <a:t>2/5/13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16DF1-BA4B-5C44-971E-82A6EE73956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4C467-6470-C448-9430-4CA99E9A51B5}" type="datetime1">
              <a:rPr lang="en-US"/>
              <a:pPr>
                <a:defRPr/>
              </a:pPr>
              <a:t>2/5/13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4DD81-DD57-694B-B043-D199770EC71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071E9-6D7D-F34F-8DAD-4040732BBF25}" type="datetime1">
              <a:rPr lang="en-US"/>
              <a:pPr>
                <a:defRPr/>
              </a:pPr>
              <a:t>2/5/13</a:t>
            </a:fld>
            <a:endParaRPr lang="fi-FI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B5363-205D-A54E-94F6-288C26787C6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2519C-F037-F24B-8035-B1B20F67C06C}" type="datetime1">
              <a:rPr lang="en-US"/>
              <a:pPr>
                <a:defRPr/>
              </a:pPr>
              <a:t>2/5/13</a:t>
            </a:fld>
            <a:endParaRPr lang="fi-FI"/>
          </a:p>
        </p:txBody>
      </p:sp>
      <p:sp>
        <p:nvSpPr>
          <p:cNvPr id="8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7CA44-CA71-514B-B5EE-3ADB5193DF0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48087-D381-1646-8978-E930BB7D86BA}" type="datetime1">
              <a:rPr lang="en-US"/>
              <a:pPr>
                <a:defRPr/>
              </a:pPr>
              <a:t>2/5/13</a:t>
            </a:fld>
            <a:endParaRPr lang="fi-FI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74740-7670-CC41-ACDF-A0E14F34940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DDACBA-14DE-AC4C-BBA0-6FA4DC8452D9}" type="datetime1">
              <a:rPr lang="en-US"/>
              <a:pPr>
                <a:defRPr/>
              </a:pPr>
              <a:t>2/5/13</a:t>
            </a:fld>
            <a:endParaRPr lang="fi-FI"/>
          </a:p>
        </p:txBody>
      </p:sp>
      <p:sp>
        <p:nvSpPr>
          <p:cNvPr id="3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42FA5-FACE-DD48-AEFA-D9ABFC4E22D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E24B7-8B7E-F846-B32D-6CF756C623D8}" type="datetime1">
              <a:rPr lang="en-US"/>
              <a:pPr>
                <a:defRPr/>
              </a:pPr>
              <a:t>2/5/13</a:t>
            </a:fld>
            <a:endParaRPr lang="fi-FI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479E3-829C-3848-B3E3-9634A6B8E12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A54C7-BA14-5448-8ED9-FE78F6E22BB7}" type="datetime1">
              <a:rPr lang="en-US"/>
              <a:pPr>
                <a:defRPr/>
              </a:pPr>
              <a:t>2/5/13</a:t>
            </a:fld>
            <a:endParaRPr lang="fi-FI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C9FF8A-B7D2-1941-8D2D-F777CCEDE9C3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 txBox="1">
            <a:spLocks noGrp="1"/>
          </p:cNvSpPr>
          <p:nvPr>
            <p:ph type="title"/>
          </p:nvPr>
        </p:nvSpPr>
        <p:spPr bwMode="auto">
          <a:xfrm>
            <a:off x="468313" y="0"/>
            <a:ext cx="9070975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Muokkaa otsikon tekstimuotoa napsauttamalla</a:t>
            </a:r>
          </a:p>
        </p:txBody>
      </p:sp>
      <p:sp>
        <p:nvSpPr>
          <p:cNvPr id="1027" name="Text Placeholder 2"/>
          <p:cNvSpPr txBox="1">
            <a:spLocks noGrp="1"/>
          </p:cNvSpPr>
          <p:nvPr>
            <p:ph type="body" idx="1"/>
          </p:nvPr>
        </p:nvSpPr>
        <p:spPr bwMode="auto">
          <a:xfrm>
            <a:off x="503238" y="1768475"/>
            <a:ext cx="9072562" cy="49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jäsennyksen tekstimuotoa napsauttamalla</a:t>
            </a:r>
          </a:p>
          <a:p>
            <a:pPr lvl="1"/>
            <a:r>
              <a:rPr lang="fi-FI"/>
              <a:t>Toinen jäsennystaso</a:t>
            </a:r>
          </a:p>
          <a:p>
            <a:pPr lvl="2"/>
            <a:r>
              <a:rPr lang="fi-FI"/>
              <a:t>Kolmas jäsennystaso</a:t>
            </a:r>
          </a:p>
          <a:p>
            <a:pPr lvl="3"/>
            <a:r>
              <a:rPr lang="fi-FI"/>
              <a:t>Neljäs jäsennystaso</a:t>
            </a:r>
          </a:p>
          <a:p>
            <a:pPr lvl="4"/>
            <a:r>
              <a:rPr lang="fi-FI"/>
              <a:t>Viides jäsennystaso</a:t>
            </a:r>
          </a:p>
          <a:p>
            <a:pPr lvl="4"/>
            <a:r>
              <a:rPr lang="fi-FI"/>
              <a:t>Kuudes jäsennystaso</a:t>
            </a:r>
          </a:p>
          <a:p>
            <a:pPr lvl="4"/>
            <a:r>
              <a:rPr lang="fi-FI"/>
              <a:t>Seitsemäs jäsennystaso</a:t>
            </a:r>
          </a:p>
          <a:p>
            <a:pPr lvl="4"/>
            <a:r>
              <a:rPr lang="fi-FI"/>
              <a:t>Kahdeksas jäsennystaso</a:t>
            </a:r>
          </a:p>
          <a:p>
            <a:pPr lvl="4"/>
            <a:r>
              <a:rPr lang="fi-FI"/>
              <a:t>Yhdeksäs jäsennystaso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238" y="6886575"/>
            <a:ext cx="234950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defRPr sz="14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CEDD8699-042C-2346-9A27-29B65BE83EC6}" type="datetime1">
              <a:rPr lang="en-US"/>
              <a:pPr>
                <a:defRPr/>
              </a:pPr>
              <a:t>2/5/13</a:t>
            </a:fld>
            <a:endParaRPr lang="fi-FI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8050" y="6886575"/>
            <a:ext cx="319405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defRPr sz="14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6300" y="6886575"/>
            <a:ext cx="234950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defRPr sz="1400">
                <a:latin typeface="Times New Roman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4C1912FD-5D1F-9040-9225-6EB96CB30C6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pitchFamily="34" charset="0"/>
          <a:ea typeface="DejaVu Sans"/>
          <a:cs typeface="DejaVu Sans"/>
        </a:defRPr>
      </a:lvl9pPr>
    </p:titleStyle>
    <p:bodyStyle>
      <a:lvl1pPr marL="431800" indent="-32385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 charset="0"/>
        <a:buChar char="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863600" indent="-287338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 charset="0"/>
        <a:buChar char="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2954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 charset="0"/>
        <a:buChar char="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7272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 charset="0"/>
        <a:buChar char="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1590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 charset="0"/>
        <a:buChar char="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6162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/>
        <a:buChar char=""/>
        <a:defRPr>
          <a:solidFill>
            <a:schemeClr val="tx1"/>
          </a:solidFill>
          <a:latin typeface="+mn-lt"/>
        </a:defRPr>
      </a:lvl6pPr>
      <a:lvl7pPr marL="30734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/>
        <a:buChar char=""/>
        <a:defRPr>
          <a:solidFill>
            <a:schemeClr val="tx1"/>
          </a:solidFill>
          <a:latin typeface="+mn-lt"/>
        </a:defRPr>
      </a:lvl7pPr>
      <a:lvl8pPr marL="35306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/>
        <a:buChar char=""/>
        <a:defRPr>
          <a:solidFill>
            <a:schemeClr val="tx1"/>
          </a:solidFill>
          <a:latin typeface="+mn-lt"/>
        </a:defRPr>
      </a:lvl8pPr>
      <a:lvl9pPr marL="3987800" indent="-215900" algn="l" rtl="0" eaLnBrk="0" fontAlgn="base" hangingPunct="0">
        <a:spcBef>
          <a:spcPct val="20000"/>
        </a:spcBef>
        <a:spcAft>
          <a:spcPct val="0"/>
        </a:spcAft>
        <a:buClr>
          <a:srgbClr val="FF6309"/>
        </a:buClr>
        <a:buSzPct val="45000"/>
        <a:buFont typeface="StarSymbol"/>
        <a:buChar char="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hyperlink" Target="http://youtu.be/hBeaSfRCU4c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://youtu.be/hIeF9NMSCLo" TargetMode="External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 descr="fukushima-oct-2011-10-1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66363">
            <a:off x="4345731" y="2910865"/>
            <a:ext cx="6118639" cy="4323741"/>
          </a:xfrm>
          <a:prstGeom prst="rect">
            <a:avLst/>
          </a:prstGeom>
        </p:spPr>
      </p:pic>
      <p:sp>
        <p:nvSpPr>
          <p:cNvPr id="15365" name="Title 2"/>
          <p:cNvSpPr txBox="1">
            <a:spLocks noGrp="1"/>
          </p:cNvSpPr>
          <p:nvPr>
            <p:ph type="title" idx="4294967295"/>
          </p:nvPr>
        </p:nvSpPr>
        <p:spPr>
          <a:xfrm>
            <a:off x="696912" y="4455219"/>
            <a:ext cx="4191000" cy="400110"/>
          </a:xfrm>
        </p:spPr>
        <p:txBody>
          <a:bodyPr wrap="square">
            <a:spAutoFit/>
          </a:bodyPr>
          <a:lstStyle/>
          <a:p>
            <a:pPr eaLnBrk="1"/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Manuel Gomez </a:t>
            </a:r>
            <a: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Rodriguez</a:t>
            </a:r>
            <a:br>
              <a:rPr 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2200" b="0" baseline="30000" dirty="0">
              <a:solidFill>
                <a:schemeClr val="tx1">
                  <a:lumMod val="75000"/>
                  <a:lumOff val="25000"/>
                </a:schemeClr>
              </a:solidFill>
              <a:latin typeface="Times New Roman" charset="0"/>
            </a:endParaRPr>
          </a:p>
        </p:txBody>
      </p:sp>
      <p:sp>
        <p:nvSpPr>
          <p:cNvPr id="15364" name="Title 1"/>
          <p:cNvSpPr txBox="1">
            <a:spLocks noGrp="1"/>
          </p:cNvSpPr>
          <p:nvPr>
            <p:ph type="title" idx="4294967295"/>
          </p:nvPr>
        </p:nvSpPr>
        <p:spPr>
          <a:xfrm>
            <a:off x="696913" y="1977112"/>
            <a:ext cx="7162799" cy="2031325"/>
          </a:xfrm>
        </p:spPr>
        <p:txBody>
          <a:bodyPr wrap="square">
            <a:spAutoFit/>
          </a:bodyPr>
          <a:lstStyle/>
          <a:p>
            <a:pPr eaLnBrk="1">
              <a:spcAft>
                <a:spcPts val="1200"/>
              </a:spcAft>
            </a:pPr>
            <a:r>
              <a:rPr dirty="0" smtClean="0">
                <a:solidFill>
                  <a:schemeClr val="tx1"/>
                </a:solidFill>
              </a:rPr>
              <a:t>Structure and Dynamics </a:t>
            </a:r>
            <a:r>
              <a:rPr lang="x-none" dirty="0" smtClean="0">
                <a:solidFill>
                  <a:schemeClr val="tx1"/>
                </a:solidFill>
              </a:rPr>
              <a:t/>
            </a:r>
            <a:br>
              <a:rPr lang="x-none" dirty="0" smtClean="0">
                <a:solidFill>
                  <a:schemeClr val="tx1"/>
                </a:solidFill>
              </a:rPr>
            </a:br>
            <a:r>
              <a:rPr dirty="0" smtClean="0">
                <a:solidFill>
                  <a:schemeClr val="tx1"/>
                </a:solidFill>
              </a:rPr>
              <a:t>of Information Pathways </a:t>
            </a:r>
            <a:r>
              <a:rPr lang="x-none" dirty="0" smtClean="0">
                <a:solidFill>
                  <a:schemeClr val="tx1"/>
                </a:solidFill>
              </a:rPr>
              <a:t/>
            </a:r>
            <a:br>
              <a:rPr lang="x-none" dirty="0" smtClean="0">
                <a:solidFill>
                  <a:schemeClr val="tx1"/>
                </a:solidFill>
              </a:rPr>
            </a:br>
            <a:r>
              <a:rPr dirty="0" smtClean="0">
                <a:solidFill>
                  <a:schemeClr val="tx1"/>
                </a:solidFill>
              </a:rPr>
              <a:t>in On-line Media</a:t>
            </a:r>
            <a:endParaRPr lang="en-US" dirty="0" smtClean="0">
              <a:solidFill>
                <a:srgbClr val="404040"/>
              </a:solidFill>
            </a:endParaRPr>
          </a:p>
        </p:txBody>
      </p:sp>
      <p:sp>
        <p:nvSpPr>
          <p:cNvPr id="21" name="Title 2"/>
          <p:cNvSpPr txBox="1">
            <a:spLocks/>
          </p:cNvSpPr>
          <p:nvPr/>
        </p:nvSpPr>
        <p:spPr bwMode="auto">
          <a:xfrm>
            <a:off x="3744912" y="6980237"/>
            <a:ext cx="3124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1">
              <a:defRPr/>
            </a:pPr>
            <a:r>
              <a:rPr lang="en-US" sz="2200" b="1" kern="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02.06.13 WSDM ‘13</a:t>
            </a:r>
            <a:endParaRPr kumimoji="0" lang="en-US" sz="2200" b="0" i="0" u="none" strike="noStrike" kern="0" cap="small" spc="0" normalizeH="0" baseline="3000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charset="0"/>
              <a:ea typeface="+mj-ea"/>
              <a:cs typeface="+mj-cs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696912" y="4931529"/>
            <a:ext cx="4876800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Stanford University</a:t>
            </a:r>
            <a:b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MPI for Intelligent Systems</a:t>
            </a:r>
            <a:endParaRPr kumimoji="0" lang="en-US" sz="2200" b="0" i="0" u="none" strike="noStrike" kern="0" cap="none" spc="0" normalizeH="0" baseline="300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charset="0"/>
              <a:ea typeface="+mj-ea"/>
              <a:cs typeface="+mj-cs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696912" y="5761037"/>
            <a:ext cx="441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joint</a:t>
            </a: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work with: </a:t>
            </a:r>
            <a:b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b="1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J. Leskovec &amp; B. Schölkopf</a:t>
            </a:r>
            <a:endParaRPr kumimoji="0" lang="en-US" b="0" i="0" u="none" strike="noStrike" kern="0" cap="none" spc="0" normalizeH="0" baseline="300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Times New Roman" charset="0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C02B9B-49B2-5A46-860B-AF225CEBC803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26627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070975" cy="677108"/>
          </a:xfrm>
        </p:spPr>
        <p:txBody>
          <a:bodyPr>
            <a:spAutoFit/>
          </a:bodyPr>
          <a:lstStyle/>
          <a:p>
            <a:pPr eaLnBrk="1"/>
            <a:r>
              <a:rPr lang="en-US" dirty="0"/>
              <a:t>Likelihood </a:t>
            </a:r>
            <a:r>
              <a:rPr lang="en-US" dirty="0" smtClean="0"/>
              <a:t>of transmission</a:t>
            </a:r>
            <a:endParaRPr lang="en-US" dirty="0"/>
          </a:p>
        </p:txBody>
      </p:sp>
      <p:sp>
        <p:nvSpPr>
          <p:cNvPr id="26629" name="Text Placeholder 2"/>
          <p:cNvSpPr txBox="1">
            <a:spLocks/>
          </p:cNvSpPr>
          <p:nvPr/>
        </p:nvSpPr>
        <p:spPr bwMode="auto">
          <a:xfrm>
            <a:off x="392112" y="1570037"/>
            <a:ext cx="7391400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622300" indent="-514350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Char char="§"/>
            </a:pPr>
            <a:r>
              <a:rPr lang="en-US" sz="3000" dirty="0" smtClean="0">
                <a:solidFill>
                  <a:schemeClr val="accent2"/>
                </a:solidFill>
                <a:latin typeface="Calibri" charset="0"/>
              </a:rPr>
              <a:t>Likelihood of tx </a:t>
            </a:r>
            <a:r>
              <a:rPr lang="en-US" sz="3000" dirty="0" smtClean="0">
                <a:latin typeface="Calibri" charset="0"/>
              </a:rPr>
              <a:t>of edge              :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112" y="1570037"/>
            <a:ext cx="1981200" cy="537486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1000800" y="2179637"/>
            <a:ext cx="72399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622800" indent="-457200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SzPct val="80000"/>
              <a:buFont typeface="Wingdings" charset="2"/>
              <a:buChar char="§"/>
            </a:pPr>
            <a:r>
              <a:rPr lang="en-US" sz="2400" dirty="0" smtClean="0">
                <a:latin typeface="Calibri" charset="0"/>
              </a:rPr>
              <a:t>It depends on the tx time (t</a:t>
            </a:r>
            <a:r>
              <a:rPr lang="en-US" sz="2600" baseline="-20000" dirty="0" smtClean="0">
                <a:latin typeface="Calibri" charset="0"/>
              </a:rPr>
              <a:t>i</a:t>
            </a:r>
            <a:r>
              <a:rPr lang="en-US" sz="2400" dirty="0" smtClean="0">
                <a:latin typeface="Calibri" charset="0"/>
              </a:rPr>
              <a:t> – t</a:t>
            </a:r>
            <a:r>
              <a:rPr lang="en-US" sz="2400" baseline="-20000" dirty="0" smtClean="0">
                <a:latin typeface="Calibri" charset="0"/>
              </a:rPr>
              <a:t>j</a:t>
            </a:r>
            <a:r>
              <a:rPr lang="en-US" sz="2400" dirty="0" smtClean="0">
                <a:latin typeface="Calibri" charset="0"/>
              </a:rPr>
              <a:t>) and the tx rate </a:t>
            </a:r>
            <a:r>
              <a:rPr lang="en-US" sz="2400" dirty="0" err="1" smtClean="0">
                <a:latin typeface="Calibri" charset="0"/>
              </a:rPr>
              <a:t>α</a:t>
            </a:r>
            <a:r>
              <a:rPr lang="en-US" sz="2600" baseline="-20000" dirty="0" err="1" smtClean="0">
                <a:latin typeface="Calibri" charset="0"/>
              </a:rPr>
              <a:t>(j</a:t>
            </a:r>
            <a:r>
              <a:rPr lang="en-US" sz="2600" baseline="-20000" dirty="0" smtClean="0">
                <a:latin typeface="Calibri" charset="0"/>
              </a:rPr>
              <a:t>, i)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1001712" y="6461684"/>
            <a:ext cx="8458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622800" indent="-457200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SzPct val="80000"/>
              <a:buFont typeface="Wingdings" charset="2"/>
              <a:buChar char="§"/>
            </a:pPr>
            <a:r>
              <a:rPr lang="en-US" sz="2400" dirty="0" smtClean="0">
                <a:latin typeface="Calibri" charset="0"/>
              </a:rPr>
              <a:t>As α</a:t>
            </a:r>
            <a:r>
              <a:rPr lang="en-US" sz="2600" baseline="-20000" dirty="0" smtClean="0">
                <a:latin typeface="Calibri" charset="0"/>
              </a:rPr>
              <a:t>j,i</a:t>
            </a:r>
            <a:r>
              <a:rPr lang="en-US" sz="2400" dirty="0" smtClean="0">
                <a:latin typeface="Calibri" charset="0"/>
              </a:rPr>
              <a:t>        0, likelihood        0 and E[tx time]       ∞</a:t>
            </a:r>
            <a:endParaRPr lang="en-US" sz="2400" baseline="-20000" dirty="0" smtClean="0">
              <a:latin typeface="Calibri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2449512" y="6673849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up 28"/>
          <p:cNvGrpSpPr/>
          <p:nvPr/>
        </p:nvGrpSpPr>
        <p:grpSpPr>
          <a:xfrm>
            <a:off x="3012147" y="2941637"/>
            <a:ext cx="6447765" cy="3429000"/>
            <a:chOff x="1763712" y="2941637"/>
            <a:chExt cx="6447765" cy="3429000"/>
          </a:xfrm>
        </p:grpSpPr>
        <p:sp>
          <p:nvSpPr>
            <p:cNvPr id="10" name="TextBox 9"/>
            <p:cNvSpPr txBox="1"/>
            <p:nvPr/>
          </p:nvSpPr>
          <p:spPr>
            <a:xfrm>
              <a:off x="1810677" y="3246437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cap="small" dirty="0" smtClean="0"/>
                <a:t>Exp</a:t>
              </a:r>
              <a:endParaRPr lang="en-US" cap="small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763712" y="4172505"/>
              <a:ext cx="6565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cap="small" dirty="0" smtClean="0"/>
                <a:t>Pow</a:t>
              </a:r>
              <a:endParaRPr lang="en-US" cap="small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10677" y="5075237"/>
              <a:ext cx="5840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cap="small" dirty="0" smtClean="0"/>
                <a:t>Ray</a:t>
              </a:r>
              <a:endParaRPr lang="en-US" cap="small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428714" y="5908972"/>
              <a:ext cx="127756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latin typeface="Calibri" charset="0"/>
                </a:rPr>
                <a:t>small α</a:t>
              </a:r>
              <a:r>
                <a:rPr lang="en-US" sz="2400" baseline="-20000" dirty="0" smtClean="0">
                  <a:latin typeface="Calibri" charset="0"/>
                </a:rPr>
                <a:t>j,i</a:t>
              </a:r>
              <a:endParaRPr lang="en-US" sz="24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724621" y="5908972"/>
              <a:ext cx="95345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>
                  <a:latin typeface="Calibri" charset="0"/>
                </a:rPr>
                <a:t>big α</a:t>
              </a:r>
              <a:r>
                <a:rPr lang="en-US" sz="2400" baseline="-20000" dirty="0" smtClean="0">
                  <a:latin typeface="Calibri" charset="0"/>
                </a:rPr>
                <a:t>j,i</a:t>
              </a:r>
              <a:endParaRPr lang="en-US" sz="24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4374" y="3014392"/>
              <a:ext cx="511776" cy="75097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4054" y="3159901"/>
              <a:ext cx="1206328" cy="55405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4374" y="3814693"/>
              <a:ext cx="684989" cy="80030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47499" y="4251221"/>
              <a:ext cx="1796437" cy="145509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64374" y="4760503"/>
              <a:ext cx="488149" cy="72754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47499" y="4906012"/>
              <a:ext cx="1955714" cy="521591"/>
            </a:xfrm>
            <a:prstGeom prst="rect">
              <a:avLst/>
            </a:prstGeom>
          </p:spPr>
        </p:pic>
        <p:cxnSp>
          <p:nvCxnSpPr>
            <p:cNvPr id="26" name="Straight Arrow Connector 25"/>
            <p:cNvCxnSpPr/>
            <p:nvPr/>
          </p:nvCxnSpPr>
          <p:spPr bwMode="auto">
            <a:xfrm>
              <a:off x="2947499" y="5633559"/>
              <a:ext cx="2047103" cy="151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>
              <a:off x="6164374" y="5633559"/>
              <a:ext cx="2047103" cy="15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5400000" flipH="1" flipV="1">
              <a:off x="1601538" y="4287594"/>
              <a:ext cx="2691922" cy="15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/>
            <p:cNvCxnSpPr/>
            <p:nvPr/>
          </p:nvCxnSpPr>
          <p:spPr bwMode="auto">
            <a:xfrm rot="5400000" flipH="1" flipV="1">
              <a:off x="4817651" y="4286836"/>
              <a:ext cx="2691922" cy="1524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Rectangle 33"/>
            <p:cNvSpPr/>
            <p:nvPr/>
          </p:nvSpPr>
          <p:spPr>
            <a:xfrm>
              <a:off x="2801277" y="5560804"/>
              <a:ext cx="48361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charset="0"/>
                </a:rPr>
                <a:t>t</a:t>
              </a:r>
              <a:r>
                <a:rPr lang="en-US" baseline="-20000" dirty="0" smtClean="0">
                  <a:latin typeface="Calibri" charset="0"/>
                </a:rPr>
                <a:t>j</a:t>
              </a:r>
              <a:r>
                <a:rPr lang="en-US" dirty="0" smtClean="0">
                  <a:latin typeface="Calibri" charset="0"/>
                </a:rPr>
                <a:t>-t</a:t>
              </a:r>
              <a:r>
                <a:rPr lang="en-US" baseline="-20000" dirty="0" smtClean="0">
                  <a:latin typeface="Calibri" charset="0"/>
                </a:rPr>
                <a:t>i</a:t>
              </a:r>
              <a:endParaRPr lang="en-US" dirty="0" smtClean="0"/>
            </a:p>
            <a:p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018153" y="5560804"/>
              <a:ext cx="4821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charset="0"/>
                </a:rPr>
                <a:t>t</a:t>
              </a:r>
              <a:r>
                <a:rPr lang="en-US" baseline="-20000" dirty="0" smtClean="0">
                  <a:latin typeface="Calibri" charset="0"/>
                </a:rPr>
                <a:t>j</a:t>
              </a:r>
              <a:r>
                <a:rPr lang="en-US" dirty="0" smtClean="0">
                  <a:latin typeface="Calibri" charset="0"/>
                </a:rPr>
                <a:t>-t</a:t>
              </a:r>
              <a:r>
                <a:rPr lang="en-US" baseline="-20000" dirty="0" smtClean="0">
                  <a:latin typeface="Calibri" charset="0"/>
                </a:rPr>
                <a:t>i</a:t>
              </a:r>
              <a:endParaRPr lang="en-US" dirty="0"/>
            </a:p>
          </p:txBody>
        </p:sp>
      </p:grpSp>
      <p:sp>
        <p:nvSpPr>
          <p:cNvPr id="39" name="Oval 77"/>
          <p:cNvSpPr>
            <a:spLocks noChangeArrowheads="1"/>
          </p:cNvSpPr>
          <p:nvPr/>
        </p:nvSpPr>
        <p:spPr bwMode="auto">
          <a:xfrm>
            <a:off x="5421312" y="1722437"/>
            <a:ext cx="295275" cy="271463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4735512" y="1722437"/>
            <a:ext cx="295275" cy="271463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j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1" name="AutoShape 64"/>
          <p:cNvCxnSpPr>
            <a:cxnSpLocks noChangeShapeType="1"/>
            <a:stCxn id="40" idx="6"/>
          </p:cNvCxnSpPr>
          <p:nvPr/>
        </p:nvCxnSpPr>
        <p:spPr bwMode="auto">
          <a:xfrm>
            <a:off x="5030787" y="1858962"/>
            <a:ext cx="390525" cy="0"/>
          </a:xfrm>
          <a:prstGeom prst="straightConnector1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</p:cxnSp>
      <p:sp>
        <p:nvSpPr>
          <p:cNvPr id="31" name="Text Placeholder 2"/>
          <p:cNvSpPr txBox="1">
            <a:spLocks/>
          </p:cNvSpPr>
          <p:nvPr/>
        </p:nvSpPr>
        <p:spPr bwMode="auto">
          <a:xfrm>
            <a:off x="-217488" y="3469084"/>
            <a:ext cx="32004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000" cap="small" dirty="0" smtClean="0">
                <a:latin typeface="Calibri" charset="0"/>
              </a:rPr>
              <a:t>Social and Information Diffusion Models </a:t>
            </a:r>
            <a:r>
              <a:rPr lang="es-ES" sz="2400" b="1" cap="small" dirty="0" smtClean="0">
                <a:latin typeface="Calibri" charset="0"/>
              </a:rPr>
              <a:t/>
            </a:r>
            <a:br>
              <a:rPr lang="es-ES" sz="2400" b="1" cap="small" dirty="0" smtClean="0">
                <a:latin typeface="Calibri" charset="0"/>
              </a:rPr>
            </a:br>
            <a:endParaRPr lang="es-ES" sz="2400" b="1" cap="small" dirty="0">
              <a:latin typeface="Calibri" charset="0"/>
            </a:endParaRPr>
          </a:p>
        </p:txBody>
      </p:sp>
      <p:sp>
        <p:nvSpPr>
          <p:cNvPr id="37" name="Text Placeholder 2"/>
          <p:cNvSpPr txBox="1">
            <a:spLocks/>
          </p:cNvSpPr>
          <p:nvPr/>
        </p:nvSpPr>
        <p:spPr bwMode="auto">
          <a:xfrm>
            <a:off x="392112" y="5075237"/>
            <a:ext cx="2286000" cy="28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000" cap="small" dirty="0" smtClean="0">
                <a:latin typeface="Calibri" charset="0"/>
              </a:rPr>
              <a:t>Epidemiology</a:t>
            </a:r>
            <a:endParaRPr lang="es-ES" sz="2400" b="1" cap="small" dirty="0">
              <a:latin typeface="Calibri" charset="0"/>
            </a:endParaRPr>
          </a:p>
        </p:txBody>
      </p:sp>
      <p:sp>
        <p:nvSpPr>
          <p:cNvPr id="38" name="Left Brace 37"/>
          <p:cNvSpPr/>
          <p:nvPr/>
        </p:nvSpPr>
        <p:spPr bwMode="auto">
          <a:xfrm>
            <a:off x="2525712" y="2941637"/>
            <a:ext cx="533400" cy="1905000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" name="Left Brace 41"/>
          <p:cNvSpPr/>
          <p:nvPr/>
        </p:nvSpPr>
        <p:spPr bwMode="auto">
          <a:xfrm>
            <a:off x="2525712" y="5151437"/>
            <a:ext cx="533400" cy="290393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4506912" y="6673849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>
            <a:off x="6945312" y="6673849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1" grpId="0"/>
      <p:bldP spid="37" grpId="0"/>
      <p:bldP spid="38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52" y="4275319"/>
            <a:ext cx="5155560" cy="647518"/>
          </a:xfrm>
          <a:prstGeom prst="rect">
            <a:avLst/>
          </a:prstGeom>
        </p:spPr>
      </p:pic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2E581F-DD96-7A4B-8864-4F7BAB8F5A16}" type="slidenum">
              <a:rPr lang="fi-FI"/>
              <a:pPr/>
              <a:t>11</a:t>
            </a:fld>
            <a:endParaRPr lang="fi-FI"/>
          </a:p>
        </p:txBody>
      </p:sp>
      <p:sp>
        <p:nvSpPr>
          <p:cNvPr id="28676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070975" cy="677108"/>
          </a:xfrm>
        </p:spPr>
        <p:txBody>
          <a:bodyPr>
            <a:spAutoFit/>
          </a:bodyPr>
          <a:lstStyle/>
          <a:p>
            <a:pPr eaLnBrk="1"/>
            <a:r>
              <a:rPr lang="en-US" dirty="0" smtClean="0"/>
              <a:t>Probability of survival</a:t>
            </a:r>
            <a:endParaRPr lang="en-US" dirty="0"/>
          </a:p>
        </p:txBody>
      </p:sp>
      <p:sp>
        <p:nvSpPr>
          <p:cNvPr id="2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392113" y="2560637"/>
            <a:ext cx="9082087" cy="1254189"/>
          </a:xfrm>
          <a:noFill/>
        </p:spPr>
        <p:txBody>
          <a:bodyPr>
            <a:spAutoFit/>
          </a:bodyPr>
          <a:lstStyle/>
          <a:p>
            <a:pPr marL="622300" indent="-514350">
              <a:lnSpc>
                <a:spcPct val="90000"/>
              </a:lnSpc>
              <a:buSzTx/>
              <a:buFont typeface="Wingdings" charset="2"/>
              <a:buChar char="§"/>
            </a:pPr>
            <a:r>
              <a:rPr lang="en-US" sz="30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The </a:t>
            </a:r>
            <a:r>
              <a:rPr lang="en-US" sz="3000" dirty="0" smtClean="0">
                <a:solidFill>
                  <a:schemeClr val="accent2"/>
                </a:solidFill>
                <a:latin typeface="Calibri" charset="0"/>
                <a:ea typeface="DejaVu Sans" charset="0"/>
                <a:cs typeface="DejaVu Sans" charset="0"/>
              </a:rPr>
              <a:t>survival function </a:t>
            </a:r>
            <a:r>
              <a:rPr lang="en-US" sz="30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of edge               </a:t>
            </a:r>
            <a:br>
              <a:rPr lang="en-US" sz="30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is the </a:t>
            </a:r>
            <a:r>
              <a:rPr lang="en-US" sz="3000" dirty="0" smtClean="0">
                <a:solidFill>
                  <a:schemeClr val="accent2"/>
                </a:solidFill>
                <a:latin typeface="Calibri" charset="0"/>
                <a:ea typeface="DejaVu Sans" charset="0"/>
                <a:cs typeface="DejaVu Sans" charset="0"/>
              </a:rPr>
              <a:t>probability</a:t>
            </a:r>
            <a:r>
              <a:rPr lang="en-US" sz="30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 that node       is not </a:t>
            </a:r>
            <a:br>
              <a:rPr lang="en-US" sz="30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30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infected by node       by time t</a:t>
            </a:r>
            <a:r>
              <a:rPr lang="en-US" sz="3000" baseline="-200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</a:t>
            </a:r>
            <a:r>
              <a:rPr lang="en-US" sz="30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:</a:t>
            </a:r>
          </a:p>
        </p:txBody>
      </p:sp>
      <p:sp>
        <p:nvSpPr>
          <p:cNvPr id="10" name="Oval 77"/>
          <p:cNvSpPr>
            <a:spLocks noChangeArrowheads="1"/>
          </p:cNvSpPr>
          <p:nvPr/>
        </p:nvSpPr>
        <p:spPr bwMode="auto">
          <a:xfrm>
            <a:off x="6345237" y="2713037"/>
            <a:ext cx="295275" cy="271463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5659437" y="2713037"/>
            <a:ext cx="295275" cy="271463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j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2" name="AutoShape 64"/>
          <p:cNvCxnSpPr>
            <a:cxnSpLocks noChangeShapeType="1"/>
            <a:stCxn id="11" idx="6"/>
          </p:cNvCxnSpPr>
          <p:nvPr/>
        </p:nvCxnSpPr>
        <p:spPr bwMode="auto">
          <a:xfrm>
            <a:off x="5954712" y="2849562"/>
            <a:ext cx="390525" cy="0"/>
          </a:xfrm>
          <a:prstGeom prst="straightConnector1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</p:spPr>
      </p:cxnSp>
      <p:sp>
        <p:nvSpPr>
          <p:cNvPr id="25" name="Oval 77"/>
          <p:cNvSpPr>
            <a:spLocks noChangeArrowheads="1"/>
          </p:cNvSpPr>
          <p:nvPr/>
        </p:nvSpPr>
        <p:spPr bwMode="auto">
          <a:xfrm>
            <a:off x="5354637" y="3094037"/>
            <a:ext cx="295275" cy="271463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3744912" y="3551237"/>
            <a:ext cx="295275" cy="271463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j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7412809" y="4702460"/>
            <a:ext cx="2047103" cy="15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 flipH="1" flipV="1">
            <a:off x="6890134" y="4149350"/>
            <a:ext cx="1080000" cy="3617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Rectangle 34"/>
          <p:cNvSpPr/>
          <p:nvPr/>
        </p:nvSpPr>
        <p:spPr>
          <a:xfrm>
            <a:off x="7266587" y="4629705"/>
            <a:ext cx="298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</a:rPr>
              <a:t>t</a:t>
            </a:r>
            <a:r>
              <a:rPr lang="en-US" baseline="-20000" dirty="0" smtClean="0">
                <a:latin typeface="Calibri" charset="0"/>
              </a:rPr>
              <a:t>j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7783512" y="4618037"/>
            <a:ext cx="297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</a:rPr>
              <a:t>t</a:t>
            </a:r>
            <a:r>
              <a:rPr lang="en-US" baseline="-20000" dirty="0" smtClean="0">
                <a:latin typeface="Calibri" charset="0"/>
              </a:rPr>
              <a:t>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3" name="Freeform 52"/>
          <p:cNvSpPr/>
          <p:nvPr/>
        </p:nvSpPr>
        <p:spPr bwMode="auto">
          <a:xfrm>
            <a:off x="7885112" y="4008437"/>
            <a:ext cx="1422400" cy="702733"/>
          </a:xfrm>
          <a:custGeom>
            <a:avLst/>
            <a:gdLst>
              <a:gd name="connsiteX0" fmla="*/ 2108200 w 2108200"/>
              <a:gd name="connsiteY0" fmla="*/ 702733 h 702733"/>
              <a:gd name="connsiteX1" fmla="*/ 571500 w 2108200"/>
              <a:gd name="connsiteY1" fmla="*/ 67733 h 702733"/>
              <a:gd name="connsiteX2" fmla="*/ 0 w 2108200"/>
              <a:gd name="connsiteY2" fmla="*/ 296333 h 702733"/>
              <a:gd name="connsiteX3" fmla="*/ 0 w 2108200"/>
              <a:gd name="connsiteY3" fmla="*/ 296333 h 70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8200" h="702733">
                <a:moveTo>
                  <a:pt x="2108200" y="702733"/>
                </a:moveTo>
                <a:cubicBezTo>
                  <a:pt x="1515533" y="419099"/>
                  <a:pt x="922867" y="135466"/>
                  <a:pt x="571500" y="67733"/>
                </a:cubicBezTo>
                <a:cubicBezTo>
                  <a:pt x="220133" y="0"/>
                  <a:pt x="0" y="296333"/>
                  <a:pt x="0" y="296333"/>
                </a:cubicBezTo>
                <a:lnTo>
                  <a:pt x="0" y="296333"/>
                </a:lnTo>
              </a:path>
            </a:pathLst>
          </a:cu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6" name="Right Triangle 65"/>
          <p:cNvSpPr/>
          <p:nvPr/>
        </p:nvSpPr>
        <p:spPr bwMode="auto">
          <a:xfrm>
            <a:off x="7885112" y="4298400"/>
            <a:ext cx="1395623" cy="396000"/>
          </a:xfrm>
          <a:prstGeom prst="rtTriangl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9" name="Straight Connector 68"/>
          <p:cNvCxnSpPr>
            <a:stCxn id="66" idx="0"/>
            <a:endCxn id="66" idx="2"/>
          </p:cNvCxnSpPr>
          <p:nvPr/>
        </p:nvCxnSpPr>
        <p:spPr bwMode="auto">
          <a:xfrm rot="16200000" flipH="1">
            <a:off x="7687112" y="4496400"/>
            <a:ext cx="396000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3" name="Straight Connector 72"/>
          <p:cNvCxnSpPr>
            <a:stCxn id="66" idx="0"/>
          </p:cNvCxnSpPr>
          <p:nvPr/>
        </p:nvCxnSpPr>
        <p:spPr bwMode="auto">
          <a:xfrm rot="16200000" flipH="1" flipV="1">
            <a:off x="7560193" y="4369318"/>
            <a:ext cx="395837" cy="254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373" y="2560637"/>
            <a:ext cx="1966139" cy="533400"/>
          </a:xfrm>
          <a:prstGeom prst="rect">
            <a:avLst/>
          </a:prstGeom>
        </p:spPr>
      </p:pic>
      <p:cxnSp>
        <p:nvCxnSpPr>
          <p:cNvPr id="28" name="Straight Arrow Connector 27"/>
          <p:cNvCxnSpPr>
            <a:stCxn id="24" idx="2"/>
          </p:cNvCxnSpPr>
          <p:nvPr/>
        </p:nvCxnSpPr>
        <p:spPr bwMode="auto">
          <a:xfrm rot="5400000">
            <a:off x="8053978" y="3433172"/>
            <a:ext cx="990600" cy="3123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/>
          <p:nvPr/>
        </p:nvGrpSpPr>
        <p:grpSpPr>
          <a:xfrm>
            <a:off x="3516312" y="3355974"/>
            <a:ext cx="2200275" cy="1033463"/>
            <a:chOff x="3516312" y="4389437"/>
            <a:chExt cx="2200275" cy="1033463"/>
          </a:xfrm>
        </p:grpSpPr>
        <p:cxnSp>
          <p:nvCxnSpPr>
            <p:cNvPr id="61" name="AutoShape 66"/>
            <p:cNvCxnSpPr>
              <a:cxnSpLocks noChangeShapeType="1"/>
              <a:stCxn id="58" idx="2"/>
            </p:cNvCxnSpPr>
            <p:nvPr/>
          </p:nvCxnSpPr>
          <p:spPr bwMode="auto">
            <a:xfrm rot="10800000" flipV="1">
              <a:off x="3821112" y="4525168"/>
              <a:ext cx="1600200" cy="269082"/>
            </a:xfrm>
            <a:prstGeom prst="straightConnector1">
              <a:avLst/>
            </a:prstGeom>
            <a:noFill/>
            <a:ln w="57150">
              <a:solidFill>
                <a:srgbClr val="808080"/>
              </a:solidFill>
              <a:round/>
              <a:headEnd type="triangle"/>
              <a:tailEnd type="none" w="med" len="med"/>
            </a:ln>
          </p:spPr>
        </p:cxnSp>
        <p:cxnSp>
          <p:nvCxnSpPr>
            <p:cNvPr id="59" name="AutoShape 72"/>
            <p:cNvCxnSpPr>
              <a:cxnSpLocks noChangeShapeType="1"/>
              <a:stCxn id="58" idx="3"/>
              <a:endCxn id="65" idx="7"/>
            </p:cNvCxnSpPr>
            <p:nvPr/>
          </p:nvCxnSpPr>
          <p:spPr bwMode="auto">
            <a:xfrm rot="5400000">
              <a:off x="4636226" y="4210464"/>
              <a:ext cx="417648" cy="1239009"/>
            </a:xfrm>
            <a:prstGeom prst="straightConnector1">
              <a:avLst/>
            </a:prstGeom>
            <a:noFill/>
            <a:ln w="57150">
              <a:solidFill>
                <a:schemeClr val="accent3">
                  <a:lumMod val="50000"/>
                </a:schemeClr>
              </a:solidFill>
              <a:round/>
              <a:headEnd type="triangle"/>
              <a:tailEnd type="none" w="med" len="med"/>
            </a:ln>
          </p:spPr>
        </p:cxnSp>
        <p:cxnSp>
          <p:nvCxnSpPr>
            <p:cNvPr id="60" name="AutoShape 65"/>
            <p:cNvCxnSpPr>
              <a:cxnSpLocks noChangeShapeType="1"/>
              <a:stCxn id="58" idx="4"/>
              <a:endCxn id="57" idx="7"/>
            </p:cNvCxnSpPr>
            <p:nvPr/>
          </p:nvCxnSpPr>
          <p:spPr bwMode="auto">
            <a:xfrm rot="5400000">
              <a:off x="5088624" y="4710865"/>
              <a:ext cx="530293" cy="430360"/>
            </a:xfrm>
            <a:prstGeom prst="straightConnector1">
              <a:avLst/>
            </a:prstGeom>
            <a:noFill/>
            <a:ln w="57150">
              <a:solidFill>
                <a:srgbClr val="808080"/>
              </a:solidFill>
              <a:round/>
              <a:headEnd type="triangle"/>
              <a:tailEnd type="none" w="med" len="med"/>
            </a:ln>
          </p:spPr>
        </p:cxnSp>
        <p:sp>
          <p:nvSpPr>
            <p:cNvPr id="65" name="Oval 71"/>
            <p:cNvSpPr>
              <a:spLocks noChangeArrowheads="1"/>
            </p:cNvSpPr>
            <p:nvPr/>
          </p:nvSpPr>
          <p:spPr bwMode="auto">
            <a:xfrm>
              <a:off x="3973512" y="4999037"/>
              <a:ext cx="295275" cy="2714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  <a:gs pos="35000">
                  <a:schemeClr val="accent1">
                    <a:lumMod val="40000"/>
                    <a:lumOff val="60000"/>
                  </a:schemeClr>
                </a:gs>
              </a:gsLst>
              <a:lin ang="162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dirty="0" smtClean="0">
                  <a:solidFill>
                    <a:srgbClr val="000000"/>
                  </a:solidFill>
                </a:rPr>
                <a:t>k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3516312" y="4694237"/>
              <a:ext cx="295275" cy="27146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  <a:gs pos="35000">
                  <a:schemeClr val="accent1">
                    <a:lumMod val="40000"/>
                    <a:lumOff val="60000"/>
                  </a:schemeClr>
                </a:gs>
              </a:gsLst>
              <a:lin ang="162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dirty="0" smtClean="0">
                  <a:solidFill>
                    <a:srgbClr val="000000"/>
                  </a:solidFill>
                </a:rPr>
                <a:t>j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4887912" y="5151437"/>
              <a:ext cx="293687" cy="27146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  <a:gs pos="35000">
                  <a:schemeClr val="accent1">
                    <a:lumMod val="40000"/>
                    <a:lumOff val="60000"/>
                  </a:schemeClr>
                </a:gs>
              </a:gsLst>
              <a:lin ang="162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dirty="0" smtClean="0">
                  <a:solidFill>
                    <a:srgbClr val="000000"/>
                  </a:solidFill>
                </a:rPr>
                <a:t>l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5421312" y="4389437"/>
              <a:ext cx="295275" cy="271462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  <a:gs pos="35000">
                  <a:schemeClr val="accent1">
                    <a:lumMod val="40000"/>
                    <a:lumOff val="60000"/>
                  </a:schemeClr>
                </a:gs>
              </a:gsLst>
              <a:lin ang="16200000" scaled="0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dirty="0" smtClean="0">
                  <a:solidFill>
                    <a:srgbClr val="000000"/>
                  </a:solidFill>
                </a:rPr>
                <a:t>i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cxnSp>
        <p:nvCxnSpPr>
          <p:cNvPr id="62" name="AutoShape 66"/>
          <p:cNvCxnSpPr>
            <a:cxnSpLocks noChangeShapeType="1"/>
          </p:cNvCxnSpPr>
          <p:nvPr/>
        </p:nvCxnSpPr>
        <p:spPr bwMode="auto">
          <a:xfrm rot="10800000" flipV="1">
            <a:off x="3821112" y="3491705"/>
            <a:ext cx="1600200" cy="269082"/>
          </a:xfrm>
          <a:prstGeom prst="straightConnector1">
            <a:avLst/>
          </a:prstGeom>
          <a:noFill/>
          <a:ln w="57150">
            <a:solidFill>
              <a:schemeClr val="accent2"/>
            </a:solidFill>
            <a:round/>
            <a:headEnd type="triangle"/>
            <a:tailEnd type="none" w="med" len="med"/>
          </a:ln>
        </p:spPr>
      </p:cxnSp>
      <p:cxnSp>
        <p:nvCxnSpPr>
          <p:cNvPr id="63" name="AutoShape 72"/>
          <p:cNvCxnSpPr>
            <a:cxnSpLocks noChangeShapeType="1"/>
          </p:cNvCxnSpPr>
          <p:nvPr/>
        </p:nvCxnSpPr>
        <p:spPr bwMode="auto">
          <a:xfrm rot="5400000">
            <a:off x="4636226" y="3177001"/>
            <a:ext cx="417648" cy="1239009"/>
          </a:xfrm>
          <a:prstGeom prst="straightConnector1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 type="triangle"/>
            <a:tailEnd type="none" w="med" len="med"/>
          </a:ln>
        </p:spPr>
      </p:cxnSp>
      <p:cxnSp>
        <p:nvCxnSpPr>
          <p:cNvPr id="64" name="AutoShape 65"/>
          <p:cNvCxnSpPr>
            <a:cxnSpLocks noChangeShapeType="1"/>
          </p:cNvCxnSpPr>
          <p:nvPr/>
        </p:nvCxnSpPr>
        <p:spPr bwMode="auto">
          <a:xfrm rot="5400000">
            <a:off x="5088624" y="3677402"/>
            <a:ext cx="530293" cy="430360"/>
          </a:xfrm>
          <a:prstGeom prst="straightConnector1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 type="triangle"/>
            <a:tailEnd type="none" w="med" len="med"/>
          </a:ln>
        </p:spPr>
      </p:cxn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2E581F-DD96-7A4B-8864-4F7BAB8F5A16}" type="slidenum">
              <a:rPr lang="fi-FI"/>
              <a:pPr/>
              <a:t>12</a:t>
            </a:fld>
            <a:endParaRPr lang="fi-FI"/>
          </a:p>
        </p:txBody>
      </p:sp>
      <p:sp>
        <p:nvSpPr>
          <p:cNvPr id="28676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070975" cy="677108"/>
          </a:xfrm>
        </p:spPr>
        <p:txBody>
          <a:bodyPr>
            <a:spAutoFit/>
          </a:bodyPr>
          <a:lstStyle/>
          <a:p>
            <a:pPr eaLnBrk="1"/>
            <a:r>
              <a:rPr lang="en-US" dirty="0" smtClean="0"/>
              <a:t>Likelihood of an infection</a:t>
            </a:r>
            <a:endParaRPr lang="en-US" dirty="0"/>
          </a:p>
        </p:txBody>
      </p:sp>
      <p:sp>
        <p:nvSpPr>
          <p:cNvPr id="88" name="Text Placeholder 2"/>
          <p:cNvSpPr txBox="1">
            <a:spLocks/>
          </p:cNvSpPr>
          <p:nvPr/>
        </p:nvSpPr>
        <p:spPr bwMode="auto">
          <a:xfrm>
            <a:off x="392113" y="2289174"/>
            <a:ext cx="9082087" cy="83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62230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What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is the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likelihood of infection of node </a:t>
            </a:r>
            <a:r>
              <a:rPr kumimoji="0" lang="en-US" sz="30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     </a:t>
            </a:r>
            <a:r>
              <a:rPr lang="en-US" sz="3000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at time t</a:t>
            </a:r>
            <a:r>
              <a:rPr lang="en-US" sz="3000" kern="0" baseline="-250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</a:t>
            </a:r>
            <a:r>
              <a:rPr lang="en-US" sz="3000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 when node       is the </a:t>
            </a:r>
            <a:r>
              <a:rPr lang="en-US" sz="3000" i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first</a:t>
            </a:r>
            <a:r>
              <a:rPr lang="en-US" sz="3000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 parent?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grpSp>
        <p:nvGrpSpPr>
          <p:cNvPr id="3" name="Group 68"/>
          <p:cNvGrpSpPr/>
          <p:nvPr/>
        </p:nvGrpSpPr>
        <p:grpSpPr>
          <a:xfrm>
            <a:off x="620712" y="4846637"/>
            <a:ext cx="2421925" cy="1491158"/>
            <a:chOff x="620712" y="5718174"/>
            <a:chExt cx="2421925" cy="1491158"/>
          </a:xfrm>
        </p:grpSpPr>
        <p:cxnSp>
          <p:nvCxnSpPr>
            <p:cNvPr id="19" name="Straight Arrow Connector 18"/>
            <p:cNvCxnSpPr/>
            <p:nvPr/>
          </p:nvCxnSpPr>
          <p:spPr bwMode="auto">
            <a:xfrm flipV="1">
              <a:off x="766934" y="6904037"/>
              <a:ext cx="2275703" cy="822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rot="5400000" flipH="1" flipV="1">
              <a:off x="244259" y="6359150"/>
              <a:ext cx="1080000" cy="361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Rectangle 20"/>
            <p:cNvSpPr/>
            <p:nvPr/>
          </p:nvSpPr>
          <p:spPr>
            <a:xfrm>
              <a:off x="620712" y="6839505"/>
              <a:ext cx="2988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charset="0"/>
                </a:rPr>
                <a:t>t</a:t>
              </a:r>
              <a:r>
                <a:rPr lang="en-US" baseline="-20000" dirty="0" smtClean="0">
                  <a:latin typeface="Calibri" charset="0"/>
                </a:rPr>
                <a:t>j</a:t>
              </a:r>
              <a:endParaRPr lang="en-US" dirty="0" smtClean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37637" y="6840000"/>
              <a:ext cx="2988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charset="0"/>
                </a:rPr>
                <a:t>t</a:t>
              </a:r>
              <a:r>
                <a:rPr lang="en-US" baseline="-20000" dirty="0" smtClean="0">
                  <a:latin typeface="Calibri" charset="0"/>
                </a:rPr>
                <a:t>i</a:t>
              </a:r>
              <a:endParaRPr lang="en-US" dirty="0" smtClean="0"/>
            </a:p>
            <a:p>
              <a:endParaRPr lang="en-US" dirty="0"/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1239237" y="6218237"/>
              <a:ext cx="1422400" cy="702733"/>
            </a:xfrm>
            <a:custGeom>
              <a:avLst/>
              <a:gdLst>
                <a:gd name="connsiteX0" fmla="*/ 2108200 w 2108200"/>
                <a:gd name="connsiteY0" fmla="*/ 702733 h 702733"/>
                <a:gd name="connsiteX1" fmla="*/ 571500 w 2108200"/>
                <a:gd name="connsiteY1" fmla="*/ 67733 h 702733"/>
                <a:gd name="connsiteX2" fmla="*/ 0 w 2108200"/>
                <a:gd name="connsiteY2" fmla="*/ 296333 h 702733"/>
                <a:gd name="connsiteX3" fmla="*/ 0 w 2108200"/>
                <a:gd name="connsiteY3" fmla="*/ 296333 h 70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8200" h="702733">
                  <a:moveTo>
                    <a:pt x="2108200" y="702733"/>
                  </a:moveTo>
                  <a:cubicBezTo>
                    <a:pt x="1515533" y="419099"/>
                    <a:pt x="922867" y="135466"/>
                    <a:pt x="571500" y="67733"/>
                  </a:cubicBezTo>
                  <a:cubicBezTo>
                    <a:pt x="220133" y="0"/>
                    <a:pt x="0" y="296333"/>
                    <a:pt x="0" y="296333"/>
                  </a:cubicBezTo>
                  <a:lnTo>
                    <a:pt x="0" y="296333"/>
                  </a:ln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5" name="Straight Connector 24"/>
            <p:cNvCxnSpPr>
              <a:endCxn id="24" idx="2"/>
            </p:cNvCxnSpPr>
            <p:nvPr/>
          </p:nvCxnSpPr>
          <p:spPr bwMode="auto">
            <a:xfrm rot="16200000" flipH="1">
              <a:off x="1041237" y="6706200"/>
              <a:ext cx="396000" cy="1588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accent2"/>
              </a:solidFill>
              <a:prstDash val="sysDash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rot="16200000" flipH="1" flipV="1">
              <a:off x="914318" y="6579118"/>
              <a:ext cx="395837" cy="2540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Oval 77"/>
            <p:cNvSpPr>
              <a:spLocks noChangeArrowheads="1"/>
            </p:cNvSpPr>
            <p:nvPr/>
          </p:nvSpPr>
          <p:spPr bwMode="auto">
            <a:xfrm>
              <a:off x="1899637" y="5718174"/>
              <a:ext cx="295275" cy="271463"/>
            </a:xfrm>
            <a:prstGeom prst="ellipse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dirty="0" smtClean="0">
                  <a:solidFill>
                    <a:srgbClr val="000000"/>
                  </a:solidFill>
                </a:rPr>
                <a:t>i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213837" y="5718174"/>
              <a:ext cx="295275" cy="271463"/>
            </a:xfrm>
            <a:prstGeom prst="ellipse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dirty="0" smtClean="0">
                  <a:solidFill>
                    <a:srgbClr val="000000"/>
                  </a:solidFill>
                </a:rPr>
                <a:t>j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9" name="AutoShape 64"/>
            <p:cNvCxnSpPr>
              <a:cxnSpLocks noChangeShapeType="1"/>
              <a:stCxn id="28" idx="6"/>
            </p:cNvCxnSpPr>
            <p:nvPr/>
          </p:nvCxnSpPr>
          <p:spPr bwMode="auto">
            <a:xfrm>
              <a:off x="1509112" y="5854699"/>
              <a:ext cx="390525" cy="0"/>
            </a:xfrm>
            <a:prstGeom prst="straightConnector1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" name="Group 29"/>
          <p:cNvGrpSpPr/>
          <p:nvPr/>
        </p:nvGrpSpPr>
        <p:grpSpPr>
          <a:xfrm>
            <a:off x="2982912" y="4846637"/>
            <a:ext cx="3048000" cy="1491158"/>
            <a:chOff x="3135312" y="5489574"/>
            <a:chExt cx="3048000" cy="1491158"/>
          </a:xfrm>
        </p:grpSpPr>
        <p:cxnSp>
          <p:nvCxnSpPr>
            <p:cNvPr id="31" name="Straight Arrow Connector 30"/>
            <p:cNvCxnSpPr/>
            <p:nvPr/>
          </p:nvCxnSpPr>
          <p:spPr bwMode="auto">
            <a:xfrm flipV="1">
              <a:off x="3983809" y="6675437"/>
              <a:ext cx="2199503" cy="822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5400000" flipH="1" flipV="1">
              <a:off x="3461134" y="6130550"/>
              <a:ext cx="1080000" cy="361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Rectangle 32"/>
            <p:cNvSpPr/>
            <p:nvPr/>
          </p:nvSpPr>
          <p:spPr>
            <a:xfrm>
              <a:off x="3837587" y="6610905"/>
              <a:ext cx="33855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charset="0"/>
                </a:rPr>
                <a:t>t</a:t>
              </a:r>
              <a:r>
                <a:rPr lang="en-US" baseline="-20000" dirty="0" smtClean="0">
                  <a:latin typeface="Calibri" charset="0"/>
                </a:rPr>
                <a:t>k</a:t>
              </a:r>
              <a:endParaRPr lang="en-US" dirty="0" smtClean="0"/>
            </a:p>
            <a:p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54512" y="6611400"/>
              <a:ext cx="2988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charset="0"/>
                </a:rPr>
                <a:t>t</a:t>
              </a:r>
              <a:r>
                <a:rPr lang="en-US" baseline="-20000" dirty="0" smtClean="0">
                  <a:latin typeface="Calibri" charset="0"/>
                </a:rPr>
                <a:t>i</a:t>
              </a:r>
              <a:endParaRPr lang="en-US" dirty="0" smtClean="0"/>
            </a:p>
            <a:p>
              <a:endParaRPr lang="en-US" dirty="0"/>
            </a:p>
          </p:txBody>
        </p:sp>
        <p:sp>
          <p:nvSpPr>
            <p:cNvPr id="35" name="Freeform 34"/>
            <p:cNvSpPr/>
            <p:nvPr/>
          </p:nvSpPr>
          <p:spPr bwMode="auto">
            <a:xfrm rot="784553">
              <a:off x="4456112" y="6031800"/>
              <a:ext cx="720000" cy="576000"/>
            </a:xfrm>
            <a:custGeom>
              <a:avLst/>
              <a:gdLst>
                <a:gd name="connsiteX0" fmla="*/ 2108200 w 2108200"/>
                <a:gd name="connsiteY0" fmla="*/ 702733 h 702733"/>
                <a:gd name="connsiteX1" fmla="*/ 571500 w 2108200"/>
                <a:gd name="connsiteY1" fmla="*/ 67733 h 702733"/>
                <a:gd name="connsiteX2" fmla="*/ 0 w 2108200"/>
                <a:gd name="connsiteY2" fmla="*/ 296333 h 702733"/>
                <a:gd name="connsiteX3" fmla="*/ 0 w 2108200"/>
                <a:gd name="connsiteY3" fmla="*/ 296333 h 70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8200" h="702733">
                  <a:moveTo>
                    <a:pt x="2108200" y="702733"/>
                  </a:moveTo>
                  <a:cubicBezTo>
                    <a:pt x="1515533" y="419099"/>
                    <a:pt x="922867" y="135466"/>
                    <a:pt x="571500" y="67733"/>
                  </a:cubicBezTo>
                  <a:cubicBezTo>
                    <a:pt x="220133" y="0"/>
                    <a:pt x="0" y="296333"/>
                    <a:pt x="0" y="296333"/>
                  </a:cubicBezTo>
                  <a:lnTo>
                    <a:pt x="0" y="296333"/>
                  </a:lnTo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6" name="Right Triangle 35"/>
            <p:cNvSpPr/>
            <p:nvPr/>
          </p:nvSpPr>
          <p:spPr bwMode="auto">
            <a:xfrm>
              <a:off x="4456113" y="6171437"/>
              <a:ext cx="658800" cy="504000"/>
            </a:xfrm>
            <a:prstGeom prst="rtTriangl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7" name="Straight Connector 36"/>
            <p:cNvCxnSpPr>
              <a:stCxn id="36" idx="0"/>
              <a:endCxn id="36" idx="2"/>
            </p:cNvCxnSpPr>
            <p:nvPr/>
          </p:nvCxnSpPr>
          <p:spPr bwMode="auto">
            <a:xfrm rot="16200000" flipH="1">
              <a:off x="4214913" y="6434237"/>
              <a:ext cx="4824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rot="5400000">
              <a:off x="4054995" y="6274319"/>
              <a:ext cx="472036" cy="33020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Oval 77"/>
            <p:cNvSpPr>
              <a:spLocks noChangeArrowheads="1"/>
            </p:cNvSpPr>
            <p:nvPr/>
          </p:nvSpPr>
          <p:spPr bwMode="auto">
            <a:xfrm>
              <a:off x="5116512" y="5489574"/>
              <a:ext cx="295275" cy="271463"/>
            </a:xfrm>
            <a:prstGeom prst="ellipse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dirty="0" smtClean="0">
                  <a:solidFill>
                    <a:srgbClr val="000000"/>
                  </a:solidFill>
                </a:rPr>
                <a:t>i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4430712" y="5489574"/>
              <a:ext cx="295275" cy="271463"/>
            </a:xfrm>
            <a:prstGeom prst="ellipse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dirty="0" smtClean="0">
                  <a:solidFill>
                    <a:srgbClr val="000000"/>
                  </a:solidFill>
                </a:rPr>
                <a:t>k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41" name="AutoShape 64"/>
            <p:cNvCxnSpPr>
              <a:cxnSpLocks noChangeShapeType="1"/>
              <a:stCxn id="40" idx="6"/>
            </p:cNvCxnSpPr>
            <p:nvPr/>
          </p:nvCxnSpPr>
          <p:spPr bwMode="auto">
            <a:xfrm>
              <a:off x="4725987" y="5626099"/>
              <a:ext cx="390525" cy="0"/>
            </a:xfrm>
            <a:prstGeom prst="straightConnector1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</p:spPr>
        </p:cxnSp>
        <p:sp>
          <p:nvSpPr>
            <p:cNvPr id="42" name="Text Placeholder 2"/>
            <p:cNvSpPr txBox="1">
              <a:spLocks/>
            </p:cNvSpPr>
            <p:nvPr/>
          </p:nvSpPr>
          <p:spPr bwMode="auto">
            <a:xfrm>
              <a:off x="3135312" y="6032083"/>
              <a:ext cx="457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marL="622800" indent="-457200">
                <a:lnSpc>
                  <a:spcPct val="90000"/>
                </a:lnSpc>
                <a:spcBef>
                  <a:spcPts val="0"/>
                </a:spcBef>
                <a:buClr>
                  <a:srgbClr val="FF6309"/>
                </a:buClr>
                <a:buSzPct val="80000"/>
              </a:pPr>
              <a:r>
                <a:rPr lang="en-US" sz="2400" dirty="0" smtClean="0">
                  <a:latin typeface="Calibri" charset="0"/>
                </a:rPr>
                <a:t>×</a:t>
              </a:r>
              <a:endParaRPr lang="en-US" sz="2400" baseline="-20000" dirty="0" smtClean="0">
                <a:latin typeface="Calibri" charset="0"/>
              </a:endParaRPr>
            </a:p>
          </p:txBody>
        </p:sp>
      </p:grpSp>
      <p:grpSp>
        <p:nvGrpSpPr>
          <p:cNvPr id="5" name="Group 42"/>
          <p:cNvGrpSpPr/>
          <p:nvPr/>
        </p:nvGrpSpPr>
        <p:grpSpPr>
          <a:xfrm>
            <a:off x="5878512" y="4846637"/>
            <a:ext cx="3200400" cy="1491158"/>
            <a:chOff x="6411912" y="5489574"/>
            <a:chExt cx="3200400" cy="1491158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 flipV="1">
              <a:off x="7243934" y="6675437"/>
              <a:ext cx="2368378" cy="822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 bwMode="auto">
            <a:xfrm rot="5400000" flipH="1" flipV="1">
              <a:off x="6721259" y="6130550"/>
              <a:ext cx="1080000" cy="3617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Rectangle 45"/>
            <p:cNvSpPr/>
            <p:nvPr/>
          </p:nvSpPr>
          <p:spPr>
            <a:xfrm>
              <a:off x="7097712" y="6610905"/>
              <a:ext cx="2973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charset="0"/>
                </a:rPr>
                <a:t>t</a:t>
              </a:r>
              <a:r>
                <a:rPr lang="en-US" baseline="-20000" dirty="0" smtClean="0">
                  <a:latin typeface="Calibri" charset="0"/>
                </a:rPr>
                <a:t>l</a:t>
              </a:r>
              <a:endParaRPr lang="en-US" dirty="0" smtClean="0"/>
            </a:p>
            <a:p>
              <a:endParaRPr lang="en-US" dirty="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614637" y="6611400"/>
              <a:ext cx="2988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charset="0"/>
                </a:rPr>
                <a:t>t</a:t>
              </a:r>
              <a:r>
                <a:rPr lang="en-US" baseline="-20000" dirty="0" smtClean="0">
                  <a:latin typeface="Calibri" charset="0"/>
                </a:rPr>
                <a:t>i</a:t>
              </a:r>
              <a:endParaRPr lang="en-US" dirty="0" smtClean="0"/>
            </a:p>
            <a:p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7732710" y="5989636"/>
              <a:ext cx="1736125" cy="684000"/>
            </a:xfrm>
            <a:custGeom>
              <a:avLst/>
              <a:gdLst>
                <a:gd name="connsiteX0" fmla="*/ 2108200 w 2108200"/>
                <a:gd name="connsiteY0" fmla="*/ 702733 h 702733"/>
                <a:gd name="connsiteX1" fmla="*/ 571500 w 2108200"/>
                <a:gd name="connsiteY1" fmla="*/ 67733 h 702733"/>
                <a:gd name="connsiteX2" fmla="*/ 0 w 2108200"/>
                <a:gd name="connsiteY2" fmla="*/ 296333 h 702733"/>
                <a:gd name="connsiteX3" fmla="*/ 0 w 2108200"/>
                <a:gd name="connsiteY3" fmla="*/ 296333 h 702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8200" h="702733">
                  <a:moveTo>
                    <a:pt x="2108200" y="702733"/>
                  </a:moveTo>
                  <a:cubicBezTo>
                    <a:pt x="1515533" y="419099"/>
                    <a:pt x="922867" y="135466"/>
                    <a:pt x="571500" y="67733"/>
                  </a:cubicBezTo>
                  <a:cubicBezTo>
                    <a:pt x="220133" y="0"/>
                    <a:pt x="0" y="296333"/>
                    <a:pt x="0" y="296333"/>
                  </a:cubicBezTo>
                  <a:lnTo>
                    <a:pt x="0" y="296333"/>
                  </a:lnTo>
                </a:path>
              </a:pathLst>
            </a:cu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9" name="Right Triangle 48"/>
            <p:cNvSpPr/>
            <p:nvPr/>
          </p:nvSpPr>
          <p:spPr bwMode="auto">
            <a:xfrm>
              <a:off x="7741200" y="6261437"/>
              <a:ext cx="1756800" cy="414000"/>
            </a:xfrm>
            <a:prstGeom prst="rtTriangle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 rot="16200000" flipH="1">
              <a:off x="7525710" y="6468437"/>
              <a:ext cx="414000" cy="158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 bwMode="auto">
            <a:xfrm rot="16200000" flipH="1" flipV="1">
              <a:off x="7407793" y="6332356"/>
              <a:ext cx="395836" cy="25399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Oval 77"/>
            <p:cNvSpPr>
              <a:spLocks noChangeArrowheads="1"/>
            </p:cNvSpPr>
            <p:nvPr/>
          </p:nvSpPr>
          <p:spPr bwMode="auto">
            <a:xfrm>
              <a:off x="8478837" y="5489574"/>
              <a:ext cx="295275" cy="271463"/>
            </a:xfrm>
            <a:prstGeom prst="ellipse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dirty="0" smtClean="0">
                  <a:solidFill>
                    <a:srgbClr val="000000"/>
                  </a:solidFill>
                </a:rPr>
                <a:t>i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7793037" y="5489574"/>
              <a:ext cx="295275" cy="271463"/>
            </a:xfrm>
            <a:prstGeom prst="ellipse">
              <a:avLst/>
            </a:prstGeom>
            <a:gradFill rotWithShape="1">
              <a:gsLst>
                <a:gs pos="0">
                  <a:srgbClr val="A3C4FF"/>
                </a:gs>
                <a:gs pos="35001">
                  <a:srgbClr val="BFD5FF"/>
                </a:gs>
                <a:gs pos="100000">
                  <a:srgbClr val="E5EEFF"/>
                </a:gs>
              </a:gsLst>
              <a:lin ang="162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dirty="0" smtClean="0">
                  <a:solidFill>
                    <a:srgbClr val="000000"/>
                  </a:solidFill>
                </a:rPr>
                <a:t>l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54" name="AutoShape 64"/>
            <p:cNvCxnSpPr>
              <a:cxnSpLocks noChangeShapeType="1"/>
              <a:stCxn id="53" idx="6"/>
            </p:cNvCxnSpPr>
            <p:nvPr/>
          </p:nvCxnSpPr>
          <p:spPr bwMode="auto">
            <a:xfrm>
              <a:off x="8088312" y="5626099"/>
              <a:ext cx="390525" cy="0"/>
            </a:xfrm>
            <a:prstGeom prst="straightConnector1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</p:spPr>
        </p:cxnSp>
        <p:sp>
          <p:nvSpPr>
            <p:cNvPr id="55" name="Text Placeholder 2"/>
            <p:cNvSpPr txBox="1">
              <a:spLocks/>
            </p:cNvSpPr>
            <p:nvPr/>
          </p:nvSpPr>
          <p:spPr bwMode="auto">
            <a:xfrm>
              <a:off x="6411912" y="6032083"/>
              <a:ext cx="4572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marL="622800" indent="-457200">
                <a:lnSpc>
                  <a:spcPct val="90000"/>
                </a:lnSpc>
                <a:spcBef>
                  <a:spcPts val="0"/>
                </a:spcBef>
                <a:buClr>
                  <a:srgbClr val="FF6309"/>
                </a:buClr>
                <a:buSzPct val="80000"/>
              </a:pPr>
              <a:r>
                <a:rPr lang="en-US" sz="2400" dirty="0" smtClean="0">
                  <a:latin typeface="Calibri" charset="0"/>
                </a:rPr>
                <a:t>×</a:t>
              </a:r>
              <a:endParaRPr lang="en-US" sz="2400" baseline="-20000" dirty="0" smtClean="0">
                <a:latin typeface="Calibri" charset="0"/>
              </a:endParaRPr>
            </a:p>
          </p:txBody>
        </p:sp>
      </p:grpSp>
      <p:sp>
        <p:nvSpPr>
          <p:cNvPr id="66" name="Oval 77"/>
          <p:cNvSpPr>
            <a:spLocks noChangeArrowheads="1"/>
          </p:cNvSpPr>
          <p:nvPr/>
        </p:nvSpPr>
        <p:spPr bwMode="auto">
          <a:xfrm>
            <a:off x="2289600" y="1722437"/>
            <a:ext cx="295275" cy="271463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7" name="Oval 77"/>
          <p:cNvSpPr>
            <a:spLocks noChangeArrowheads="1"/>
          </p:cNvSpPr>
          <p:nvPr/>
        </p:nvSpPr>
        <p:spPr bwMode="auto">
          <a:xfrm>
            <a:off x="7631112" y="2441574"/>
            <a:ext cx="295275" cy="271463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8" name="Oval 67"/>
          <p:cNvSpPr>
            <a:spLocks noChangeArrowheads="1"/>
          </p:cNvSpPr>
          <p:nvPr/>
        </p:nvSpPr>
        <p:spPr bwMode="auto">
          <a:xfrm>
            <a:off x="2916237" y="2822574"/>
            <a:ext cx="295275" cy="271463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j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0" name="Text Placeholder 2"/>
          <p:cNvSpPr txBox="1">
            <a:spLocks/>
          </p:cNvSpPr>
          <p:nvPr/>
        </p:nvSpPr>
        <p:spPr bwMode="auto">
          <a:xfrm>
            <a:off x="392111" y="1570037"/>
            <a:ext cx="9688513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62230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A node       gets infected once the </a:t>
            </a:r>
            <a:r>
              <a:rPr kumimoji="0" lang="en-US" sz="30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first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parent </a:t>
            </a:r>
            <a:r>
              <a:rPr lang="en-US" sz="3000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infects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it.</a:t>
            </a:r>
            <a:endParaRPr lang="en-US" sz="3000" kern="0" dirty="0" smtClean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12" y="6599237"/>
            <a:ext cx="2133600" cy="63217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4512" y="6599237"/>
            <a:ext cx="3460750" cy="9133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67" grpId="0" animBg="1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2E581F-DD96-7A4B-8864-4F7BAB8F5A16}" type="slidenum">
              <a:rPr lang="fi-FI"/>
              <a:pPr/>
              <a:t>13</a:t>
            </a:fld>
            <a:endParaRPr lang="fi-FI"/>
          </a:p>
        </p:txBody>
      </p:sp>
      <p:sp>
        <p:nvSpPr>
          <p:cNvPr id="28676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070975" cy="677108"/>
          </a:xfrm>
        </p:spPr>
        <p:txBody>
          <a:bodyPr>
            <a:spAutoFit/>
          </a:bodyPr>
          <a:lstStyle/>
          <a:p>
            <a:pPr eaLnBrk="1"/>
            <a:r>
              <a:rPr lang="en-US" dirty="0" smtClean="0"/>
              <a:t>Likelihood of an infection</a:t>
            </a:r>
            <a:endParaRPr lang="en-US" dirty="0"/>
          </a:p>
        </p:txBody>
      </p:sp>
      <p:sp>
        <p:nvSpPr>
          <p:cNvPr id="89" name="Text Placeholder 2"/>
          <p:cNvSpPr txBox="1">
            <a:spLocks/>
          </p:cNvSpPr>
          <p:nvPr/>
        </p:nvSpPr>
        <p:spPr bwMode="auto">
          <a:xfrm>
            <a:off x="392112" y="1570037"/>
            <a:ext cx="9220200" cy="125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62230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SzTx/>
              <a:buFont typeface="Wingdings" charset="2"/>
              <a:buChar char="§"/>
              <a:tabLst/>
              <a:defRPr/>
            </a:pPr>
            <a:r>
              <a:rPr lang="en-US" sz="3000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The </a:t>
            </a:r>
            <a:r>
              <a:rPr lang="en-US" sz="3000" kern="0" dirty="0" smtClean="0">
                <a:solidFill>
                  <a:schemeClr val="accent2"/>
                </a:solidFill>
                <a:latin typeface="Calibri" charset="0"/>
                <a:ea typeface="DejaVu Sans" charset="0"/>
                <a:cs typeface="DejaVu Sans" charset="0"/>
              </a:rPr>
              <a:t>likelihood of infection </a:t>
            </a:r>
            <a:r>
              <a:rPr lang="en-US" sz="3000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of node       results from summing up over the mutually disjoint events that each potential parent is the </a:t>
            </a:r>
            <a:r>
              <a:rPr lang="en-US" sz="3000" i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first</a:t>
            </a:r>
            <a:r>
              <a:rPr lang="en-US" sz="3000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 parent: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18" name="Oval 77"/>
          <p:cNvSpPr>
            <a:spLocks noChangeArrowheads="1"/>
          </p:cNvSpPr>
          <p:nvPr/>
        </p:nvSpPr>
        <p:spPr bwMode="auto">
          <a:xfrm>
            <a:off x="6497637" y="1722437"/>
            <a:ext cx="295275" cy="271463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i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" name="Group 186"/>
          <p:cNvGrpSpPr/>
          <p:nvPr/>
        </p:nvGrpSpPr>
        <p:grpSpPr>
          <a:xfrm>
            <a:off x="773112" y="3246437"/>
            <a:ext cx="8077200" cy="1171908"/>
            <a:chOff x="773112" y="3932237"/>
            <a:chExt cx="8077200" cy="1171908"/>
          </a:xfrm>
        </p:grpSpPr>
        <p:grpSp>
          <p:nvGrpSpPr>
            <p:cNvPr id="3" name="Group 20"/>
            <p:cNvGrpSpPr/>
            <p:nvPr/>
          </p:nvGrpSpPr>
          <p:grpSpPr>
            <a:xfrm>
              <a:off x="2319765" y="4017416"/>
              <a:ext cx="1729947" cy="1086727"/>
              <a:chOff x="620712" y="5837238"/>
              <a:chExt cx="2421925" cy="1519012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 flipV="1">
                <a:off x="766934" y="6904037"/>
                <a:ext cx="2275703" cy="822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rot="5400000" flipH="1" flipV="1">
                <a:off x="244259" y="6359150"/>
                <a:ext cx="1080000" cy="3617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4" name="Rectangle 23"/>
              <p:cNvSpPr/>
              <p:nvPr/>
            </p:nvSpPr>
            <p:spPr>
              <a:xfrm>
                <a:off x="620712" y="6839505"/>
                <a:ext cx="418327" cy="516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j</a:t>
                </a:r>
                <a:endParaRPr lang="en-US" dirty="0" smtClean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137637" y="6840003"/>
                <a:ext cx="416223" cy="516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i</a:t>
                </a:r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>
                <a:off x="1239237" y="6218237"/>
                <a:ext cx="1422400" cy="702733"/>
              </a:xfrm>
              <a:custGeom>
                <a:avLst/>
                <a:gdLst>
                  <a:gd name="connsiteX0" fmla="*/ 2108200 w 2108200"/>
                  <a:gd name="connsiteY0" fmla="*/ 702733 h 702733"/>
                  <a:gd name="connsiteX1" fmla="*/ 571500 w 2108200"/>
                  <a:gd name="connsiteY1" fmla="*/ 67733 h 702733"/>
                  <a:gd name="connsiteX2" fmla="*/ 0 w 2108200"/>
                  <a:gd name="connsiteY2" fmla="*/ 296333 h 702733"/>
                  <a:gd name="connsiteX3" fmla="*/ 0 w 2108200"/>
                  <a:gd name="connsiteY3" fmla="*/ 296333 h 70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8200" h="702733">
                    <a:moveTo>
                      <a:pt x="2108200" y="702733"/>
                    </a:moveTo>
                    <a:cubicBezTo>
                      <a:pt x="1515533" y="419099"/>
                      <a:pt x="922867" y="135466"/>
                      <a:pt x="571500" y="67733"/>
                    </a:cubicBezTo>
                    <a:cubicBezTo>
                      <a:pt x="220133" y="0"/>
                      <a:pt x="0" y="296333"/>
                      <a:pt x="0" y="296333"/>
                    </a:cubicBezTo>
                    <a:lnTo>
                      <a:pt x="0" y="296333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27" name="Straight Connector 26"/>
              <p:cNvCxnSpPr/>
              <p:nvPr/>
            </p:nvCxnSpPr>
            <p:spPr bwMode="auto">
              <a:xfrm rot="16200000" flipH="1">
                <a:off x="1041237" y="6706200"/>
                <a:ext cx="396000" cy="1588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chemeClr val="accent2"/>
                </a:solidFill>
                <a:prstDash val="sysDash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rot="16200000" flipH="1" flipV="1">
                <a:off x="914318" y="6579118"/>
                <a:ext cx="395837" cy="254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4" name="Group 31"/>
            <p:cNvGrpSpPr/>
            <p:nvPr/>
          </p:nvGrpSpPr>
          <p:grpSpPr>
            <a:xfrm>
              <a:off x="4234769" y="4017420"/>
              <a:ext cx="2177143" cy="1086725"/>
              <a:chOff x="3135312" y="5608638"/>
              <a:chExt cx="3048000" cy="1519008"/>
            </a:xfrm>
          </p:grpSpPr>
          <p:cxnSp>
            <p:nvCxnSpPr>
              <p:cNvPr id="33" name="Straight Arrow Connector 32"/>
              <p:cNvCxnSpPr/>
              <p:nvPr/>
            </p:nvCxnSpPr>
            <p:spPr bwMode="auto">
              <a:xfrm flipV="1">
                <a:off x="3983809" y="6675437"/>
                <a:ext cx="2199503" cy="822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Straight Connector 33"/>
              <p:cNvCxnSpPr/>
              <p:nvPr/>
            </p:nvCxnSpPr>
            <p:spPr bwMode="auto">
              <a:xfrm rot="5400000" flipH="1" flipV="1">
                <a:off x="3461134" y="6130550"/>
                <a:ext cx="1080000" cy="3617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" name="Rectangle 34"/>
              <p:cNvSpPr/>
              <p:nvPr/>
            </p:nvSpPr>
            <p:spPr>
              <a:xfrm>
                <a:off x="3837587" y="6610904"/>
                <a:ext cx="464719" cy="516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k</a:t>
                </a:r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354512" y="6611399"/>
                <a:ext cx="416223" cy="516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i</a:t>
                </a:r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37" name="Freeform 36"/>
              <p:cNvSpPr/>
              <p:nvPr/>
            </p:nvSpPr>
            <p:spPr bwMode="auto">
              <a:xfrm rot="784553">
                <a:off x="4456113" y="6036612"/>
                <a:ext cx="720000" cy="575999"/>
              </a:xfrm>
              <a:custGeom>
                <a:avLst/>
                <a:gdLst>
                  <a:gd name="connsiteX0" fmla="*/ 2108200 w 2108200"/>
                  <a:gd name="connsiteY0" fmla="*/ 702733 h 702733"/>
                  <a:gd name="connsiteX1" fmla="*/ 571500 w 2108200"/>
                  <a:gd name="connsiteY1" fmla="*/ 67733 h 702733"/>
                  <a:gd name="connsiteX2" fmla="*/ 0 w 2108200"/>
                  <a:gd name="connsiteY2" fmla="*/ 296333 h 702733"/>
                  <a:gd name="connsiteX3" fmla="*/ 0 w 2108200"/>
                  <a:gd name="connsiteY3" fmla="*/ 296333 h 70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8200" h="702733">
                    <a:moveTo>
                      <a:pt x="2108200" y="702733"/>
                    </a:moveTo>
                    <a:cubicBezTo>
                      <a:pt x="1515533" y="419099"/>
                      <a:pt x="922867" y="135466"/>
                      <a:pt x="571500" y="67733"/>
                    </a:cubicBezTo>
                    <a:cubicBezTo>
                      <a:pt x="220133" y="0"/>
                      <a:pt x="0" y="296333"/>
                      <a:pt x="0" y="296333"/>
                    </a:cubicBezTo>
                    <a:lnTo>
                      <a:pt x="0" y="296333"/>
                    </a:lnTo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" name="Right Triangle 37"/>
              <p:cNvSpPr/>
              <p:nvPr/>
            </p:nvSpPr>
            <p:spPr bwMode="auto">
              <a:xfrm>
                <a:off x="4456113" y="6171437"/>
                <a:ext cx="658800" cy="504000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39" name="Straight Connector 38"/>
              <p:cNvCxnSpPr>
                <a:stCxn id="38" idx="0"/>
                <a:endCxn id="38" idx="2"/>
              </p:cNvCxnSpPr>
              <p:nvPr/>
            </p:nvCxnSpPr>
            <p:spPr bwMode="auto">
              <a:xfrm rot="16200000" flipH="1">
                <a:off x="4214913" y="6434237"/>
                <a:ext cx="482400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 rot="5400000">
                <a:off x="4054995" y="6274319"/>
                <a:ext cx="472036" cy="33020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4" name="Text Placeholder 2"/>
              <p:cNvSpPr txBox="1">
                <a:spLocks/>
              </p:cNvSpPr>
              <p:nvPr/>
            </p:nvSpPr>
            <p:spPr bwMode="auto">
              <a:xfrm>
                <a:off x="3135312" y="6032083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marL="622800" indent="-457200">
                  <a:lnSpc>
                    <a:spcPct val="90000"/>
                  </a:lnSpc>
                  <a:spcBef>
                    <a:spcPts val="0"/>
                  </a:spcBef>
                  <a:buClr>
                    <a:srgbClr val="FF6309"/>
                  </a:buClr>
                  <a:buSzPct val="80000"/>
                </a:pPr>
                <a:r>
                  <a:rPr lang="en-US" sz="2400" dirty="0" smtClean="0">
                    <a:latin typeface="Calibri" charset="0"/>
                  </a:rPr>
                  <a:t>×</a:t>
                </a:r>
                <a:endParaRPr lang="en-US" sz="2400" baseline="-20000" dirty="0" smtClean="0">
                  <a:latin typeface="Calibri" charset="0"/>
                </a:endParaRPr>
              </a:p>
            </p:txBody>
          </p:sp>
        </p:grpSp>
        <p:grpSp>
          <p:nvGrpSpPr>
            <p:cNvPr id="5" name="Group 44"/>
            <p:cNvGrpSpPr/>
            <p:nvPr/>
          </p:nvGrpSpPr>
          <p:grpSpPr>
            <a:xfrm>
              <a:off x="6564312" y="4017419"/>
              <a:ext cx="2286000" cy="1086724"/>
              <a:chOff x="6411912" y="5608638"/>
              <a:chExt cx="3200400" cy="1519007"/>
            </a:xfrm>
          </p:grpSpPr>
          <p:cxnSp>
            <p:nvCxnSpPr>
              <p:cNvPr id="46" name="Straight Arrow Connector 45"/>
              <p:cNvCxnSpPr/>
              <p:nvPr/>
            </p:nvCxnSpPr>
            <p:spPr bwMode="auto">
              <a:xfrm flipV="1">
                <a:off x="7243934" y="6675437"/>
                <a:ext cx="2368378" cy="822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7" name="Straight Connector 46"/>
              <p:cNvCxnSpPr/>
              <p:nvPr/>
            </p:nvCxnSpPr>
            <p:spPr bwMode="auto">
              <a:xfrm rot="5400000" flipH="1" flipV="1">
                <a:off x="6721259" y="6130550"/>
                <a:ext cx="1080000" cy="3617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8" name="Rectangle 47"/>
              <p:cNvSpPr/>
              <p:nvPr/>
            </p:nvSpPr>
            <p:spPr>
              <a:xfrm>
                <a:off x="7097712" y="6610905"/>
                <a:ext cx="416223" cy="516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l</a:t>
                </a:r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7614637" y="6611398"/>
                <a:ext cx="416223" cy="516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i</a:t>
                </a:r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50" name="Freeform 49"/>
              <p:cNvSpPr/>
              <p:nvPr/>
            </p:nvSpPr>
            <p:spPr bwMode="auto">
              <a:xfrm>
                <a:off x="7732710" y="5989636"/>
                <a:ext cx="1736125" cy="684000"/>
              </a:xfrm>
              <a:custGeom>
                <a:avLst/>
                <a:gdLst>
                  <a:gd name="connsiteX0" fmla="*/ 2108200 w 2108200"/>
                  <a:gd name="connsiteY0" fmla="*/ 702733 h 702733"/>
                  <a:gd name="connsiteX1" fmla="*/ 571500 w 2108200"/>
                  <a:gd name="connsiteY1" fmla="*/ 67733 h 702733"/>
                  <a:gd name="connsiteX2" fmla="*/ 0 w 2108200"/>
                  <a:gd name="connsiteY2" fmla="*/ 296333 h 702733"/>
                  <a:gd name="connsiteX3" fmla="*/ 0 w 2108200"/>
                  <a:gd name="connsiteY3" fmla="*/ 296333 h 70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8200" h="702733">
                    <a:moveTo>
                      <a:pt x="2108200" y="702733"/>
                    </a:moveTo>
                    <a:cubicBezTo>
                      <a:pt x="1515533" y="419099"/>
                      <a:pt x="922867" y="135466"/>
                      <a:pt x="571500" y="67733"/>
                    </a:cubicBezTo>
                    <a:cubicBezTo>
                      <a:pt x="220133" y="0"/>
                      <a:pt x="0" y="296333"/>
                      <a:pt x="0" y="296333"/>
                    </a:cubicBezTo>
                    <a:lnTo>
                      <a:pt x="0" y="296333"/>
                    </a:lnTo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51" name="Right Triangle 50"/>
              <p:cNvSpPr/>
              <p:nvPr/>
            </p:nvSpPr>
            <p:spPr bwMode="auto">
              <a:xfrm>
                <a:off x="7741200" y="6261437"/>
                <a:ext cx="1756800" cy="414000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52" name="Straight Connector 51"/>
              <p:cNvCxnSpPr/>
              <p:nvPr/>
            </p:nvCxnSpPr>
            <p:spPr bwMode="auto">
              <a:xfrm rot="16200000" flipH="1">
                <a:off x="7525710" y="6468437"/>
                <a:ext cx="414000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 bwMode="auto">
              <a:xfrm rot="16200000" flipH="1" flipV="1">
                <a:off x="7407793" y="6332356"/>
                <a:ext cx="395836" cy="25399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57" name="Text Placeholder 2"/>
              <p:cNvSpPr txBox="1">
                <a:spLocks/>
              </p:cNvSpPr>
              <p:nvPr/>
            </p:nvSpPr>
            <p:spPr bwMode="auto">
              <a:xfrm>
                <a:off x="6411912" y="6032083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marL="622800" indent="-457200">
                  <a:lnSpc>
                    <a:spcPct val="90000"/>
                  </a:lnSpc>
                  <a:spcBef>
                    <a:spcPts val="0"/>
                  </a:spcBef>
                  <a:buClr>
                    <a:srgbClr val="FF6309"/>
                  </a:buClr>
                  <a:buSzPct val="80000"/>
                </a:pPr>
                <a:r>
                  <a:rPr lang="en-US" sz="2400" dirty="0" smtClean="0">
                    <a:latin typeface="Calibri" charset="0"/>
                  </a:rPr>
                  <a:t>×</a:t>
                </a:r>
                <a:endParaRPr lang="en-US" sz="2400" baseline="-20000" dirty="0" smtClean="0">
                  <a:latin typeface="Calibri" charset="0"/>
                </a:endParaRPr>
              </a:p>
            </p:txBody>
          </p:sp>
        </p:grpSp>
        <p:grpSp>
          <p:nvGrpSpPr>
            <p:cNvPr id="6" name="Group 157"/>
            <p:cNvGrpSpPr/>
            <p:nvPr/>
          </p:nvGrpSpPr>
          <p:grpSpPr>
            <a:xfrm>
              <a:off x="773112" y="3932237"/>
              <a:ext cx="1054100" cy="990600"/>
              <a:chOff x="4291012" y="4389437"/>
              <a:chExt cx="1054100" cy="990600"/>
            </a:xfrm>
          </p:grpSpPr>
          <p:sp>
            <p:nvSpPr>
              <p:cNvPr id="162" name="Oval 161"/>
              <p:cNvSpPr>
                <a:spLocks noChangeArrowheads="1"/>
              </p:cNvSpPr>
              <p:nvPr/>
            </p:nvSpPr>
            <p:spPr bwMode="auto">
              <a:xfrm>
                <a:off x="4291012" y="5065712"/>
                <a:ext cx="295275" cy="27146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  <a:gs pos="35000">
                    <a:schemeClr val="accent1">
                      <a:lumMod val="40000"/>
                      <a:lumOff val="60000"/>
                    </a:schemeClr>
                  </a:gs>
                </a:gsLst>
                <a:lin ang="16200000" scaled="0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dirty="0" smtClean="0">
                    <a:solidFill>
                      <a:srgbClr val="000000"/>
                    </a:solidFill>
                  </a:rPr>
                  <a:t>j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162"/>
              <p:cNvSpPr>
                <a:spLocks noChangeArrowheads="1"/>
              </p:cNvSpPr>
              <p:nvPr/>
            </p:nvSpPr>
            <p:spPr bwMode="auto">
              <a:xfrm>
                <a:off x="5051425" y="4479924"/>
                <a:ext cx="293687" cy="271463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  <a:gs pos="35000">
                    <a:schemeClr val="accent1">
                      <a:lumMod val="40000"/>
                      <a:lumOff val="60000"/>
                    </a:schemeClr>
                  </a:gs>
                </a:gsLst>
                <a:lin ang="16200000" scaled="0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dirty="0" smtClean="0">
                    <a:solidFill>
                      <a:srgbClr val="000000"/>
                    </a:solidFill>
                  </a:rPr>
                  <a:t>l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Oval 163"/>
              <p:cNvSpPr>
                <a:spLocks noChangeArrowheads="1"/>
              </p:cNvSpPr>
              <p:nvPr/>
            </p:nvSpPr>
            <p:spPr bwMode="auto">
              <a:xfrm>
                <a:off x="4362450" y="4389437"/>
                <a:ext cx="295275" cy="27146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  <a:gs pos="35000">
                    <a:schemeClr val="accent1">
                      <a:lumMod val="40000"/>
                      <a:lumOff val="60000"/>
                    </a:schemeClr>
                  </a:gs>
                </a:gsLst>
                <a:lin ang="16200000" scaled="0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dirty="0" smtClean="0">
                    <a:solidFill>
                      <a:srgbClr val="000000"/>
                    </a:solidFill>
                  </a:rPr>
                  <a:t>i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Oval 71"/>
              <p:cNvSpPr>
                <a:spLocks noChangeArrowheads="1"/>
              </p:cNvSpPr>
              <p:nvPr/>
            </p:nvSpPr>
            <p:spPr bwMode="auto">
              <a:xfrm>
                <a:off x="4975225" y="5108574"/>
                <a:ext cx="295275" cy="271463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  <a:gs pos="35000">
                    <a:schemeClr val="accent1">
                      <a:lumMod val="40000"/>
                      <a:lumOff val="60000"/>
                    </a:schemeClr>
                  </a:gs>
                </a:gsLst>
                <a:lin ang="16200000" scaled="0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dirty="0" smtClean="0">
                    <a:solidFill>
                      <a:srgbClr val="000000"/>
                    </a:solidFill>
                  </a:rPr>
                  <a:t>k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66" name="AutoShape 66"/>
            <p:cNvCxnSpPr>
              <a:cxnSpLocks noChangeShapeType="1"/>
            </p:cNvCxnSpPr>
            <p:nvPr/>
          </p:nvCxnSpPr>
          <p:spPr bwMode="auto">
            <a:xfrm flipH="1">
              <a:off x="904875" y="4213224"/>
              <a:ext cx="46038" cy="404813"/>
            </a:xfrm>
            <a:prstGeom prst="straightConnector1">
              <a:avLst/>
            </a:prstGeom>
            <a:noFill/>
            <a:ln w="57150">
              <a:solidFill>
                <a:schemeClr val="accent2"/>
              </a:solidFill>
              <a:round/>
              <a:headEnd type="triangle"/>
              <a:tailEnd type="none" w="med" len="med"/>
            </a:ln>
          </p:spPr>
        </p:cxnSp>
        <p:cxnSp>
          <p:nvCxnSpPr>
            <p:cNvPr id="167" name="AutoShape 72"/>
            <p:cNvCxnSpPr>
              <a:cxnSpLocks noChangeShapeType="1"/>
            </p:cNvCxnSpPr>
            <p:nvPr/>
          </p:nvCxnSpPr>
          <p:spPr bwMode="auto">
            <a:xfrm rot="16200000" flipH="1">
              <a:off x="1023363" y="4229400"/>
              <a:ext cx="530225" cy="400050"/>
            </a:xfrm>
            <a:prstGeom prst="straightConnector1">
              <a:avLst/>
            </a:pr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  <a:round/>
              <a:headEnd type="triangle"/>
              <a:tailEnd type="none" w="med" len="med"/>
            </a:ln>
          </p:spPr>
        </p:cxnSp>
        <p:cxnSp>
          <p:nvCxnSpPr>
            <p:cNvPr id="168" name="AutoShape 65"/>
            <p:cNvCxnSpPr>
              <a:cxnSpLocks noChangeShapeType="1"/>
            </p:cNvCxnSpPr>
            <p:nvPr/>
          </p:nvCxnSpPr>
          <p:spPr bwMode="auto">
            <a:xfrm>
              <a:off x="1133475" y="4084637"/>
              <a:ext cx="398463" cy="92075"/>
            </a:xfrm>
            <a:prstGeom prst="straightConnector1">
              <a:avLst/>
            </a:pr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  <a:round/>
              <a:headEnd type="triangle"/>
              <a:tailEnd type="none" w="med" len="med"/>
            </a:ln>
          </p:spPr>
        </p:cxnSp>
      </p:grpSp>
      <p:grpSp>
        <p:nvGrpSpPr>
          <p:cNvPr id="7" name="Group 187"/>
          <p:cNvGrpSpPr/>
          <p:nvPr/>
        </p:nvGrpSpPr>
        <p:grpSpPr>
          <a:xfrm>
            <a:off x="785812" y="3551237"/>
            <a:ext cx="8521700" cy="2086308"/>
            <a:chOff x="785812" y="4237037"/>
            <a:chExt cx="8521700" cy="2086308"/>
          </a:xfrm>
        </p:grpSpPr>
        <p:grpSp>
          <p:nvGrpSpPr>
            <p:cNvPr id="8" name="Group 68"/>
            <p:cNvGrpSpPr/>
            <p:nvPr/>
          </p:nvGrpSpPr>
          <p:grpSpPr>
            <a:xfrm>
              <a:off x="4234769" y="5236620"/>
              <a:ext cx="2177143" cy="1086725"/>
              <a:chOff x="3135312" y="5608638"/>
              <a:chExt cx="3048000" cy="1519008"/>
            </a:xfrm>
          </p:grpSpPr>
          <p:cxnSp>
            <p:nvCxnSpPr>
              <p:cNvPr id="70" name="Straight Arrow Connector 69"/>
              <p:cNvCxnSpPr/>
              <p:nvPr/>
            </p:nvCxnSpPr>
            <p:spPr bwMode="auto">
              <a:xfrm flipV="1">
                <a:off x="3983809" y="6675437"/>
                <a:ext cx="2199503" cy="822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71" name="Straight Connector 70"/>
              <p:cNvCxnSpPr/>
              <p:nvPr/>
            </p:nvCxnSpPr>
            <p:spPr bwMode="auto">
              <a:xfrm rot="5400000" flipH="1" flipV="1">
                <a:off x="3461134" y="6130550"/>
                <a:ext cx="1080000" cy="3617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72" name="Rectangle 71"/>
              <p:cNvSpPr/>
              <p:nvPr/>
            </p:nvSpPr>
            <p:spPr>
              <a:xfrm>
                <a:off x="3837587" y="6610904"/>
                <a:ext cx="464719" cy="516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k</a:t>
                </a:r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4354512" y="6611399"/>
                <a:ext cx="416223" cy="516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i</a:t>
                </a:r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74" name="Freeform 73"/>
              <p:cNvSpPr/>
              <p:nvPr/>
            </p:nvSpPr>
            <p:spPr bwMode="auto">
              <a:xfrm rot="784553">
                <a:off x="4456112" y="6025457"/>
                <a:ext cx="720000" cy="576000"/>
              </a:xfrm>
              <a:custGeom>
                <a:avLst/>
                <a:gdLst>
                  <a:gd name="connsiteX0" fmla="*/ 2108200 w 2108200"/>
                  <a:gd name="connsiteY0" fmla="*/ 702733 h 702733"/>
                  <a:gd name="connsiteX1" fmla="*/ 571500 w 2108200"/>
                  <a:gd name="connsiteY1" fmla="*/ 67733 h 702733"/>
                  <a:gd name="connsiteX2" fmla="*/ 0 w 2108200"/>
                  <a:gd name="connsiteY2" fmla="*/ 296333 h 702733"/>
                  <a:gd name="connsiteX3" fmla="*/ 0 w 2108200"/>
                  <a:gd name="connsiteY3" fmla="*/ 296333 h 70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8200" h="702733">
                    <a:moveTo>
                      <a:pt x="2108200" y="702733"/>
                    </a:moveTo>
                    <a:cubicBezTo>
                      <a:pt x="1515533" y="419099"/>
                      <a:pt x="922867" y="135466"/>
                      <a:pt x="571500" y="67733"/>
                    </a:cubicBezTo>
                    <a:cubicBezTo>
                      <a:pt x="220133" y="0"/>
                      <a:pt x="0" y="296333"/>
                      <a:pt x="0" y="296333"/>
                    </a:cubicBezTo>
                    <a:lnTo>
                      <a:pt x="0" y="296333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76" name="Straight Connector 75"/>
              <p:cNvCxnSpPr>
                <a:endCxn id="75" idx="2"/>
              </p:cNvCxnSpPr>
              <p:nvPr/>
            </p:nvCxnSpPr>
            <p:spPr bwMode="auto">
              <a:xfrm rot="16200000" flipH="1">
                <a:off x="4214913" y="6434237"/>
                <a:ext cx="482400" cy="1588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chemeClr val="accent2"/>
                </a:solidFill>
                <a:prstDash val="sysDash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77" name="Straight Connector 76"/>
              <p:cNvCxnSpPr/>
              <p:nvPr/>
            </p:nvCxnSpPr>
            <p:spPr bwMode="auto">
              <a:xfrm rot="5400000">
                <a:off x="4054995" y="6274319"/>
                <a:ext cx="472036" cy="33020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1" name="Text Placeholder 2"/>
              <p:cNvSpPr txBox="1">
                <a:spLocks/>
              </p:cNvSpPr>
              <p:nvPr/>
            </p:nvSpPr>
            <p:spPr bwMode="auto">
              <a:xfrm>
                <a:off x="3135312" y="6032083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marL="622800" indent="-457200">
                  <a:lnSpc>
                    <a:spcPct val="90000"/>
                  </a:lnSpc>
                  <a:spcBef>
                    <a:spcPts val="0"/>
                  </a:spcBef>
                  <a:buClr>
                    <a:srgbClr val="FF6309"/>
                  </a:buClr>
                  <a:buSzPct val="80000"/>
                </a:pPr>
                <a:r>
                  <a:rPr lang="en-US" sz="2400" dirty="0" smtClean="0">
                    <a:latin typeface="Calibri" charset="0"/>
                  </a:rPr>
                  <a:t>×</a:t>
                </a:r>
                <a:endParaRPr lang="en-US" sz="2400" baseline="-20000" dirty="0" smtClean="0">
                  <a:latin typeface="Calibri" charset="0"/>
                </a:endParaRPr>
              </a:p>
            </p:txBody>
          </p:sp>
        </p:grpSp>
        <p:grpSp>
          <p:nvGrpSpPr>
            <p:cNvPr id="9" name="Group 81"/>
            <p:cNvGrpSpPr/>
            <p:nvPr/>
          </p:nvGrpSpPr>
          <p:grpSpPr>
            <a:xfrm>
              <a:off x="6564312" y="5236619"/>
              <a:ext cx="2286000" cy="1086724"/>
              <a:chOff x="6411912" y="5608638"/>
              <a:chExt cx="3200400" cy="1519007"/>
            </a:xfrm>
          </p:grpSpPr>
          <p:cxnSp>
            <p:nvCxnSpPr>
              <p:cNvPr id="83" name="Straight Arrow Connector 82"/>
              <p:cNvCxnSpPr/>
              <p:nvPr/>
            </p:nvCxnSpPr>
            <p:spPr bwMode="auto">
              <a:xfrm flipV="1">
                <a:off x="7243934" y="6675437"/>
                <a:ext cx="2368378" cy="822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84" name="Straight Connector 83"/>
              <p:cNvCxnSpPr/>
              <p:nvPr/>
            </p:nvCxnSpPr>
            <p:spPr bwMode="auto">
              <a:xfrm rot="5400000" flipH="1" flipV="1">
                <a:off x="6721259" y="6130550"/>
                <a:ext cx="1080000" cy="3617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85" name="Rectangle 84"/>
              <p:cNvSpPr/>
              <p:nvPr/>
            </p:nvSpPr>
            <p:spPr>
              <a:xfrm>
                <a:off x="7097712" y="6610905"/>
                <a:ext cx="416223" cy="516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l</a:t>
                </a:r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7614637" y="6611398"/>
                <a:ext cx="416223" cy="516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i</a:t>
                </a:r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91" name="Freeform 90"/>
              <p:cNvSpPr/>
              <p:nvPr/>
            </p:nvSpPr>
            <p:spPr bwMode="auto">
              <a:xfrm>
                <a:off x="7732710" y="5989636"/>
                <a:ext cx="1736125" cy="684000"/>
              </a:xfrm>
              <a:custGeom>
                <a:avLst/>
                <a:gdLst>
                  <a:gd name="connsiteX0" fmla="*/ 2108200 w 2108200"/>
                  <a:gd name="connsiteY0" fmla="*/ 702733 h 702733"/>
                  <a:gd name="connsiteX1" fmla="*/ 571500 w 2108200"/>
                  <a:gd name="connsiteY1" fmla="*/ 67733 h 702733"/>
                  <a:gd name="connsiteX2" fmla="*/ 0 w 2108200"/>
                  <a:gd name="connsiteY2" fmla="*/ 296333 h 702733"/>
                  <a:gd name="connsiteX3" fmla="*/ 0 w 2108200"/>
                  <a:gd name="connsiteY3" fmla="*/ 296333 h 70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8200" h="702733">
                    <a:moveTo>
                      <a:pt x="2108200" y="702733"/>
                    </a:moveTo>
                    <a:cubicBezTo>
                      <a:pt x="1515533" y="419099"/>
                      <a:pt x="922867" y="135466"/>
                      <a:pt x="571500" y="67733"/>
                    </a:cubicBezTo>
                    <a:cubicBezTo>
                      <a:pt x="220133" y="0"/>
                      <a:pt x="0" y="296333"/>
                      <a:pt x="0" y="296333"/>
                    </a:cubicBezTo>
                    <a:lnTo>
                      <a:pt x="0" y="296333"/>
                    </a:lnTo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92" name="Right Triangle 91"/>
              <p:cNvSpPr/>
              <p:nvPr/>
            </p:nvSpPr>
            <p:spPr bwMode="auto">
              <a:xfrm>
                <a:off x="7741200" y="6261437"/>
                <a:ext cx="1756800" cy="414000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93" name="Straight Connector 92"/>
              <p:cNvCxnSpPr/>
              <p:nvPr/>
            </p:nvCxnSpPr>
            <p:spPr bwMode="auto">
              <a:xfrm rot="16200000" flipH="1">
                <a:off x="7525710" y="6468437"/>
                <a:ext cx="414000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4" name="Straight Connector 93"/>
              <p:cNvCxnSpPr/>
              <p:nvPr/>
            </p:nvCxnSpPr>
            <p:spPr bwMode="auto">
              <a:xfrm rot="16200000" flipH="1" flipV="1">
                <a:off x="7407793" y="6332356"/>
                <a:ext cx="395836" cy="25399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98" name="Text Placeholder 2"/>
              <p:cNvSpPr txBox="1">
                <a:spLocks/>
              </p:cNvSpPr>
              <p:nvPr/>
            </p:nvSpPr>
            <p:spPr bwMode="auto">
              <a:xfrm>
                <a:off x="6411912" y="6032083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marL="622800" indent="-457200">
                  <a:lnSpc>
                    <a:spcPct val="90000"/>
                  </a:lnSpc>
                  <a:spcBef>
                    <a:spcPts val="0"/>
                  </a:spcBef>
                  <a:buClr>
                    <a:srgbClr val="FF6309"/>
                  </a:buClr>
                  <a:buSzPct val="80000"/>
                </a:pPr>
                <a:r>
                  <a:rPr lang="en-US" sz="2400" dirty="0" smtClean="0">
                    <a:latin typeface="Calibri" charset="0"/>
                  </a:rPr>
                  <a:t>×</a:t>
                </a:r>
                <a:endParaRPr lang="en-US" sz="2400" baseline="-20000" dirty="0" smtClean="0">
                  <a:latin typeface="Calibri" charset="0"/>
                </a:endParaRPr>
              </a:p>
            </p:txBody>
          </p:sp>
        </p:grpSp>
        <p:grpSp>
          <p:nvGrpSpPr>
            <p:cNvPr id="10" name="Group 136"/>
            <p:cNvGrpSpPr/>
            <p:nvPr/>
          </p:nvGrpSpPr>
          <p:grpSpPr>
            <a:xfrm>
              <a:off x="2318112" y="5227637"/>
              <a:ext cx="1731600" cy="1087537"/>
              <a:chOff x="535587" y="5608638"/>
              <a:chExt cx="2421925" cy="1518027"/>
            </a:xfrm>
          </p:grpSpPr>
          <p:cxnSp>
            <p:nvCxnSpPr>
              <p:cNvPr id="138" name="Straight Arrow Connector 137"/>
              <p:cNvCxnSpPr/>
              <p:nvPr/>
            </p:nvCxnSpPr>
            <p:spPr bwMode="auto">
              <a:xfrm flipV="1">
                <a:off x="681809" y="6675437"/>
                <a:ext cx="2275703" cy="822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39" name="Straight Connector 138"/>
              <p:cNvCxnSpPr/>
              <p:nvPr/>
            </p:nvCxnSpPr>
            <p:spPr bwMode="auto">
              <a:xfrm rot="5400000" flipH="1" flipV="1">
                <a:off x="159134" y="6130550"/>
                <a:ext cx="1080000" cy="3617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0" name="Rectangle 139"/>
              <p:cNvSpPr/>
              <p:nvPr/>
            </p:nvSpPr>
            <p:spPr>
              <a:xfrm>
                <a:off x="535587" y="6610905"/>
                <a:ext cx="2988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j</a:t>
                </a:r>
                <a:endParaRPr lang="en-US" dirty="0" smtClean="0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1052512" y="6611137"/>
                <a:ext cx="415825" cy="515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i</a:t>
                </a:r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42" name="Freeform 141"/>
              <p:cNvSpPr/>
              <p:nvPr/>
            </p:nvSpPr>
            <p:spPr bwMode="auto">
              <a:xfrm>
                <a:off x="1154112" y="5989637"/>
                <a:ext cx="1422400" cy="702733"/>
              </a:xfrm>
              <a:custGeom>
                <a:avLst/>
                <a:gdLst>
                  <a:gd name="connsiteX0" fmla="*/ 2108200 w 2108200"/>
                  <a:gd name="connsiteY0" fmla="*/ 702733 h 702733"/>
                  <a:gd name="connsiteX1" fmla="*/ 571500 w 2108200"/>
                  <a:gd name="connsiteY1" fmla="*/ 67733 h 702733"/>
                  <a:gd name="connsiteX2" fmla="*/ 0 w 2108200"/>
                  <a:gd name="connsiteY2" fmla="*/ 296333 h 702733"/>
                  <a:gd name="connsiteX3" fmla="*/ 0 w 2108200"/>
                  <a:gd name="connsiteY3" fmla="*/ 296333 h 70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8200" h="702733">
                    <a:moveTo>
                      <a:pt x="2108200" y="702733"/>
                    </a:moveTo>
                    <a:cubicBezTo>
                      <a:pt x="1515533" y="419099"/>
                      <a:pt x="922867" y="135466"/>
                      <a:pt x="571500" y="67733"/>
                    </a:cubicBezTo>
                    <a:cubicBezTo>
                      <a:pt x="220133" y="0"/>
                      <a:pt x="0" y="296333"/>
                      <a:pt x="0" y="296333"/>
                    </a:cubicBezTo>
                    <a:lnTo>
                      <a:pt x="0" y="296333"/>
                    </a:lnTo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43" name="Right Triangle 142"/>
              <p:cNvSpPr/>
              <p:nvPr/>
            </p:nvSpPr>
            <p:spPr bwMode="auto">
              <a:xfrm>
                <a:off x="1154112" y="6279600"/>
                <a:ext cx="1395623" cy="396000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144" name="Straight Connector 143"/>
              <p:cNvCxnSpPr>
                <a:stCxn id="143" idx="0"/>
                <a:endCxn id="143" idx="2"/>
              </p:cNvCxnSpPr>
              <p:nvPr/>
            </p:nvCxnSpPr>
            <p:spPr bwMode="auto">
              <a:xfrm rot="16200000" flipH="1">
                <a:off x="956112" y="6477600"/>
                <a:ext cx="396000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5" name="Straight Connector 144"/>
              <p:cNvCxnSpPr>
                <a:stCxn id="143" idx="0"/>
              </p:cNvCxnSpPr>
              <p:nvPr/>
            </p:nvCxnSpPr>
            <p:spPr bwMode="auto">
              <a:xfrm rot="16200000" flipH="1" flipV="1">
                <a:off x="829193" y="6350518"/>
                <a:ext cx="395837" cy="254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1" name="Group 171"/>
            <p:cNvGrpSpPr/>
            <p:nvPr/>
          </p:nvGrpSpPr>
          <p:grpSpPr>
            <a:xfrm>
              <a:off x="785812" y="5151437"/>
              <a:ext cx="1054100" cy="990600"/>
              <a:chOff x="4291012" y="4389437"/>
              <a:chExt cx="1054100" cy="990600"/>
            </a:xfrm>
          </p:grpSpPr>
          <p:sp>
            <p:nvSpPr>
              <p:cNvPr id="173" name="Oval 172"/>
              <p:cNvSpPr>
                <a:spLocks noChangeArrowheads="1"/>
              </p:cNvSpPr>
              <p:nvPr/>
            </p:nvSpPr>
            <p:spPr bwMode="auto">
              <a:xfrm>
                <a:off x="4291012" y="5065712"/>
                <a:ext cx="295275" cy="27146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  <a:gs pos="35000">
                    <a:schemeClr val="accent1">
                      <a:lumMod val="40000"/>
                      <a:lumOff val="60000"/>
                    </a:schemeClr>
                  </a:gs>
                </a:gsLst>
                <a:lin ang="16200000" scaled="0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dirty="0" smtClean="0">
                    <a:solidFill>
                      <a:srgbClr val="000000"/>
                    </a:solidFill>
                  </a:rPr>
                  <a:t>j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Oval 173"/>
              <p:cNvSpPr>
                <a:spLocks noChangeArrowheads="1"/>
              </p:cNvSpPr>
              <p:nvPr/>
            </p:nvSpPr>
            <p:spPr bwMode="auto">
              <a:xfrm>
                <a:off x="5051425" y="4479924"/>
                <a:ext cx="293687" cy="271463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  <a:gs pos="35000">
                    <a:schemeClr val="accent1">
                      <a:lumMod val="40000"/>
                      <a:lumOff val="60000"/>
                    </a:schemeClr>
                  </a:gs>
                </a:gsLst>
                <a:lin ang="16200000" scaled="0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dirty="0" smtClean="0">
                    <a:solidFill>
                      <a:srgbClr val="000000"/>
                    </a:solidFill>
                  </a:rPr>
                  <a:t>l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Oval 174"/>
              <p:cNvSpPr>
                <a:spLocks noChangeArrowheads="1"/>
              </p:cNvSpPr>
              <p:nvPr/>
            </p:nvSpPr>
            <p:spPr bwMode="auto">
              <a:xfrm>
                <a:off x="4362450" y="4389437"/>
                <a:ext cx="295275" cy="27146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  <a:gs pos="35000">
                    <a:schemeClr val="accent1">
                      <a:lumMod val="40000"/>
                      <a:lumOff val="60000"/>
                    </a:schemeClr>
                  </a:gs>
                </a:gsLst>
                <a:lin ang="16200000" scaled="0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dirty="0" smtClean="0">
                    <a:solidFill>
                      <a:srgbClr val="000000"/>
                    </a:solidFill>
                  </a:rPr>
                  <a:t>i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Oval 71"/>
              <p:cNvSpPr>
                <a:spLocks noChangeArrowheads="1"/>
              </p:cNvSpPr>
              <p:nvPr/>
            </p:nvSpPr>
            <p:spPr bwMode="auto">
              <a:xfrm>
                <a:off x="4975225" y="5108574"/>
                <a:ext cx="295275" cy="271463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  <a:gs pos="35000">
                    <a:schemeClr val="accent1">
                      <a:lumMod val="40000"/>
                      <a:lumOff val="60000"/>
                    </a:schemeClr>
                  </a:gs>
                </a:gsLst>
                <a:lin ang="16200000" scaled="0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dirty="0" smtClean="0">
                    <a:solidFill>
                      <a:srgbClr val="000000"/>
                    </a:solidFill>
                  </a:rPr>
                  <a:t>k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5" name="Text Placeholder 2"/>
            <p:cNvSpPr txBox="1">
              <a:spLocks/>
            </p:cNvSpPr>
            <p:nvPr/>
          </p:nvSpPr>
          <p:spPr bwMode="auto">
            <a:xfrm>
              <a:off x="8980941" y="4237037"/>
              <a:ext cx="32657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marL="622800" indent="-457200">
                <a:lnSpc>
                  <a:spcPct val="90000"/>
                </a:lnSpc>
                <a:spcBef>
                  <a:spcPts val="0"/>
                </a:spcBef>
                <a:buClr>
                  <a:srgbClr val="FF6309"/>
                </a:buClr>
                <a:buSzPct val="80000"/>
              </a:pPr>
              <a:r>
                <a:rPr lang="en-US" sz="2400" dirty="0" smtClean="0">
                  <a:latin typeface="Calibri" charset="0"/>
                </a:rPr>
                <a:t>+</a:t>
              </a:r>
              <a:endParaRPr lang="en-US" sz="2400" baseline="-20000" dirty="0" smtClean="0">
                <a:latin typeface="Calibri" charset="0"/>
              </a:endParaRPr>
            </a:p>
          </p:txBody>
        </p:sp>
        <p:cxnSp>
          <p:nvCxnSpPr>
            <p:cNvPr id="169" name="AutoShape 66"/>
            <p:cNvCxnSpPr>
              <a:cxnSpLocks noChangeShapeType="1"/>
            </p:cNvCxnSpPr>
            <p:nvPr/>
          </p:nvCxnSpPr>
          <p:spPr bwMode="auto">
            <a:xfrm flipH="1">
              <a:off x="917575" y="5432424"/>
              <a:ext cx="46038" cy="404813"/>
            </a:xfrm>
            <a:prstGeom prst="straightConnector1">
              <a:avLst/>
            </a:pr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  <a:round/>
              <a:headEnd type="triangle"/>
              <a:tailEnd type="none" w="med" len="med"/>
            </a:ln>
          </p:spPr>
        </p:cxnSp>
        <p:cxnSp>
          <p:nvCxnSpPr>
            <p:cNvPr id="170" name="AutoShape 72"/>
            <p:cNvCxnSpPr>
              <a:cxnSpLocks noChangeShapeType="1"/>
            </p:cNvCxnSpPr>
            <p:nvPr/>
          </p:nvCxnSpPr>
          <p:spPr bwMode="auto">
            <a:xfrm rot="16200000" flipH="1">
              <a:off x="1036063" y="5448600"/>
              <a:ext cx="530225" cy="400050"/>
            </a:xfrm>
            <a:prstGeom prst="straightConnector1">
              <a:avLst/>
            </a:prstGeom>
            <a:noFill/>
            <a:ln w="57150">
              <a:solidFill>
                <a:schemeClr val="accent2"/>
              </a:solidFill>
              <a:round/>
              <a:headEnd type="triangle"/>
              <a:tailEnd type="none" w="med" len="med"/>
            </a:ln>
          </p:spPr>
        </p:cxnSp>
        <p:cxnSp>
          <p:nvCxnSpPr>
            <p:cNvPr id="171" name="AutoShape 65"/>
            <p:cNvCxnSpPr>
              <a:cxnSpLocks noChangeShapeType="1"/>
            </p:cNvCxnSpPr>
            <p:nvPr/>
          </p:nvCxnSpPr>
          <p:spPr bwMode="auto">
            <a:xfrm>
              <a:off x="1146175" y="5303837"/>
              <a:ext cx="398463" cy="92075"/>
            </a:xfrm>
            <a:prstGeom prst="straightConnector1">
              <a:avLst/>
            </a:pr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  <a:round/>
              <a:headEnd type="triangle"/>
              <a:tailEnd type="none" w="med" len="med"/>
            </a:ln>
          </p:spPr>
        </p:cxnSp>
      </p:grpSp>
      <p:grpSp>
        <p:nvGrpSpPr>
          <p:cNvPr id="12" name="Group 188"/>
          <p:cNvGrpSpPr/>
          <p:nvPr/>
        </p:nvGrpSpPr>
        <p:grpSpPr>
          <a:xfrm>
            <a:off x="773112" y="4736683"/>
            <a:ext cx="8556171" cy="2120062"/>
            <a:chOff x="773112" y="5422483"/>
            <a:chExt cx="8556171" cy="2120062"/>
          </a:xfrm>
        </p:grpSpPr>
        <p:grpSp>
          <p:nvGrpSpPr>
            <p:cNvPr id="13" name="Group 110"/>
            <p:cNvGrpSpPr/>
            <p:nvPr/>
          </p:nvGrpSpPr>
          <p:grpSpPr>
            <a:xfrm>
              <a:off x="4234769" y="6455820"/>
              <a:ext cx="2177143" cy="1086725"/>
              <a:chOff x="3135312" y="5608638"/>
              <a:chExt cx="3048000" cy="1519008"/>
            </a:xfrm>
          </p:grpSpPr>
          <p:cxnSp>
            <p:nvCxnSpPr>
              <p:cNvPr id="112" name="Straight Arrow Connector 111"/>
              <p:cNvCxnSpPr/>
              <p:nvPr/>
            </p:nvCxnSpPr>
            <p:spPr bwMode="auto">
              <a:xfrm flipV="1">
                <a:off x="3983809" y="6675437"/>
                <a:ext cx="2199503" cy="822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13" name="Straight Connector 112"/>
              <p:cNvCxnSpPr/>
              <p:nvPr/>
            </p:nvCxnSpPr>
            <p:spPr bwMode="auto">
              <a:xfrm rot="5400000" flipH="1" flipV="1">
                <a:off x="3461134" y="6130550"/>
                <a:ext cx="1080000" cy="3617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14" name="Rectangle 113"/>
              <p:cNvSpPr/>
              <p:nvPr/>
            </p:nvSpPr>
            <p:spPr>
              <a:xfrm>
                <a:off x="3837587" y="6610904"/>
                <a:ext cx="464719" cy="516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k</a:t>
                </a:r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4354512" y="6611399"/>
                <a:ext cx="416223" cy="516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i</a:t>
                </a:r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16" name="Freeform 115"/>
              <p:cNvSpPr/>
              <p:nvPr/>
            </p:nvSpPr>
            <p:spPr bwMode="auto">
              <a:xfrm rot="784553">
                <a:off x="4456113" y="6034934"/>
                <a:ext cx="720000" cy="575999"/>
              </a:xfrm>
              <a:custGeom>
                <a:avLst/>
                <a:gdLst>
                  <a:gd name="connsiteX0" fmla="*/ 2108200 w 2108200"/>
                  <a:gd name="connsiteY0" fmla="*/ 702733 h 702733"/>
                  <a:gd name="connsiteX1" fmla="*/ 571500 w 2108200"/>
                  <a:gd name="connsiteY1" fmla="*/ 67733 h 702733"/>
                  <a:gd name="connsiteX2" fmla="*/ 0 w 2108200"/>
                  <a:gd name="connsiteY2" fmla="*/ 296333 h 702733"/>
                  <a:gd name="connsiteX3" fmla="*/ 0 w 2108200"/>
                  <a:gd name="connsiteY3" fmla="*/ 296333 h 70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8200" h="702733">
                    <a:moveTo>
                      <a:pt x="2108200" y="702733"/>
                    </a:moveTo>
                    <a:cubicBezTo>
                      <a:pt x="1515533" y="419099"/>
                      <a:pt x="922867" y="135466"/>
                      <a:pt x="571500" y="67733"/>
                    </a:cubicBezTo>
                    <a:cubicBezTo>
                      <a:pt x="220133" y="0"/>
                      <a:pt x="0" y="296333"/>
                      <a:pt x="0" y="296333"/>
                    </a:cubicBezTo>
                    <a:lnTo>
                      <a:pt x="0" y="296333"/>
                    </a:lnTo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17" name="Right Triangle 116"/>
              <p:cNvSpPr/>
              <p:nvPr/>
            </p:nvSpPr>
            <p:spPr bwMode="auto">
              <a:xfrm>
                <a:off x="4456113" y="6171437"/>
                <a:ext cx="658800" cy="504000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118" name="Straight Connector 117"/>
              <p:cNvCxnSpPr>
                <a:stCxn id="117" idx="0"/>
                <a:endCxn id="117" idx="2"/>
              </p:cNvCxnSpPr>
              <p:nvPr/>
            </p:nvCxnSpPr>
            <p:spPr bwMode="auto">
              <a:xfrm rot="16200000" flipH="1">
                <a:off x="4214913" y="6434237"/>
                <a:ext cx="482400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9" name="Straight Connector 118"/>
              <p:cNvCxnSpPr/>
              <p:nvPr/>
            </p:nvCxnSpPr>
            <p:spPr bwMode="auto">
              <a:xfrm rot="5400000">
                <a:off x="4054995" y="6274319"/>
                <a:ext cx="472036" cy="33020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3" name="Text Placeholder 2"/>
              <p:cNvSpPr txBox="1">
                <a:spLocks/>
              </p:cNvSpPr>
              <p:nvPr/>
            </p:nvSpPr>
            <p:spPr bwMode="auto">
              <a:xfrm>
                <a:off x="3135312" y="6032083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marL="622800" indent="-457200">
                  <a:lnSpc>
                    <a:spcPct val="90000"/>
                  </a:lnSpc>
                  <a:spcBef>
                    <a:spcPts val="0"/>
                  </a:spcBef>
                  <a:buClr>
                    <a:srgbClr val="FF6309"/>
                  </a:buClr>
                  <a:buSzPct val="80000"/>
                </a:pPr>
                <a:r>
                  <a:rPr lang="en-US" sz="2400" dirty="0" smtClean="0">
                    <a:latin typeface="Calibri" charset="0"/>
                  </a:rPr>
                  <a:t>×</a:t>
                </a:r>
                <a:endParaRPr lang="en-US" sz="2400" baseline="-20000" dirty="0" smtClean="0">
                  <a:latin typeface="Calibri" charset="0"/>
                </a:endParaRPr>
              </a:p>
            </p:txBody>
          </p:sp>
        </p:grpSp>
        <p:grpSp>
          <p:nvGrpSpPr>
            <p:cNvPr id="14" name="Group 123"/>
            <p:cNvGrpSpPr/>
            <p:nvPr/>
          </p:nvGrpSpPr>
          <p:grpSpPr>
            <a:xfrm>
              <a:off x="6564312" y="6455819"/>
              <a:ext cx="2286000" cy="1086724"/>
              <a:chOff x="6411912" y="5608638"/>
              <a:chExt cx="3200400" cy="1519007"/>
            </a:xfrm>
          </p:grpSpPr>
          <p:cxnSp>
            <p:nvCxnSpPr>
              <p:cNvPr id="125" name="Straight Arrow Connector 124"/>
              <p:cNvCxnSpPr/>
              <p:nvPr/>
            </p:nvCxnSpPr>
            <p:spPr bwMode="auto">
              <a:xfrm flipV="1">
                <a:off x="7243934" y="6675437"/>
                <a:ext cx="2368378" cy="822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26" name="Straight Connector 125"/>
              <p:cNvCxnSpPr/>
              <p:nvPr/>
            </p:nvCxnSpPr>
            <p:spPr bwMode="auto">
              <a:xfrm rot="5400000" flipH="1" flipV="1">
                <a:off x="6721259" y="6130550"/>
                <a:ext cx="1080000" cy="3617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7" name="Rectangle 126"/>
              <p:cNvSpPr/>
              <p:nvPr/>
            </p:nvSpPr>
            <p:spPr>
              <a:xfrm>
                <a:off x="7097712" y="6610905"/>
                <a:ext cx="416223" cy="516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l</a:t>
                </a:r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7614637" y="6611398"/>
                <a:ext cx="416223" cy="516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i</a:t>
                </a:r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29" name="Freeform 128"/>
              <p:cNvSpPr/>
              <p:nvPr/>
            </p:nvSpPr>
            <p:spPr bwMode="auto">
              <a:xfrm>
                <a:off x="7732710" y="5989636"/>
                <a:ext cx="1736125" cy="684000"/>
              </a:xfrm>
              <a:custGeom>
                <a:avLst/>
                <a:gdLst>
                  <a:gd name="connsiteX0" fmla="*/ 2108200 w 2108200"/>
                  <a:gd name="connsiteY0" fmla="*/ 702733 h 702733"/>
                  <a:gd name="connsiteX1" fmla="*/ 571500 w 2108200"/>
                  <a:gd name="connsiteY1" fmla="*/ 67733 h 702733"/>
                  <a:gd name="connsiteX2" fmla="*/ 0 w 2108200"/>
                  <a:gd name="connsiteY2" fmla="*/ 296333 h 702733"/>
                  <a:gd name="connsiteX3" fmla="*/ 0 w 2108200"/>
                  <a:gd name="connsiteY3" fmla="*/ 296333 h 70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8200" h="702733">
                    <a:moveTo>
                      <a:pt x="2108200" y="702733"/>
                    </a:moveTo>
                    <a:cubicBezTo>
                      <a:pt x="1515533" y="419099"/>
                      <a:pt x="922867" y="135466"/>
                      <a:pt x="571500" y="67733"/>
                    </a:cubicBezTo>
                    <a:cubicBezTo>
                      <a:pt x="220133" y="0"/>
                      <a:pt x="0" y="296333"/>
                      <a:pt x="0" y="296333"/>
                    </a:cubicBezTo>
                    <a:lnTo>
                      <a:pt x="0" y="296333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131" name="Straight Connector 130"/>
              <p:cNvCxnSpPr/>
              <p:nvPr/>
            </p:nvCxnSpPr>
            <p:spPr bwMode="auto">
              <a:xfrm rot="16200000" flipH="1">
                <a:off x="7525710" y="6468437"/>
                <a:ext cx="414000" cy="1588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chemeClr val="accent2"/>
                </a:solidFill>
                <a:prstDash val="sysDash"/>
                <a:round/>
                <a:headEnd type="oval" w="med" len="med"/>
                <a:tailEnd type="none" w="med" len="med"/>
              </a:ln>
              <a:effectLst/>
            </p:spPr>
          </p:cxnSp>
          <p:cxnSp>
            <p:nvCxnSpPr>
              <p:cNvPr id="132" name="Straight Connector 131"/>
              <p:cNvCxnSpPr/>
              <p:nvPr/>
            </p:nvCxnSpPr>
            <p:spPr bwMode="auto">
              <a:xfrm rot="16200000" flipH="1" flipV="1">
                <a:off x="7407793" y="6332356"/>
                <a:ext cx="395836" cy="25399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36" name="Text Placeholder 2"/>
              <p:cNvSpPr txBox="1">
                <a:spLocks/>
              </p:cNvSpPr>
              <p:nvPr/>
            </p:nvSpPr>
            <p:spPr bwMode="auto">
              <a:xfrm>
                <a:off x="6411912" y="6032083"/>
                <a:ext cx="4572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prstTxWarp prst="textNoShape">
                  <a:avLst/>
                </a:prstTxWarp>
                <a:spAutoFit/>
              </a:bodyPr>
              <a:lstStyle/>
              <a:p>
                <a:pPr marL="622800" indent="-457200">
                  <a:lnSpc>
                    <a:spcPct val="90000"/>
                  </a:lnSpc>
                  <a:spcBef>
                    <a:spcPts val="0"/>
                  </a:spcBef>
                  <a:buClr>
                    <a:srgbClr val="FF6309"/>
                  </a:buClr>
                  <a:buSzPct val="80000"/>
                </a:pPr>
                <a:r>
                  <a:rPr lang="en-US" sz="2400" dirty="0" smtClean="0">
                    <a:latin typeface="Calibri" charset="0"/>
                  </a:rPr>
                  <a:t>×</a:t>
                </a:r>
                <a:endParaRPr lang="en-US" sz="2400" baseline="-20000" dirty="0" smtClean="0">
                  <a:latin typeface="Calibri" charset="0"/>
                </a:endParaRPr>
              </a:p>
            </p:txBody>
          </p:sp>
        </p:grpSp>
        <p:grpSp>
          <p:nvGrpSpPr>
            <p:cNvPr id="15" name="Group 148"/>
            <p:cNvGrpSpPr/>
            <p:nvPr/>
          </p:nvGrpSpPr>
          <p:grpSpPr>
            <a:xfrm>
              <a:off x="2318112" y="6446837"/>
              <a:ext cx="1731600" cy="1087537"/>
              <a:chOff x="535587" y="5608638"/>
              <a:chExt cx="2421925" cy="1518027"/>
            </a:xfrm>
          </p:grpSpPr>
          <p:cxnSp>
            <p:nvCxnSpPr>
              <p:cNvPr id="150" name="Straight Arrow Connector 149"/>
              <p:cNvCxnSpPr/>
              <p:nvPr/>
            </p:nvCxnSpPr>
            <p:spPr bwMode="auto">
              <a:xfrm flipV="1">
                <a:off x="681809" y="6675437"/>
                <a:ext cx="2275703" cy="8224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1" name="Straight Connector 150"/>
              <p:cNvCxnSpPr/>
              <p:nvPr/>
            </p:nvCxnSpPr>
            <p:spPr bwMode="auto">
              <a:xfrm rot="5400000" flipH="1" flipV="1">
                <a:off x="159134" y="6130550"/>
                <a:ext cx="1080000" cy="3617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52" name="Rectangle 151"/>
              <p:cNvSpPr/>
              <p:nvPr/>
            </p:nvSpPr>
            <p:spPr>
              <a:xfrm>
                <a:off x="535587" y="6610905"/>
                <a:ext cx="2988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j</a:t>
                </a:r>
                <a:endParaRPr lang="en-US" dirty="0" smtClean="0"/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1052512" y="6611137"/>
                <a:ext cx="415825" cy="515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latin typeface="Calibri" charset="0"/>
                  </a:rPr>
                  <a:t>t</a:t>
                </a:r>
                <a:r>
                  <a:rPr lang="en-US" baseline="-20000" dirty="0" smtClean="0">
                    <a:latin typeface="Calibri" charset="0"/>
                  </a:rPr>
                  <a:t>i</a:t>
                </a:r>
                <a:endParaRPr lang="en-US" dirty="0" smtClean="0"/>
              </a:p>
              <a:p>
                <a:endParaRPr lang="en-US" dirty="0"/>
              </a:p>
            </p:txBody>
          </p:sp>
          <p:sp>
            <p:nvSpPr>
              <p:cNvPr id="154" name="Freeform 153"/>
              <p:cNvSpPr/>
              <p:nvPr/>
            </p:nvSpPr>
            <p:spPr bwMode="auto">
              <a:xfrm>
                <a:off x="1154112" y="5989637"/>
                <a:ext cx="1422400" cy="702733"/>
              </a:xfrm>
              <a:custGeom>
                <a:avLst/>
                <a:gdLst>
                  <a:gd name="connsiteX0" fmla="*/ 2108200 w 2108200"/>
                  <a:gd name="connsiteY0" fmla="*/ 702733 h 702733"/>
                  <a:gd name="connsiteX1" fmla="*/ 571500 w 2108200"/>
                  <a:gd name="connsiteY1" fmla="*/ 67733 h 702733"/>
                  <a:gd name="connsiteX2" fmla="*/ 0 w 2108200"/>
                  <a:gd name="connsiteY2" fmla="*/ 296333 h 702733"/>
                  <a:gd name="connsiteX3" fmla="*/ 0 w 2108200"/>
                  <a:gd name="connsiteY3" fmla="*/ 296333 h 702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8200" h="702733">
                    <a:moveTo>
                      <a:pt x="2108200" y="702733"/>
                    </a:moveTo>
                    <a:cubicBezTo>
                      <a:pt x="1515533" y="419099"/>
                      <a:pt x="922867" y="135466"/>
                      <a:pt x="571500" y="67733"/>
                    </a:cubicBezTo>
                    <a:cubicBezTo>
                      <a:pt x="220133" y="0"/>
                      <a:pt x="0" y="296333"/>
                      <a:pt x="0" y="296333"/>
                    </a:cubicBezTo>
                    <a:lnTo>
                      <a:pt x="0" y="296333"/>
                    </a:lnTo>
                  </a:path>
                </a:pathLst>
              </a:cu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55" name="Right Triangle 154"/>
              <p:cNvSpPr/>
              <p:nvPr/>
            </p:nvSpPr>
            <p:spPr bwMode="auto">
              <a:xfrm>
                <a:off x="1154112" y="6279600"/>
                <a:ext cx="1395623" cy="396000"/>
              </a:xfrm>
              <a:prstGeom prst="rt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cxnSp>
            <p:nvCxnSpPr>
              <p:cNvPr id="156" name="Straight Connector 155"/>
              <p:cNvCxnSpPr>
                <a:stCxn id="155" idx="0"/>
                <a:endCxn id="155" idx="2"/>
              </p:cNvCxnSpPr>
              <p:nvPr/>
            </p:nvCxnSpPr>
            <p:spPr bwMode="auto">
              <a:xfrm rot="16200000" flipH="1">
                <a:off x="956112" y="6477600"/>
                <a:ext cx="396000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7" name="Straight Connector 156"/>
              <p:cNvCxnSpPr>
                <a:stCxn id="155" idx="0"/>
              </p:cNvCxnSpPr>
              <p:nvPr/>
            </p:nvCxnSpPr>
            <p:spPr bwMode="auto">
              <a:xfrm rot="16200000" flipH="1" flipV="1">
                <a:off x="829193" y="6350518"/>
                <a:ext cx="395837" cy="2540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16" name="Group 179"/>
            <p:cNvGrpSpPr/>
            <p:nvPr/>
          </p:nvGrpSpPr>
          <p:grpSpPr>
            <a:xfrm>
              <a:off x="773112" y="6446837"/>
              <a:ext cx="1054100" cy="990600"/>
              <a:chOff x="4291012" y="4389437"/>
              <a:chExt cx="1054100" cy="990600"/>
            </a:xfrm>
          </p:grpSpPr>
          <p:sp>
            <p:nvSpPr>
              <p:cNvPr id="181" name="Oval 180"/>
              <p:cNvSpPr>
                <a:spLocks noChangeArrowheads="1"/>
              </p:cNvSpPr>
              <p:nvPr/>
            </p:nvSpPr>
            <p:spPr bwMode="auto">
              <a:xfrm>
                <a:off x="4291012" y="5065712"/>
                <a:ext cx="295275" cy="27146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  <a:gs pos="35000">
                    <a:schemeClr val="accent1">
                      <a:lumMod val="40000"/>
                      <a:lumOff val="60000"/>
                    </a:schemeClr>
                  </a:gs>
                </a:gsLst>
                <a:lin ang="16200000" scaled="0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dirty="0" smtClean="0">
                    <a:solidFill>
                      <a:srgbClr val="000000"/>
                    </a:solidFill>
                  </a:rPr>
                  <a:t>j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Oval 181"/>
              <p:cNvSpPr>
                <a:spLocks noChangeArrowheads="1"/>
              </p:cNvSpPr>
              <p:nvPr/>
            </p:nvSpPr>
            <p:spPr bwMode="auto">
              <a:xfrm>
                <a:off x="5051425" y="4479924"/>
                <a:ext cx="293687" cy="271463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  <a:gs pos="35000">
                    <a:schemeClr val="accent1">
                      <a:lumMod val="40000"/>
                      <a:lumOff val="60000"/>
                    </a:schemeClr>
                  </a:gs>
                </a:gsLst>
                <a:lin ang="16200000" scaled="0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dirty="0" smtClean="0">
                    <a:solidFill>
                      <a:srgbClr val="000000"/>
                    </a:solidFill>
                  </a:rPr>
                  <a:t>l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Oval 182"/>
              <p:cNvSpPr>
                <a:spLocks noChangeArrowheads="1"/>
              </p:cNvSpPr>
              <p:nvPr/>
            </p:nvSpPr>
            <p:spPr bwMode="auto">
              <a:xfrm>
                <a:off x="4362450" y="4389437"/>
                <a:ext cx="295275" cy="271462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  <a:gs pos="35000">
                    <a:schemeClr val="accent1">
                      <a:lumMod val="40000"/>
                      <a:lumOff val="60000"/>
                    </a:schemeClr>
                  </a:gs>
                </a:gsLst>
                <a:lin ang="16200000" scaled="0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dirty="0" smtClean="0">
                    <a:solidFill>
                      <a:srgbClr val="000000"/>
                    </a:solidFill>
                  </a:rPr>
                  <a:t>i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Oval 71"/>
              <p:cNvSpPr>
                <a:spLocks noChangeArrowheads="1"/>
              </p:cNvSpPr>
              <p:nvPr/>
            </p:nvSpPr>
            <p:spPr bwMode="auto">
              <a:xfrm>
                <a:off x="4975225" y="5108574"/>
                <a:ext cx="295275" cy="271463"/>
              </a:xfrm>
              <a:prstGeom prst="ellipse">
                <a:avLst/>
              </a:prstGeom>
              <a:gradFill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  <a:gs pos="35000">
                    <a:schemeClr val="accent1">
                      <a:lumMod val="40000"/>
                      <a:lumOff val="60000"/>
                    </a:schemeClr>
                  </a:gs>
                </a:gsLst>
                <a:lin ang="16200000" scaled="0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 eaLnBrk="1" hangingPunct="1"/>
                <a:r>
                  <a:rPr lang="en-US" dirty="0" smtClean="0">
                    <a:solidFill>
                      <a:srgbClr val="000000"/>
                    </a:solidFill>
                  </a:rPr>
                  <a:t>k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" name="Text Placeholder 2"/>
            <p:cNvSpPr txBox="1">
              <a:spLocks/>
            </p:cNvSpPr>
            <p:nvPr/>
          </p:nvSpPr>
          <p:spPr bwMode="auto">
            <a:xfrm>
              <a:off x="9002712" y="5422483"/>
              <a:ext cx="32657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prstTxWarp prst="textNoShape">
                <a:avLst/>
              </a:prstTxWarp>
              <a:spAutoFit/>
            </a:bodyPr>
            <a:lstStyle/>
            <a:p>
              <a:pPr marL="622800" indent="-457200">
                <a:lnSpc>
                  <a:spcPct val="90000"/>
                </a:lnSpc>
                <a:spcBef>
                  <a:spcPts val="0"/>
                </a:spcBef>
                <a:buClr>
                  <a:srgbClr val="FF6309"/>
                </a:buClr>
                <a:buSzPct val="80000"/>
              </a:pPr>
              <a:r>
                <a:rPr lang="en-US" sz="2400" dirty="0" smtClean="0">
                  <a:latin typeface="Calibri" charset="0"/>
                </a:rPr>
                <a:t>+</a:t>
              </a:r>
              <a:endParaRPr lang="en-US" sz="2400" baseline="-20000" dirty="0" smtClean="0">
                <a:latin typeface="Calibri" charset="0"/>
              </a:endParaRPr>
            </a:p>
          </p:txBody>
        </p:sp>
        <p:cxnSp>
          <p:nvCxnSpPr>
            <p:cNvPr id="177" name="AutoShape 66"/>
            <p:cNvCxnSpPr>
              <a:cxnSpLocks noChangeShapeType="1"/>
            </p:cNvCxnSpPr>
            <p:nvPr/>
          </p:nvCxnSpPr>
          <p:spPr bwMode="auto">
            <a:xfrm flipH="1">
              <a:off x="904875" y="6727824"/>
              <a:ext cx="46038" cy="404813"/>
            </a:xfrm>
            <a:prstGeom prst="straightConnector1">
              <a:avLst/>
            </a:pr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  <a:round/>
              <a:headEnd type="triangle"/>
              <a:tailEnd type="none" w="med" len="med"/>
            </a:ln>
          </p:spPr>
        </p:cxnSp>
        <p:cxnSp>
          <p:nvCxnSpPr>
            <p:cNvPr id="178" name="AutoShape 72"/>
            <p:cNvCxnSpPr>
              <a:cxnSpLocks noChangeShapeType="1"/>
            </p:cNvCxnSpPr>
            <p:nvPr/>
          </p:nvCxnSpPr>
          <p:spPr bwMode="auto">
            <a:xfrm rot="16200000" flipH="1">
              <a:off x="1023363" y="6744000"/>
              <a:ext cx="530225" cy="400050"/>
            </a:xfrm>
            <a:prstGeom prst="straightConnector1">
              <a:avLst/>
            </a:pr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  <a:round/>
              <a:headEnd type="triangle"/>
              <a:tailEnd type="none" w="med" len="med"/>
            </a:ln>
          </p:spPr>
        </p:cxnSp>
        <p:cxnSp>
          <p:nvCxnSpPr>
            <p:cNvPr id="179" name="AutoShape 65"/>
            <p:cNvCxnSpPr>
              <a:cxnSpLocks noChangeShapeType="1"/>
            </p:cNvCxnSpPr>
            <p:nvPr/>
          </p:nvCxnSpPr>
          <p:spPr bwMode="auto">
            <a:xfrm>
              <a:off x="1133475" y="6599237"/>
              <a:ext cx="398463" cy="92075"/>
            </a:xfrm>
            <a:prstGeom prst="straightConnector1">
              <a:avLst/>
            </a:prstGeom>
            <a:noFill/>
            <a:ln w="57150">
              <a:solidFill>
                <a:schemeClr val="accent2"/>
              </a:solidFill>
              <a:round/>
              <a:headEnd type="triangle"/>
              <a:tailEnd type="none" w="med" len="med"/>
            </a:ln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2E581F-DD96-7A4B-8864-4F7BAB8F5A16}" type="slidenum">
              <a:rPr lang="fi-FI"/>
              <a:pPr/>
              <a:t>14</a:t>
            </a:fld>
            <a:endParaRPr lang="fi-FI"/>
          </a:p>
        </p:txBody>
      </p:sp>
      <p:sp>
        <p:nvSpPr>
          <p:cNvPr id="28676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070975" cy="677108"/>
          </a:xfrm>
        </p:spPr>
        <p:txBody>
          <a:bodyPr>
            <a:spAutoFit/>
          </a:bodyPr>
          <a:lstStyle/>
          <a:p>
            <a:pPr eaLnBrk="1"/>
            <a:r>
              <a:rPr lang="en-US" dirty="0" smtClean="0"/>
              <a:t>Likelihood of a cascade</a:t>
            </a:r>
            <a:endParaRPr lang="en-US" dirty="0"/>
          </a:p>
        </p:txBody>
      </p:sp>
      <p:sp>
        <p:nvSpPr>
          <p:cNvPr id="88" name="Text Placeholder 2"/>
          <p:cNvSpPr txBox="1">
            <a:spLocks/>
          </p:cNvSpPr>
          <p:nvPr/>
        </p:nvSpPr>
        <p:spPr bwMode="auto">
          <a:xfrm>
            <a:off x="392113" y="1570037"/>
            <a:ext cx="9082087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62230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The 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likelihood of the infections in a cascade 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is:</a:t>
            </a:r>
          </a:p>
        </p:txBody>
      </p:sp>
      <p:grpSp>
        <p:nvGrpSpPr>
          <p:cNvPr id="2" name="Group 18"/>
          <p:cNvGrpSpPr/>
          <p:nvPr/>
        </p:nvGrpSpPr>
        <p:grpSpPr>
          <a:xfrm>
            <a:off x="696912" y="5532438"/>
            <a:ext cx="8077200" cy="838200"/>
            <a:chOff x="468312" y="2332037"/>
            <a:chExt cx="8610600" cy="8900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312" y="2332037"/>
              <a:ext cx="5532854" cy="88694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7412" y="2332037"/>
              <a:ext cx="3111500" cy="890034"/>
            </a:xfrm>
            <a:prstGeom prst="rect">
              <a:avLst/>
            </a:prstGeom>
          </p:spPr>
        </p:pic>
      </p:grpSp>
      <p:sp>
        <p:nvSpPr>
          <p:cNvPr id="14" name="Left Brace 13"/>
          <p:cNvSpPr/>
          <p:nvPr/>
        </p:nvSpPr>
        <p:spPr bwMode="auto">
          <a:xfrm rot="5400000">
            <a:off x="4599000" y="4559237"/>
            <a:ext cx="457200" cy="164160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1535112" y="2424907"/>
            <a:ext cx="295275" cy="271462"/>
          </a:xfrm>
          <a:prstGeom prst="ellipse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36000" tIns="0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5116512" y="2729707"/>
            <a:ext cx="295275" cy="271462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36000" tIns="0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d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2" name="AutoShape 66"/>
          <p:cNvCxnSpPr>
            <a:cxnSpLocks noChangeShapeType="1"/>
            <a:stCxn id="21" idx="1"/>
            <a:endCxn id="20" idx="6"/>
          </p:cNvCxnSpPr>
          <p:nvPr/>
        </p:nvCxnSpPr>
        <p:spPr bwMode="auto">
          <a:xfrm rot="16200000" flipV="1">
            <a:off x="3390659" y="1000366"/>
            <a:ext cx="208824" cy="3329367"/>
          </a:xfrm>
          <a:prstGeom prst="straightConnector1">
            <a:avLst/>
          </a:prstGeom>
          <a:noFill/>
          <a:ln w="57150">
            <a:solidFill>
              <a:schemeClr val="bg2">
                <a:lumMod val="50000"/>
              </a:schemeClr>
            </a:solidFill>
            <a:round/>
            <a:headEnd type="triangle"/>
            <a:tailEnd type="none" w="med" len="med"/>
          </a:ln>
        </p:spPr>
      </p:cxnSp>
      <p:cxnSp>
        <p:nvCxnSpPr>
          <p:cNvPr id="23" name="AutoShape 72"/>
          <p:cNvCxnSpPr>
            <a:cxnSpLocks noChangeShapeType="1"/>
            <a:stCxn id="21" idx="3"/>
            <a:endCxn id="25" idx="7"/>
          </p:cNvCxnSpPr>
          <p:nvPr/>
        </p:nvCxnSpPr>
        <p:spPr bwMode="auto">
          <a:xfrm rot="5400000">
            <a:off x="3302726" y="2360234"/>
            <a:ext cx="1255848" cy="2458209"/>
          </a:xfrm>
          <a:prstGeom prst="straightConnector1">
            <a:avLst/>
          </a:prstGeom>
          <a:noFill/>
          <a:ln w="57150">
            <a:solidFill>
              <a:schemeClr val="bg2">
                <a:lumMod val="50000"/>
              </a:schemeClr>
            </a:solidFill>
            <a:round/>
            <a:headEnd type="triangle"/>
            <a:tailEnd type="none" w="med" len="med"/>
          </a:ln>
        </p:spPr>
      </p:cxnSp>
      <p:cxnSp>
        <p:nvCxnSpPr>
          <p:cNvPr id="24" name="AutoShape 65"/>
          <p:cNvCxnSpPr>
            <a:cxnSpLocks noChangeShapeType="1"/>
            <a:stCxn id="21" idx="2"/>
            <a:endCxn id="26" idx="6"/>
          </p:cNvCxnSpPr>
          <p:nvPr/>
        </p:nvCxnSpPr>
        <p:spPr bwMode="auto">
          <a:xfrm rot="10800000" flipV="1">
            <a:off x="3733800" y="2865437"/>
            <a:ext cx="1382713" cy="381001"/>
          </a:xfrm>
          <a:prstGeom prst="straightConnector1">
            <a:avLst/>
          </a:prstGeom>
          <a:noFill/>
          <a:ln w="57150">
            <a:solidFill>
              <a:schemeClr val="bg2">
                <a:lumMod val="50000"/>
              </a:schemeClr>
            </a:solidFill>
            <a:round/>
            <a:headEnd type="triangle"/>
            <a:tailEnd type="none" w="med" len="med"/>
          </a:ln>
        </p:spPr>
      </p:cxnSp>
      <p:sp>
        <p:nvSpPr>
          <p:cNvPr id="25" name="Oval 71"/>
          <p:cNvSpPr>
            <a:spLocks noChangeArrowheads="1"/>
          </p:cNvSpPr>
          <p:nvPr/>
        </p:nvSpPr>
        <p:spPr bwMode="auto">
          <a:xfrm>
            <a:off x="2449512" y="4177507"/>
            <a:ext cx="295275" cy="27146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36000" tIns="0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3440112" y="3110707"/>
            <a:ext cx="293687" cy="27146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36000" tIns="0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c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7" name="AutoShape 66"/>
          <p:cNvCxnSpPr>
            <a:cxnSpLocks noChangeShapeType="1"/>
            <a:stCxn id="25" idx="1"/>
            <a:endCxn id="20" idx="5"/>
          </p:cNvCxnSpPr>
          <p:nvPr/>
        </p:nvCxnSpPr>
        <p:spPr bwMode="auto">
          <a:xfrm rot="16200000" flipV="1">
            <a:off x="1359626" y="3084133"/>
            <a:ext cx="1560648" cy="705609"/>
          </a:xfrm>
          <a:prstGeom prst="straightConnector1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 type="triangle"/>
            <a:tailEnd type="none" w="med" len="med"/>
          </a:ln>
        </p:spPr>
      </p:cxnSp>
      <p:cxnSp>
        <p:nvCxnSpPr>
          <p:cNvPr id="28" name="AutoShape 66"/>
          <p:cNvCxnSpPr>
            <a:cxnSpLocks noChangeShapeType="1"/>
            <a:stCxn id="26" idx="1"/>
          </p:cNvCxnSpPr>
          <p:nvPr/>
        </p:nvCxnSpPr>
        <p:spPr bwMode="auto">
          <a:xfrm rot="16200000" flipV="1">
            <a:off x="2374941" y="2042281"/>
            <a:ext cx="573154" cy="1643207"/>
          </a:xfrm>
          <a:prstGeom prst="straightConnector1">
            <a:avLst/>
          </a:prstGeom>
          <a:noFill/>
          <a:ln w="57150">
            <a:solidFill>
              <a:schemeClr val="accent2"/>
            </a:solidFill>
            <a:round/>
            <a:headEnd type="triangle"/>
            <a:tailEnd type="none" w="med" len="med"/>
          </a:ln>
        </p:spPr>
      </p:cxnSp>
      <p:cxnSp>
        <p:nvCxnSpPr>
          <p:cNvPr id="29" name="AutoShape 66"/>
          <p:cNvCxnSpPr>
            <a:cxnSpLocks noChangeShapeType="1"/>
            <a:stCxn id="26" idx="3"/>
            <a:endCxn id="25" idx="7"/>
          </p:cNvCxnSpPr>
          <p:nvPr/>
        </p:nvCxnSpPr>
        <p:spPr bwMode="auto">
          <a:xfrm rot="5400000">
            <a:off x="2654910" y="3389050"/>
            <a:ext cx="874847" cy="781576"/>
          </a:xfrm>
          <a:prstGeom prst="straightConnector1">
            <a:avLst/>
          </a:prstGeom>
          <a:noFill/>
          <a:ln w="57150">
            <a:solidFill>
              <a:schemeClr val="accent2"/>
            </a:solidFill>
            <a:round/>
            <a:headEnd type="triangle"/>
            <a:tailEnd type="none" w="med" len="med"/>
          </a:ln>
        </p:spPr>
      </p:cxnSp>
      <p:sp>
        <p:nvSpPr>
          <p:cNvPr id="49" name="Rectangle 48"/>
          <p:cNvSpPr/>
          <p:nvPr/>
        </p:nvSpPr>
        <p:spPr>
          <a:xfrm>
            <a:off x="6259512" y="2632372"/>
            <a:ext cx="1686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ea typeface="DejaVu Sans" charset="0"/>
                <a:cs typeface="DejaVu Sans" charset="0"/>
              </a:rPr>
              <a:t>1</a:t>
            </a:r>
            <a:r>
              <a:rPr lang="en-US" sz="24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ea typeface="DejaVu Sans" charset="0"/>
                <a:cs typeface="DejaVu Sans" charset="0"/>
              </a:rPr>
              <a:t>st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charset="0"/>
                <a:ea typeface="DejaVu Sans" charset="0"/>
                <a:cs typeface="DejaVu Sans" charset="0"/>
              </a:rPr>
              <a:t> infection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59512" y="3085107"/>
            <a:ext cx="1756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2"/>
                </a:solidFill>
                <a:latin typeface="Calibri" charset="0"/>
                <a:ea typeface="DejaVu Sans" charset="0"/>
                <a:cs typeface="DejaVu Sans" charset="0"/>
              </a:rPr>
              <a:t>2</a:t>
            </a:r>
            <a:r>
              <a:rPr lang="en-US" sz="2400" b="1" baseline="30000" dirty="0" smtClean="0">
                <a:solidFill>
                  <a:schemeClr val="accent2"/>
                </a:solidFill>
                <a:latin typeface="Calibri" charset="0"/>
                <a:ea typeface="DejaVu Sans" charset="0"/>
                <a:cs typeface="DejaVu Sans" charset="0"/>
              </a:rPr>
              <a:t>nd</a:t>
            </a:r>
            <a:r>
              <a:rPr lang="en-US" sz="2400" b="1" dirty="0" smtClean="0">
                <a:solidFill>
                  <a:schemeClr val="accent2"/>
                </a:solidFill>
                <a:latin typeface="Calibri" charset="0"/>
                <a:ea typeface="DejaVu Sans" charset="0"/>
                <a:cs typeface="DejaVu Sans" charset="0"/>
              </a:rPr>
              <a:t> infection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259512" y="3546772"/>
            <a:ext cx="17163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DejaVu Sans" charset="0"/>
                <a:cs typeface="DejaVu Sans" charset="0"/>
              </a:rPr>
              <a:t>3</a:t>
            </a:r>
            <a:r>
              <a:rPr lang="en-US" sz="2400" b="1" baseline="300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DejaVu Sans" charset="0"/>
                <a:cs typeface="DejaVu Sans" charset="0"/>
              </a:rPr>
              <a:t>rd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  <a:latin typeface="Calibri" charset="0"/>
                <a:ea typeface="DejaVu Sans" charset="0"/>
                <a:cs typeface="DejaVu Sans" charset="0"/>
              </a:rPr>
              <a:t> infection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262972" y="2179637"/>
            <a:ext cx="1049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65000"/>
                  </a:schemeClr>
                </a:solidFill>
                <a:latin typeface="Calibri" charset="0"/>
                <a:ea typeface="DejaVu Sans" charset="0"/>
                <a:cs typeface="DejaVu Sans" charset="0"/>
              </a:rPr>
              <a:t>Source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839912" y="6370637"/>
            <a:ext cx="9144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rot="5400000" flipH="1" flipV="1">
            <a:off x="3401218" y="6636543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Left Brace 37"/>
          <p:cNvSpPr/>
          <p:nvPr/>
        </p:nvSpPr>
        <p:spPr bwMode="auto">
          <a:xfrm rot="5400000">
            <a:off x="7184712" y="4019237"/>
            <a:ext cx="457200" cy="272160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9" name="Text Placeholder 2"/>
          <p:cNvSpPr txBox="1">
            <a:spLocks/>
          </p:cNvSpPr>
          <p:nvPr/>
        </p:nvSpPr>
        <p:spPr bwMode="auto">
          <a:xfrm>
            <a:off x="696912" y="6751637"/>
            <a:ext cx="1905000" cy="6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2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Sweep over</a:t>
            </a:r>
            <a:br>
              <a:rPr lang="en-US" sz="22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2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infected nodes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41" name="Text Placeholder 2"/>
          <p:cNvSpPr txBox="1">
            <a:spLocks/>
          </p:cNvSpPr>
          <p:nvPr/>
        </p:nvSpPr>
        <p:spPr bwMode="auto">
          <a:xfrm>
            <a:off x="2678112" y="6751637"/>
            <a:ext cx="2133600" cy="6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2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Sweep over</a:t>
            </a:r>
            <a:br>
              <a:rPr lang="en-US" sz="22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2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potential parents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43" name="Text Placeholder 2"/>
          <p:cNvSpPr txBox="1">
            <a:spLocks/>
          </p:cNvSpPr>
          <p:nvPr/>
        </p:nvSpPr>
        <p:spPr bwMode="auto">
          <a:xfrm>
            <a:off x="3668712" y="4389437"/>
            <a:ext cx="2438400" cy="6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Parent 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j is the 1</a:t>
            </a:r>
            <a:r>
              <a:rPr kumimoji="0" lang="en-US" sz="22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st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parent infecting i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44" name="Text Placeholder 2"/>
          <p:cNvSpPr txBox="1">
            <a:spLocks/>
          </p:cNvSpPr>
          <p:nvPr/>
        </p:nvSpPr>
        <p:spPr bwMode="auto">
          <a:xfrm>
            <a:off x="5954712" y="4389437"/>
            <a:ext cx="2971800" cy="6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ctr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Any</a:t>
            </a:r>
            <a:r>
              <a:rPr lang="en-US" sz="22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 parent k≠j </a:t>
            </a:r>
            <a:br>
              <a:rPr lang="en-US" sz="22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infects i later than j 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8" grpId="0" animBg="1"/>
      <p:bldP spid="39" grpId="0"/>
      <p:bldP spid="41" grpId="0"/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 bwMode="auto">
          <a:xfrm>
            <a:off x="898512" y="5213837"/>
            <a:ext cx="3913200" cy="1918800"/>
          </a:xfrm>
          <a:prstGeom prst="roundRect">
            <a:avLst/>
          </a:prstGeom>
          <a:solidFill>
            <a:schemeClr val="accent1">
              <a:alpha val="34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5595312" y="5213837"/>
            <a:ext cx="4093200" cy="1918800"/>
          </a:xfrm>
          <a:prstGeom prst="roundRect">
            <a:avLst/>
          </a:prstGeom>
          <a:solidFill>
            <a:schemeClr val="accent2">
              <a:alpha val="34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226300" y="6980237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DF9770F-6016-E74D-9E11-13720FC8F89D}" type="slidenum">
              <a:rPr lang="fi-FI"/>
              <a:pPr/>
              <a:t>15</a:t>
            </a:fld>
            <a:endParaRPr lang="fi-FI" dirty="0"/>
          </a:p>
        </p:txBody>
      </p:sp>
      <p:sp>
        <p:nvSpPr>
          <p:cNvPr id="30725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77108"/>
          </a:xfrm>
        </p:spPr>
        <p:txBody>
          <a:bodyPr wrap="square">
            <a:spAutoFit/>
          </a:bodyPr>
          <a:lstStyle/>
          <a:p>
            <a:pPr eaLnBrk="1"/>
            <a:r>
              <a:rPr lang="en-US" dirty="0" smtClean="0"/>
              <a:t>Dynamic Network Inference</a:t>
            </a:r>
            <a:endParaRPr lang="en-US" cap="small" dirty="0"/>
          </a:p>
        </p:txBody>
      </p:sp>
      <p:sp>
        <p:nvSpPr>
          <p:cNvPr id="17" name="Text Placeholder 2"/>
          <p:cNvSpPr txBox="1">
            <a:spLocks/>
          </p:cNvSpPr>
          <p:nvPr/>
        </p:nvSpPr>
        <p:spPr bwMode="auto">
          <a:xfrm>
            <a:off x="392112" y="1570037"/>
            <a:ext cx="8534400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622300" indent="-51435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buFont typeface="Wingdings" charset="2"/>
              <a:buChar char="§"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Dynamic network inference problem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712" y="2998037"/>
            <a:ext cx="8339824" cy="1066800"/>
          </a:xfrm>
          <a:prstGeom prst="rect">
            <a:avLst/>
          </a:prstGeom>
        </p:spPr>
      </p:pic>
      <p:sp>
        <p:nvSpPr>
          <p:cNvPr id="18" name="Snip and Round Single Corner Rectangle 17"/>
          <p:cNvSpPr/>
          <p:nvPr/>
        </p:nvSpPr>
        <p:spPr bwMode="auto">
          <a:xfrm>
            <a:off x="849312" y="2769437"/>
            <a:ext cx="8686800" cy="1620000"/>
          </a:xfrm>
          <a:prstGeom prst="snipRoundRect">
            <a:avLst/>
          </a:prstGeom>
          <a:solidFill>
            <a:schemeClr val="accent1">
              <a:lumMod val="40000"/>
              <a:lumOff val="60000"/>
              <a:alpha val="28000"/>
            </a:schemeClr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rot="5400000">
            <a:off x="4925618" y="2598341"/>
            <a:ext cx="838197" cy="793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 Placeholder 2"/>
          <p:cNvSpPr txBox="1">
            <a:spLocks/>
          </p:cNvSpPr>
          <p:nvPr/>
        </p:nvSpPr>
        <p:spPr bwMode="auto">
          <a:xfrm>
            <a:off x="7326312" y="1721946"/>
            <a:ext cx="2133600" cy="83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We penalize </a:t>
            </a:r>
            <a:b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old cascades!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5345112" y="2179637"/>
            <a:ext cx="1828800" cy="1588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 Placeholder 2"/>
          <p:cNvSpPr txBox="1">
            <a:spLocks/>
          </p:cNvSpPr>
          <p:nvPr/>
        </p:nvSpPr>
        <p:spPr bwMode="auto">
          <a:xfrm>
            <a:off x="1001712" y="4541837"/>
            <a:ext cx="1676400" cy="42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Tradeoff: 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24" name="Text Placeholder 2"/>
          <p:cNvSpPr txBox="1">
            <a:spLocks/>
          </p:cNvSpPr>
          <p:nvPr/>
        </p:nvSpPr>
        <p:spPr bwMode="auto">
          <a:xfrm>
            <a:off x="1077912" y="5310549"/>
            <a:ext cx="3733800" cy="166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Tracking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changing transmission rates fast requires forgetting old cascades quickly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25" name="Text Placeholder 2"/>
          <p:cNvSpPr txBox="1">
            <a:spLocks/>
          </p:cNvSpPr>
          <p:nvPr/>
        </p:nvSpPr>
        <p:spPr bwMode="auto">
          <a:xfrm>
            <a:off x="5823912" y="5497448"/>
            <a:ext cx="3733800" cy="125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Forgetting old 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cascades too quickly results in </a:t>
            </a:r>
            <a:b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</a:b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less reliable estimates 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4964112" y="5913437"/>
            <a:ext cx="457200" cy="457200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7" grpId="0"/>
      <p:bldP spid="22" grpId="0"/>
      <p:bldP spid="24" grpId="0"/>
      <p:bldP spid="25" grpId="0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392112" y="1793237"/>
            <a:ext cx="9252000" cy="2520000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226300" y="6980237"/>
            <a:ext cx="2349500" cy="5222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DF9770F-6016-E74D-9E11-13720FC8F89D}" type="slidenum">
              <a:rPr lang="fi-FI"/>
              <a:pPr/>
              <a:t>16</a:t>
            </a:fld>
            <a:endParaRPr lang="fi-FI" dirty="0"/>
          </a:p>
        </p:txBody>
      </p:sp>
      <p:sp>
        <p:nvSpPr>
          <p:cNvPr id="30725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9462"/>
            <a:ext cx="9612312" cy="677108"/>
          </a:xfrm>
        </p:spPr>
        <p:txBody>
          <a:bodyPr wrap="square">
            <a:spAutoFit/>
          </a:bodyPr>
          <a:lstStyle/>
          <a:p>
            <a:pPr eaLnBrk="1"/>
            <a:r>
              <a:rPr lang="en-US" dirty="0" smtClean="0"/>
              <a:t>Convexity of Network Inference</a:t>
            </a:r>
            <a:endParaRPr lang="en-US" cap="small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728712" y="1967048"/>
            <a:ext cx="8686800" cy="200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Theorem. 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Given log-concave survival functions and concave hazard functions in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A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, </a:t>
            </a:r>
            <a:r>
              <a:rPr kumimoji="0" lang="en-US" sz="3600" b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the</a:t>
            </a:r>
            <a:r>
              <a:rPr kumimoji="0" lang="en-US" sz="3600" b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dynamic </a:t>
            </a:r>
            <a:r>
              <a:rPr kumimoji="0" lang="en-US" sz="3600" b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network inference problems</a:t>
            </a:r>
            <a:r>
              <a:rPr kumimoji="0" lang="en-US" sz="3600" b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</a:t>
            </a:r>
            <a:r>
              <a:rPr kumimoji="0" lang="en-US" sz="3600" b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is</a:t>
            </a:r>
            <a:r>
              <a:rPr kumimoji="0" lang="en-US" sz="3600" b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</a:t>
            </a:r>
            <a:r>
              <a:rPr kumimoji="0" lang="en-US" sz="3600" b="1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convex in A</a:t>
            </a:r>
            <a:r>
              <a:rPr kumimoji="0" lang="en-US" sz="3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.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36512" y="5000237"/>
            <a:ext cx="9252000" cy="1980000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auto">
          <a:xfrm>
            <a:off x="773112" y="5091248"/>
            <a:ext cx="8686800" cy="1505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Corollary. </a:t>
            </a:r>
            <a:r>
              <a:rPr lang="en-US" sz="3600" kern="0" dirty="0" smtClean="0">
                <a:latin typeface="Calibri" charset="0"/>
                <a:ea typeface="DejaVu Sans" charset="0"/>
                <a:cs typeface="DejaVu Sans" charset="0"/>
              </a:rPr>
              <a:t>The</a:t>
            </a:r>
            <a:r>
              <a:rPr lang="en-US" sz="3600" kern="0" dirty="0" smtClean="0">
                <a:latin typeface="Calibri" charset="0"/>
                <a:ea typeface="DejaVu Sans" charset="0"/>
                <a:cs typeface="DejaVu Sans" charset="0"/>
              </a:rPr>
              <a:t> dynamic </a:t>
            </a:r>
            <a:r>
              <a:rPr lang="en-US" sz="3600" kern="0" dirty="0" smtClean="0">
                <a:latin typeface="Calibri" charset="0"/>
                <a:ea typeface="DejaVu Sans" charset="0"/>
                <a:cs typeface="DejaVu Sans" charset="0"/>
              </a:rPr>
              <a:t>network inference problems are </a:t>
            </a:r>
            <a:r>
              <a:rPr lang="en-US" sz="3600" b="1" kern="0" dirty="0" smtClean="0">
                <a:latin typeface="Calibri" charset="0"/>
                <a:ea typeface="DejaVu Sans" charset="0"/>
                <a:cs typeface="DejaVu Sans" charset="0"/>
              </a:rPr>
              <a:t>convex for the exponential, power-law and Rayleigh models</a:t>
            </a:r>
            <a:r>
              <a:rPr lang="en-US" sz="3600" kern="0" dirty="0" smtClean="0">
                <a:latin typeface="Calibri" charset="0"/>
                <a:ea typeface="DejaVu Sans" charset="0"/>
                <a:cs typeface="DejaVu Sans" charset="0"/>
              </a:rPr>
              <a:t>. 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312" y="3608416"/>
            <a:ext cx="5715000" cy="704821"/>
          </a:xfrm>
          <a:prstGeom prst="rect">
            <a:avLst/>
          </a:prstGeom>
        </p:spPr>
      </p:pic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C131FB-1EEF-F543-88BE-8F99FF79CDB7}" type="slidenum">
              <a:rPr lang="fi-FI"/>
              <a:pPr/>
              <a:t>17</a:t>
            </a:fld>
            <a:endParaRPr lang="fi-FI"/>
          </a:p>
        </p:txBody>
      </p:sp>
      <p:sp>
        <p:nvSpPr>
          <p:cNvPr id="3277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448799" cy="677108"/>
          </a:xfrm>
        </p:spPr>
        <p:txBody>
          <a:bodyPr wrap="square">
            <a:spAutoFit/>
          </a:bodyPr>
          <a:lstStyle/>
          <a:p>
            <a:pPr eaLnBrk="1"/>
            <a:r>
              <a:rPr lang="en-US" cap="small" dirty="0" smtClean="0"/>
              <a:t>InfoPath</a:t>
            </a:r>
            <a:r>
              <a:rPr lang="en-US" dirty="0" smtClean="0"/>
              <a:t>: stochastic algorithm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68312" y="1550447"/>
            <a:ext cx="8839200" cy="2790000"/>
          </a:xfrm>
          <a:prstGeom prst="rect">
            <a:avLst/>
          </a:prstGeom>
          <a:solidFill>
            <a:schemeClr val="accent2">
              <a:lumMod val="20000"/>
              <a:lumOff val="80000"/>
              <a:alpha val="28000"/>
            </a:schemeClr>
          </a:solidFill>
          <a:ln w="19050" cmpd="sng">
            <a:solidFill>
              <a:schemeClr val="accent2"/>
            </a:solidFill>
            <a:prstDash val="dash"/>
          </a:ln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000" b="1" cap="small" dirty="0" smtClean="0">
                <a:latin typeface="Calibri"/>
                <a:cs typeface="Calibri"/>
              </a:rPr>
              <a:t>Algorithm: InfoPath</a:t>
            </a:r>
            <a:endParaRPr lang="en-US" dirty="0" smtClean="0"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en-US" sz="1400" dirty="0" smtClean="0"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en-US" sz="1400" dirty="0" smtClean="0"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en-US" sz="1400" dirty="0" smtClean="0">
              <a:latin typeface="Calibri"/>
              <a:cs typeface="Calibri"/>
            </a:endParaRPr>
          </a:p>
          <a:p>
            <a:pPr>
              <a:spcAft>
                <a:spcPts val="600"/>
              </a:spcAft>
            </a:pPr>
            <a:endParaRPr lang="en-US" sz="1400" dirty="0" smtClean="0">
              <a:latin typeface="Calibri"/>
              <a:cs typeface="Calibri"/>
            </a:endParaRPr>
          </a:p>
          <a:p>
            <a:endParaRPr lang="en-US" dirty="0" smtClean="0">
              <a:latin typeface="Calibri"/>
              <a:cs typeface="Calibri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620712" y="2103437"/>
            <a:ext cx="8839200" cy="1442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622300" indent="-51435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buFont typeface="Wingdings" charset="2"/>
              <a:buChar char="§"/>
            </a:pPr>
            <a:r>
              <a:rPr lang="en-US" sz="2400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We</a:t>
            </a:r>
            <a:r>
              <a:rPr lang="en-US" sz="24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developed </a:t>
            </a:r>
            <a:r>
              <a:rPr lang="en-US" sz="2400" b="1" kern="0" cap="small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InfoPath</a:t>
            </a:r>
            <a:r>
              <a:rPr lang="en-US" sz="2400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, a </a:t>
            </a:r>
            <a:r>
              <a:rPr lang="en-US" sz="24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stochastic gradient descend </a:t>
            </a:r>
            <a:br>
              <a:rPr lang="en-US" sz="24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4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algorithm</a:t>
            </a:r>
            <a:r>
              <a:rPr lang="en-US" sz="2400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, to solve</a:t>
            </a:r>
            <a:r>
              <a:rPr kumimoji="0" lang="en-US" sz="300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dynamic network inference problem</a:t>
            </a:r>
            <a:r>
              <a:rPr lang="x-none" sz="2400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:</a:t>
            </a:r>
          </a:p>
          <a:p>
            <a:pPr marL="1079500" lvl="1" indent="-51435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buFont typeface="Wingdings" charset="2"/>
              <a:buChar char="§"/>
            </a:pPr>
            <a:r>
              <a:rPr lang="x-none" sz="2000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Typically, one order of magnitude faster than full gradient descend.</a:t>
            </a:r>
          </a:p>
          <a:p>
            <a:pPr marL="1079500" lvl="1" indent="-51435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buFont typeface="Wingdings" charset="2"/>
              <a:buChar char="§"/>
            </a:pPr>
            <a:r>
              <a:rPr lang="x-none" sz="2000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Per iteration:</a:t>
            </a:r>
            <a:endParaRPr lang="en-US" sz="2000" kern="0" dirty="0" smtClean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17" name="Text Placeholder 2"/>
          <p:cNvSpPr txBox="1">
            <a:spLocks/>
          </p:cNvSpPr>
          <p:nvPr/>
        </p:nvSpPr>
        <p:spPr bwMode="auto">
          <a:xfrm>
            <a:off x="7935912" y="3246437"/>
            <a:ext cx="1066800" cy="55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Sampled cascade!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112" y="4694237"/>
            <a:ext cx="6683020" cy="25908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>
            <a:off x="5878512" y="3551237"/>
            <a:ext cx="1905000" cy="158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rot="5400000">
            <a:off x="5726112" y="3703637"/>
            <a:ext cx="304800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1341312" y="2332037"/>
            <a:ext cx="7128000" cy="4237200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7F351-1715-A446-A84F-5C85334F371E}" type="slidenum">
              <a:rPr lang="fi-FI"/>
              <a:pPr/>
              <a:t>18</a:t>
            </a:fld>
            <a:endParaRPr lang="fi-FI"/>
          </a:p>
        </p:txBody>
      </p:sp>
      <p:sp>
        <p:nvSpPr>
          <p:cNvPr id="14339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070975" cy="677108"/>
          </a:xfrm>
        </p:spPr>
        <p:txBody>
          <a:bodyPr>
            <a:spAutoFit/>
          </a:bodyPr>
          <a:lstStyle/>
          <a:p>
            <a:pPr eaLnBrk="1"/>
            <a:r>
              <a:rPr lang="en-US" dirty="0" smtClean="0"/>
              <a:t>Synthetic experiments: setup</a:t>
            </a:r>
            <a:endParaRPr lang="en-US" dirty="0"/>
          </a:p>
        </p:txBody>
      </p:sp>
      <p:sp>
        <p:nvSpPr>
          <p:cNvPr id="14340" name="Text Placeholder 2"/>
          <p:cNvSpPr txBox="1">
            <a:spLocks noGrp="1"/>
          </p:cNvSpPr>
          <p:nvPr>
            <p:ph type="body" idx="4294967295"/>
          </p:nvPr>
        </p:nvSpPr>
        <p:spPr bwMode="auto">
          <a:xfrm>
            <a:off x="392113" y="1570038"/>
            <a:ext cx="9220200" cy="457200"/>
          </a:xfrm>
          <a:noFill/>
        </p:spPr>
        <p:txBody>
          <a:bodyPr>
            <a:spAutoFit/>
          </a:bodyPr>
          <a:lstStyle/>
          <a:p>
            <a:pPr marL="622300" indent="-514350">
              <a:spcBef>
                <a:spcPct val="40000"/>
              </a:spcBef>
              <a:buSzTx/>
              <a:buFont typeface="Wingdings" pitchFamily="-109" charset="2"/>
              <a:buChar char="§"/>
            </a:pPr>
            <a:r>
              <a:rPr lang="en-US" sz="30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We validate our method on: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 bwMode="auto">
          <a:xfrm>
            <a:off x="1611312" y="2789237"/>
            <a:ext cx="6781800" cy="3447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122238" lvl="1" algn="ctr">
              <a:spcBef>
                <a:spcPct val="40000"/>
              </a:spcBef>
              <a:buClr>
                <a:srgbClr val="FF6309"/>
              </a:buClr>
              <a:buFont typeface="Wingdings" pitchFamily="-109" charset="2"/>
              <a:buNone/>
            </a:pPr>
            <a:r>
              <a:rPr lang="en-US" sz="3000" dirty="0" smtClean="0">
                <a:solidFill>
                  <a:schemeClr val="accent1"/>
                </a:solidFill>
                <a:latin typeface="Calibri" pitchFamily="-109" charset="0"/>
                <a:ea typeface="DejaVu Sans" charset="0"/>
                <a:cs typeface="DejaVu Sans" charset="0"/>
              </a:rPr>
              <a:t>Synthetic </a:t>
            </a:r>
            <a:r>
              <a:rPr lang="en-US" sz="3000" dirty="0">
                <a:solidFill>
                  <a:schemeClr val="accent1"/>
                </a:solidFill>
                <a:latin typeface="Calibri" pitchFamily="-109" charset="0"/>
                <a:ea typeface="DejaVu Sans" charset="0"/>
                <a:cs typeface="DejaVu Sans" charset="0"/>
              </a:rPr>
              <a:t>data</a:t>
            </a:r>
            <a:endParaRPr lang="en-US" sz="3000" i="1" dirty="0" smtClean="0">
              <a:solidFill>
                <a:schemeClr val="accent1"/>
              </a:solidFill>
              <a:latin typeface="Calibri" pitchFamily="-109" charset="0"/>
              <a:ea typeface="DejaVu Sans" charset="0"/>
              <a:cs typeface="DejaVu Sans" charset="0"/>
            </a:endParaRPr>
          </a:p>
          <a:p>
            <a:pPr marL="122238" lvl="1">
              <a:spcBef>
                <a:spcPts val="600"/>
              </a:spcBef>
              <a:spcAft>
                <a:spcPts val="600"/>
              </a:spcAft>
              <a:buClr>
                <a:srgbClr val="FF6309"/>
              </a:buClr>
              <a:buFont typeface="Wingdings" pitchFamily="-109" charset="2"/>
              <a:buNone/>
            </a:pPr>
            <a:r>
              <a:rPr lang="en-US" sz="2200" dirty="0" smtClean="0">
                <a:latin typeface="Calibri" pitchFamily="-109" charset="0"/>
                <a:ea typeface="DejaVu Sans" charset="0"/>
                <a:cs typeface="DejaVu Sans" charset="0"/>
              </a:rPr>
              <a:t>1. We generate network structure (Kronecker/Forest Fire)</a:t>
            </a:r>
          </a:p>
          <a:p>
            <a:pPr marL="122238" lvl="1">
              <a:spcBef>
                <a:spcPts val="600"/>
              </a:spcBef>
              <a:spcAft>
                <a:spcPts val="600"/>
              </a:spcAft>
              <a:buClr>
                <a:srgbClr val="FF6309"/>
              </a:buClr>
              <a:buFont typeface="Wingdings" pitchFamily="-109" charset="2"/>
              <a:buNone/>
            </a:pPr>
            <a:r>
              <a:rPr lang="en-US" sz="2200" dirty="0" smtClean="0">
                <a:latin typeface="Calibri" pitchFamily="-109" charset="0"/>
                <a:ea typeface="DejaVu Sans" charset="0"/>
                <a:cs typeface="DejaVu Sans" charset="0"/>
              </a:rPr>
              <a:t>2. We assign transmission rate trends and generate transmission rate time series (dynamic networks)</a:t>
            </a:r>
          </a:p>
          <a:p>
            <a:pPr marL="122238" lvl="1">
              <a:spcBef>
                <a:spcPts val="600"/>
              </a:spcBef>
              <a:spcAft>
                <a:spcPts val="600"/>
              </a:spcAft>
              <a:buClr>
                <a:srgbClr val="FF6309"/>
              </a:buClr>
              <a:buFont typeface="Wingdings" pitchFamily="-109" charset="2"/>
              <a:buNone/>
            </a:pPr>
            <a:r>
              <a:rPr lang="en-US" sz="2200" dirty="0" smtClean="0">
                <a:latin typeface="Calibri" pitchFamily="-109" charset="0"/>
                <a:ea typeface="DejaVu Sans" charset="0"/>
                <a:cs typeface="DejaVu Sans" charset="0"/>
              </a:rPr>
              <a:t>4. Run our algorithm to infer</a:t>
            </a:r>
            <a:r>
              <a:rPr lang="en-US" sz="2200" dirty="0" smtClean="0">
                <a:latin typeface="Calibri" pitchFamily="-109" charset="0"/>
                <a:ea typeface="DejaVu Sans" charset="0"/>
                <a:cs typeface="DejaVu Sans" charset="0"/>
              </a:rPr>
              <a:t> dynamic </a:t>
            </a:r>
            <a:r>
              <a:rPr lang="en-US" sz="2200" dirty="0" smtClean="0">
                <a:latin typeface="Calibri" pitchFamily="-109" charset="0"/>
                <a:ea typeface="DejaVu Sans" charset="0"/>
                <a:cs typeface="DejaVu Sans" charset="0"/>
              </a:rPr>
              <a:t>networks</a:t>
            </a:r>
          </a:p>
          <a:p>
            <a:pPr marL="122238" lvl="1">
              <a:spcBef>
                <a:spcPts val="600"/>
              </a:spcBef>
              <a:spcAft>
                <a:spcPts val="600"/>
              </a:spcAft>
              <a:buClr>
                <a:srgbClr val="FF6309"/>
              </a:buClr>
              <a:buFont typeface="Wingdings" pitchFamily="-109" charset="2"/>
              <a:buNone/>
            </a:pPr>
            <a:r>
              <a:rPr lang="en-US" sz="2200" dirty="0" smtClean="0">
                <a:latin typeface="Calibri" pitchFamily="-109" charset="0"/>
                <a:ea typeface="DejaVu Sans" charset="0"/>
                <a:cs typeface="DejaVu Sans" charset="0"/>
              </a:rPr>
              <a:t>5. Evaluate our method computing precision, recall, accuracy and normalized mean absolute error (MAE)</a:t>
            </a:r>
          </a:p>
          <a:p>
            <a:pPr marL="122238" lvl="1">
              <a:buClr>
                <a:srgbClr val="FF6309"/>
              </a:buClr>
              <a:buFont typeface="Wingdings" pitchFamily="-109" charset="2"/>
              <a:buNone/>
            </a:pPr>
            <a:endParaRPr lang="en-US" sz="2200" cap="small" dirty="0" smtClean="0">
              <a:latin typeface="Calibri" pitchFamily="-109" charset="0"/>
              <a:ea typeface="DejaVu Sans" charset="0"/>
              <a:cs typeface="DejaVu Sans" charset="0"/>
            </a:endParaRPr>
          </a:p>
          <a:p>
            <a:pPr marL="122238" lvl="1">
              <a:buClr>
                <a:srgbClr val="FF6309"/>
              </a:buClr>
              <a:buFont typeface="Wingdings" pitchFamily="-109" charset="2"/>
              <a:buNone/>
            </a:pPr>
            <a:endParaRPr lang="en-US" sz="2200" dirty="0">
              <a:solidFill>
                <a:schemeClr val="accent1"/>
              </a:solidFill>
              <a:latin typeface="Calibri" pitchFamily="-109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7F351-1715-A446-A84F-5C85334F371E}" type="slidenum">
              <a:rPr lang="fi-FI"/>
              <a:pPr/>
              <a:t>19</a:t>
            </a:fld>
            <a:endParaRPr lang="fi-FI"/>
          </a:p>
        </p:txBody>
      </p:sp>
      <p:sp>
        <p:nvSpPr>
          <p:cNvPr id="14339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46331"/>
          </a:xfrm>
        </p:spPr>
        <p:txBody>
          <a:bodyPr wrap="square">
            <a:spAutoFit/>
          </a:bodyPr>
          <a:lstStyle/>
          <a:p>
            <a:pPr eaLnBrk="1"/>
            <a:r>
              <a:rPr lang="en-US" sz="4200" dirty="0" smtClean="0"/>
              <a:t>Performance vs rate trend</a:t>
            </a:r>
            <a:endParaRPr lang="en-US" sz="42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194312" y="6440237"/>
            <a:ext cx="7351200" cy="997200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1368312" y="6481037"/>
            <a:ext cx="7010400" cy="78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indent="-514350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Our stochastic method is </a:t>
            </a:r>
            <a: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able to track different transmission rate trends</a:t>
            </a:r>
            <a:endParaRPr lang="en-US" sz="2800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58912" y="1265237"/>
            <a:ext cx="6553200" cy="4343400"/>
            <a:chOff x="1230312" y="1417637"/>
            <a:chExt cx="7010400" cy="47244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0312" y="1417637"/>
              <a:ext cx="3352800" cy="234696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66141" y="1417637"/>
              <a:ext cx="3374571" cy="2362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0312" y="3779837"/>
              <a:ext cx="3374571" cy="23622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64112" y="3779837"/>
              <a:ext cx="3265714" cy="2286000"/>
            </a:xfrm>
            <a:prstGeom prst="rect">
              <a:avLst/>
            </a:prstGeom>
          </p:spPr>
        </p:pic>
      </p:grpSp>
      <p:sp>
        <p:nvSpPr>
          <p:cNvPr id="16" name="Text Placeholder 2"/>
          <p:cNvSpPr txBox="1">
            <a:spLocks/>
          </p:cNvSpPr>
          <p:nvPr/>
        </p:nvSpPr>
        <p:spPr bwMode="auto">
          <a:xfrm>
            <a:off x="1916112" y="5638822"/>
            <a:ext cx="6096000" cy="50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indent="-514350" algn="ctr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1000 cascades per time unit, exponential transmission model</a:t>
            </a:r>
            <a:br>
              <a:rPr lang="en-US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1,024 node Kronecker Core-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Periphery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network </a:t>
            </a:r>
            <a:br>
              <a:rPr lang="en-US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endParaRPr lang="en-US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2</a:t>
            </a:fld>
            <a:endParaRPr lang="fi-FI" dirty="0"/>
          </a:p>
        </p:txBody>
      </p:sp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070975" cy="677108"/>
          </a:xfrm>
        </p:spPr>
        <p:txBody>
          <a:bodyPr>
            <a:spAutoFit/>
          </a:bodyPr>
          <a:lstStyle/>
          <a:p>
            <a:pPr eaLnBrk="1"/>
            <a:r>
              <a:rPr lang="en-US" dirty="0" smtClean="0"/>
              <a:t>Propagation over networks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1077912" y="3645311"/>
            <a:ext cx="3866937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buSzTx/>
            </a:pPr>
            <a:r>
              <a:rPr lang="en-US" sz="3000" b="1" dirty="0" smtClean="0">
                <a:latin typeface="Calibri" charset="0"/>
              </a:rPr>
              <a:t>Social Networks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92112" y="4407311"/>
            <a:ext cx="5029200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buSzTx/>
            </a:pPr>
            <a:r>
              <a:rPr lang="en-US" sz="3000" b="1" dirty="0" smtClean="0">
                <a:latin typeface="Calibri" charset="0"/>
              </a:rPr>
              <a:t>Recommendation Networks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554375" y="5245511"/>
            <a:ext cx="2571537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buSzTx/>
            </a:pPr>
            <a:r>
              <a:rPr lang="en-US" sz="3000" b="1" dirty="0" smtClean="0">
                <a:latin typeface="Calibri" charset="0"/>
              </a:rPr>
              <a:t>Epidemiology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96912" y="6083711"/>
            <a:ext cx="4419600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buSzTx/>
            </a:pPr>
            <a:r>
              <a:rPr lang="en-US" sz="3000" b="1" dirty="0" smtClean="0">
                <a:latin typeface="Calibri" charset="0"/>
              </a:rPr>
              <a:t>Human Travels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73112" y="2901185"/>
            <a:ext cx="4430712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buSzTx/>
            </a:pPr>
            <a:r>
              <a:rPr lang="en-US" sz="3000" b="1" dirty="0" smtClean="0">
                <a:latin typeface="Calibri" charset="0"/>
              </a:rPr>
              <a:t>Information Networks</a:t>
            </a:r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518" y="6565762"/>
            <a:ext cx="1219200" cy="33827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4918" y="6032362"/>
            <a:ext cx="1066800" cy="31292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718" y="6260962"/>
            <a:ext cx="812800" cy="304800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2918" y="5303837"/>
            <a:ext cx="838200" cy="39444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3518" y="5380037"/>
            <a:ext cx="762000" cy="443552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1918" y="3060461"/>
            <a:ext cx="914400" cy="304800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3518" y="3264725"/>
            <a:ext cx="984250" cy="252936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1918" y="3932237"/>
            <a:ext cx="1231900" cy="381000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48318" y="4084637"/>
            <a:ext cx="973394" cy="3048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81518" y="4567237"/>
            <a:ext cx="520700" cy="4318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6718" y="2636837"/>
            <a:ext cx="2057400" cy="347424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1077912" y="1417637"/>
            <a:ext cx="3886200" cy="109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buSzTx/>
            </a:pPr>
            <a:r>
              <a:rPr lang="en-US" sz="3600" b="1" cap="small" dirty="0" smtClean="0">
                <a:latin typeface="Calibri" charset="0"/>
              </a:rPr>
              <a:t>Propagation takes </a:t>
            </a:r>
            <a:br>
              <a:rPr lang="en-US" sz="3600" b="1" cap="small" dirty="0" smtClean="0">
                <a:latin typeface="Calibri" charset="0"/>
              </a:rPr>
            </a:br>
            <a:r>
              <a:rPr lang="en-US" sz="3600" b="1" cap="small" dirty="0" smtClean="0">
                <a:latin typeface="Calibri" charset="0"/>
              </a:rPr>
              <a:t>place 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583112" y="1417637"/>
            <a:ext cx="5638800" cy="109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90000"/>
              </a:lnSpc>
              <a:buSzTx/>
            </a:pPr>
            <a:r>
              <a:rPr lang="en-US" sz="3600" b="1" cap="small" dirty="0" smtClean="0">
                <a:latin typeface="Calibri" charset="0"/>
              </a:rPr>
              <a:t>We can extract </a:t>
            </a:r>
            <a:br>
              <a:rPr lang="en-US" sz="3600" b="1" cap="small" dirty="0" smtClean="0">
                <a:latin typeface="Calibri" charset="0"/>
              </a:rPr>
            </a:br>
            <a:r>
              <a:rPr lang="en-US" sz="3600" b="1" cap="small" dirty="0" smtClean="0">
                <a:latin typeface="Calibri" charset="0"/>
              </a:rPr>
              <a:t>propagation traces from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8712" y="4465637"/>
            <a:ext cx="572087" cy="5720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1077912" y="2408237"/>
            <a:ext cx="7128000" cy="4057200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7F351-1715-A446-A84F-5C85334F371E}" type="slidenum">
              <a:rPr lang="fi-FI"/>
              <a:pPr/>
              <a:t>20</a:t>
            </a:fld>
            <a:endParaRPr lang="fi-FI"/>
          </a:p>
        </p:txBody>
      </p:sp>
      <p:sp>
        <p:nvSpPr>
          <p:cNvPr id="14339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070975" cy="677108"/>
          </a:xfrm>
        </p:spPr>
        <p:txBody>
          <a:bodyPr>
            <a:spAutoFit/>
          </a:bodyPr>
          <a:lstStyle/>
          <a:p>
            <a:pPr eaLnBrk="1"/>
            <a:r>
              <a:rPr lang="en-US" dirty="0" smtClean="0"/>
              <a:t>Real experiments: setup</a:t>
            </a:r>
            <a:endParaRPr lang="en-US" dirty="0"/>
          </a:p>
        </p:txBody>
      </p:sp>
      <p:sp>
        <p:nvSpPr>
          <p:cNvPr id="14340" name="Text Placeholder 2"/>
          <p:cNvSpPr txBox="1">
            <a:spLocks noGrp="1"/>
          </p:cNvSpPr>
          <p:nvPr>
            <p:ph type="body" idx="4294967295"/>
          </p:nvPr>
        </p:nvSpPr>
        <p:spPr bwMode="auto">
          <a:xfrm>
            <a:off x="392113" y="1570038"/>
            <a:ext cx="9220200" cy="457200"/>
          </a:xfrm>
          <a:noFill/>
        </p:spPr>
        <p:txBody>
          <a:bodyPr>
            <a:spAutoFit/>
          </a:bodyPr>
          <a:lstStyle/>
          <a:p>
            <a:pPr marL="622300" indent="-514350">
              <a:spcBef>
                <a:spcPct val="40000"/>
              </a:spcBef>
              <a:buSzTx/>
              <a:buFont typeface="Wingdings" pitchFamily="-109" charset="2"/>
              <a:buChar char="§"/>
            </a:pPr>
            <a:r>
              <a:rPr lang="en-US" sz="30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We validate our method on: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 bwMode="auto">
          <a:xfrm>
            <a:off x="1230312" y="2713037"/>
            <a:ext cx="6781800" cy="378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122238" lvl="1" algn="ctr">
              <a:spcBef>
                <a:spcPct val="40000"/>
              </a:spcBef>
              <a:buClr>
                <a:srgbClr val="FF6309"/>
              </a:buClr>
              <a:buFont typeface="Wingdings" pitchFamily="-109" charset="2"/>
              <a:buNone/>
            </a:pPr>
            <a:r>
              <a:rPr lang="en-US" sz="3000" dirty="0" smtClean="0">
                <a:solidFill>
                  <a:schemeClr val="accent1"/>
                </a:solidFill>
                <a:latin typeface="Calibri" pitchFamily="-109" charset="0"/>
                <a:ea typeface="DejaVu Sans" charset="0"/>
                <a:cs typeface="DejaVu Sans" charset="0"/>
              </a:rPr>
              <a:t>Real </a:t>
            </a:r>
            <a:r>
              <a:rPr lang="en-US" sz="3000" dirty="0">
                <a:solidFill>
                  <a:schemeClr val="accent1"/>
                </a:solidFill>
                <a:latin typeface="Calibri" pitchFamily="-109" charset="0"/>
                <a:ea typeface="DejaVu Sans" charset="0"/>
                <a:cs typeface="DejaVu Sans" charset="0"/>
              </a:rPr>
              <a:t>data</a:t>
            </a:r>
            <a:endParaRPr lang="en-US" sz="3000" i="1" dirty="0" smtClean="0">
              <a:solidFill>
                <a:schemeClr val="accent1"/>
              </a:solidFill>
              <a:latin typeface="Calibri" pitchFamily="-109" charset="0"/>
              <a:ea typeface="DejaVu Sans" charset="0"/>
              <a:cs typeface="DejaVu Sans" charset="0"/>
            </a:endParaRPr>
          </a:p>
          <a:p>
            <a:pPr marL="122238" lvl="1">
              <a:spcBef>
                <a:spcPts val="600"/>
              </a:spcBef>
              <a:spcAft>
                <a:spcPts val="600"/>
              </a:spcAft>
              <a:buClr>
                <a:srgbClr val="FF6309"/>
              </a:buClr>
              <a:buFont typeface="Wingdings" pitchFamily="-109" charset="2"/>
              <a:buNone/>
            </a:pPr>
            <a:r>
              <a:rPr lang="en-US" sz="2200" dirty="0" smtClean="0">
                <a:latin typeface="Calibri" pitchFamily="-109" charset="0"/>
                <a:ea typeface="DejaVu Sans" charset="0"/>
                <a:cs typeface="DejaVu Sans" charset="0"/>
              </a:rPr>
              <a:t>1. We crawl over </a:t>
            </a:r>
            <a:r>
              <a:rPr lang="en-US" sz="2200" b="1" dirty="0" smtClean="0">
                <a:latin typeface="Calibri" pitchFamily="-109" charset="0"/>
                <a:ea typeface="DejaVu Sans" charset="0"/>
                <a:cs typeface="DejaVu Sans" charset="0"/>
              </a:rPr>
              <a:t>179 million quotes from 3.3 million sites from March 2011 to February 2012</a:t>
            </a:r>
            <a:r>
              <a:rPr lang="en-US" sz="2200" dirty="0" smtClean="0">
                <a:latin typeface="Calibri" pitchFamily="-109" charset="0"/>
                <a:ea typeface="DejaVu Sans" charset="0"/>
                <a:cs typeface="DejaVu Sans" charset="0"/>
              </a:rPr>
              <a:t>.</a:t>
            </a:r>
          </a:p>
          <a:p>
            <a:pPr marL="122238" lvl="1">
              <a:spcBef>
                <a:spcPts val="600"/>
              </a:spcBef>
              <a:spcAft>
                <a:spcPts val="600"/>
              </a:spcAft>
              <a:buClr>
                <a:srgbClr val="FF6309"/>
              </a:buClr>
              <a:buFont typeface="Wingdings" pitchFamily="-109" charset="2"/>
              <a:buNone/>
            </a:pPr>
            <a:r>
              <a:rPr lang="en-US" sz="2200" dirty="0" smtClean="0">
                <a:latin typeface="Calibri" pitchFamily="-109" charset="0"/>
                <a:ea typeface="DejaVu Sans" charset="0"/>
                <a:cs typeface="DejaVu Sans" charset="0"/>
              </a:rPr>
              <a:t>2. We filter posts per topic or news events (in practice, by keywords)</a:t>
            </a:r>
          </a:p>
          <a:p>
            <a:pPr marL="122238" lvl="1">
              <a:spcBef>
                <a:spcPts val="600"/>
              </a:spcBef>
              <a:spcAft>
                <a:spcPts val="600"/>
              </a:spcAft>
              <a:buClr>
                <a:srgbClr val="FF6309"/>
              </a:buClr>
              <a:buFont typeface="Wingdings" pitchFamily="-109" charset="2"/>
              <a:buNone/>
            </a:pPr>
            <a:r>
              <a:rPr lang="en-US" sz="2200" dirty="0" smtClean="0">
                <a:latin typeface="Calibri" pitchFamily="-109" charset="0"/>
                <a:ea typeface="DejaVu Sans" charset="0"/>
                <a:cs typeface="DejaVu Sans" charset="0"/>
              </a:rPr>
              <a:t>3. We extract memes cascades for every topic/news event</a:t>
            </a:r>
          </a:p>
          <a:p>
            <a:pPr marL="122238" lvl="1">
              <a:spcBef>
                <a:spcPts val="600"/>
              </a:spcBef>
              <a:spcAft>
                <a:spcPts val="600"/>
              </a:spcAft>
              <a:buClr>
                <a:srgbClr val="FF6309"/>
              </a:buClr>
              <a:buFont typeface="Wingdings" pitchFamily="-109" charset="2"/>
              <a:buNone/>
            </a:pPr>
            <a:r>
              <a:rPr lang="en-US" sz="2200" dirty="0" smtClean="0">
                <a:latin typeface="Calibri" pitchFamily="-109" charset="0"/>
                <a:ea typeface="DejaVu Sans" charset="0"/>
                <a:cs typeface="DejaVu Sans" charset="0"/>
              </a:rPr>
              <a:t>4. Run our algorithm to infer time-varying networks for every topic/news event</a:t>
            </a:r>
            <a:endParaRPr lang="en-US" sz="2200" cap="small" dirty="0" smtClean="0">
              <a:latin typeface="Calibri" pitchFamily="-109" charset="0"/>
              <a:ea typeface="DejaVu Sans" charset="0"/>
              <a:cs typeface="DejaVu Sans" charset="0"/>
            </a:endParaRPr>
          </a:p>
          <a:p>
            <a:pPr marL="122238" lvl="1">
              <a:buClr>
                <a:srgbClr val="FF6309"/>
              </a:buClr>
              <a:buFont typeface="Wingdings" pitchFamily="-109" charset="2"/>
              <a:buNone/>
            </a:pPr>
            <a:endParaRPr lang="en-US" sz="2200" cap="small" dirty="0" smtClean="0">
              <a:latin typeface="Calibri" pitchFamily="-109" charset="0"/>
              <a:ea typeface="DejaVu Sans" charset="0"/>
              <a:cs typeface="DejaVu Sans" charset="0"/>
            </a:endParaRPr>
          </a:p>
          <a:p>
            <a:pPr marL="122238" lvl="1">
              <a:buClr>
                <a:srgbClr val="FF6309"/>
              </a:buClr>
              <a:buFont typeface="Wingdings" pitchFamily="-109" charset="2"/>
              <a:buNone/>
            </a:pPr>
            <a:endParaRPr lang="en-US" sz="2200" dirty="0">
              <a:solidFill>
                <a:schemeClr val="accent1"/>
              </a:solidFill>
              <a:latin typeface="Calibri" pitchFamily="-109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634DE5-5C16-184F-BF0B-0E30795A958D}" type="slidenum">
              <a:rPr lang="fi-FI"/>
              <a:pPr/>
              <a:t>21</a:t>
            </a:fld>
            <a:endParaRPr lang="fi-FI" dirty="0"/>
          </a:p>
        </p:txBody>
      </p:sp>
      <p:sp>
        <p:nvSpPr>
          <p:cNvPr id="41987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74637"/>
            <a:ext cx="9612312" cy="646331"/>
          </a:xfrm>
        </p:spPr>
        <p:txBody>
          <a:bodyPr wrap="square">
            <a:spAutoFit/>
          </a:bodyPr>
          <a:lstStyle/>
          <a:p>
            <a:pPr eaLnBrk="1"/>
            <a:r>
              <a:rPr lang="en-US" sz="4200" dirty="0" smtClean="0"/>
              <a:t>Observation I: Events</a:t>
            </a:r>
            <a:endParaRPr lang="en-US" sz="4200" dirty="0"/>
          </a:p>
        </p:txBody>
      </p:sp>
      <p:pic>
        <p:nvPicPr>
          <p:cNvPr id="8" name="Picture 7" descr="steve-jobs-oct-2011-10-10-with-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7475" y="1341437"/>
            <a:ext cx="5380037" cy="5380037"/>
          </a:xfrm>
          <a:prstGeom prst="rect">
            <a:avLst/>
          </a:prstGeom>
        </p:spPr>
      </p:pic>
      <p:pic>
        <p:nvPicPr>
          <p:cNvPr id="9" name="Picture 8" descr="steve-jobs-jul-2011-07-01-with-tex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2" y="2332037"/>
            <a:ext cx="3352800" cy="3352800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620712" y="6171522"/>
            <a:ext cx="3124200" cy="10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indent="-514350" algn="ctr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Steve Jobs</a:t>
            </a:r>
            <a:br>
              <a:rPr lang="en-US" sz="28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2011-07-01 </a:t>
            </a:r>
            <a:b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(3 months before his dead)</a:t>
            </a:r>
            <a:endParaRPr lang="en-US" sz="2200" dirty="0" smtClean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  <a:p>
            <a:pPr indent="-514350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endParaRPr lang="en-US" sz="2800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4735512" y="6114460"/>
            <a:ext cx="3505200" cy="117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indent="-514350" algn="ctr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Steve Jobs</a:t>
            </a:r>
            <a:br>
              <a:rPr lang="en-US" sz="28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2011-10-10</a:t>
            </a:r>
            <a:b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(</a:t>
            </a:r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5 days after his dead</a:t>
            </a:r>
            <a: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)</a:t>
            </a:r>
            <a:endParaRPr lang="en-US" sz="2800" dirty="0" smtClean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  <a:p>
            <a:pPr indent="-514350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endParaRPr lang="en-US" sz="2800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73312" y="1417637"/>
            <a:ext cx="5431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Youtube video: </a:t>
            </a:r>
            <a:r>
              <a:rPr lang="en-US" dirty="0" smtClean="0">
                <a:hlinkClick r:id="rId5"/>
              </a:rPr>
              <a:t>http://youtu.be/hBeaSfRCU4c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634DE5-5C16-184F-BF0B-0E30795A958D}" type="slidenum">
              <a:rPr lang="fi-FI"/>
              <a:pPr/>
              <a:t>22</a:t>
            </a:fld>
            <a:endParaRPr lang="fi-FI" dirty="0"/>
          </a:p>
        </p:txBody>
      </p:sp>
      <p:sp>
        <p:nvSpPr>
          <p:cNvPr id="41987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74637"/>
            <a:ext cx="9612312" cy="646331"/>
          </a:xfrm>
        </p:spPr>
        <p:txBody>
          <a:bodyPr wrap="square">
            <a:spAutoFit/>
          </a:bodyPr>
          <a:lstStyle/>
          <a:p>
            <a:pPr eaLnBrk="1"/>
            <a:r>
              <a:rPr lang="en-US" sz="4200" dirty="0" smtClean="0"/>
              <a:t>Observation II: Dynamic Clusters</a:t>
            </a:r>
            <a:endParaRPr lang="en-US" sz="4200" dirty="0"/>
          </a:p>
        </p:txBody>
      </p:sp>
      <p:sp>
        <p:nvSpPr>
          <p:cNvPr id="6" name="Rectangle 5"/>
          <p:cNvSpPr/>
          <p:nvPr/>
        </p:nvSpPr>
        <p:spPr>
          <a:xfrm>
            <a:off x="2297112" y="1265237"/>
            <a:ext cx="5431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Youtube video: </a:t>
            </a:r>
            <a:r>
              <a:rPr lang="en-US" dirty="0" smtClean="0">
                <a:hlinkClick r:id="rId4"/>
              </a:rPr>
              <a:t>http://youtu.be/hIeF9NMSCLo</a:t>
            </a:r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1306512" y="6323922"/>
            <a:ext cx="3124200" cy="10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indent="-514350" algn="ctr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UK Royal wedding</a:t>
            </a:r>
            <a:br>
              <a:rPr lang="en-US" sz="28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2011-05-02 </a:t>
            </a:r>
            <a:b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(3 days after the wedding)</a:t>
            </a:r>
            <a:endParaRPr lang="en-US" sz="2200" dirty="0" smtClean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  <a:p>
            <a:pPr indent="-514350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endParaRPr lang="en-US" sz="2800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5421312" y="6266860"/>
            <a:ext cx="3505200" cy="117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indent="-514350" algn="ctr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UK Royal wedding</a:t>
            </a:r>
            <a:br>
              <a:rPr lang="en-US" sz="28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2011-11-15</a:t>
            </a:r>
            <a:b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(6 months after the wedding</a:t>
            </a:r>
            <a: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)</a:t>
            </a:r>
            <a:endParaRPr lang="en-US" sz="2800" dirty="0" smtClean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  <a:p>
            <a:pPr indent="-514350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endParaRPr lang="en-US" sz="2800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pic>
        <p:nvPicPr>
          <p:cNvPr id="9" name="Picture 8" descr="middleton-may-2011-05-02-with-tex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75" y="1646237"/>
            <a:ext cx="4618037" cy="4618037"/>
          </a:xfrm>
          <a:prstGeom prst="rect">
            <a:avLst/>
          </a:prstGeom>
        </p:spPr>
      </p:pic>
      <p:pic>
        <p:nvPicPr>
          <p:cNvPr id="10" name="Picture 9" descr="middleton-nov-2011-11-15-with-tex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1712" y="1646237"/>
            <a:ext cx="4495800" cy="4495800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8545512" y="5061257"/>
            <a:ext cx="1143000" cy="39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indent="-514350" algn="ctr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r>
              <a:rPr lang="en-US" sz="22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UK sites</a:t>
            </a:r>
            <a:endParaRPr lang="en-US" sz="2800" dirty="0" smtClean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  <a:p>
            <a:pPr indent="-514350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endParaRPr lang="en-US" sz="2800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634DE5-5C16-184F-BF0B-0E30795A958D}" type="slidenum">
              <a:rPr lang="fi-FI"/>
              <a:pPr/>
              <a:t>23</a:t>
            </a:fld>
            <a:endParaRPr lang="fi-FI"/>
          </a:p>
        </p:txBody>
      </p:sp>
      <p:sp>
        <p:nvSpPr>
          <p:cNvPr id="41987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15553"/>
          </a:xfrm>
        </p:spPr>
        <p:txBody>
          <a:bodyPr wrap="square">
            <a:spAutoFit/>
          </a:bodyPr>
          <a:lstStyle/>
          <a:p>
            <a:pPr eaLnBrk="1"/>
            <a:r>
              <a:rPr lang="en-US" sz="4000" dirty="0" smtClean="0"/>
              <a:t>Observation </a:t>
            </a:r>
            <a:r>
              <a:rPr lang="en-US" sz="4000" dirty="0" smtClean="0"/>
              <a:t>III: </a:t>
            </a:r>
            <a:r>
              <a:rPr lang="en-US" sz="4000" dirty="0" smtClean="0"/>
              <a:t>population wide event</a:t>
            </a:r>
            <a:endParaRPr lang="en-US" sz="400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1611312" y="5213657"/>
            <a:ext cx="2743200" cy="39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indent="-514350" algn="ctr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Civil war in Libya</a:t>
            </a:r>
            <a:endParaRPr lang="en-US" sz="2800" b="1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2" y="1570037"/>
            <a:ext cx="4689946" cy="34988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024" y="1570037"/>
            <a:ext cx="4724400" cy="3471805"/>
          </a:xfrm>
          <a:prstGeom prst="rect">
            <a:avLst/>
          </a:prstGeom>
        </p:spPr>
      </p:pic>
      <p:sp>
        <p:nvSpPr>
          <p:cNvPr id="13" name="Text Placeholder 2"/>
          <p:cNvSpPr txBox="1">
            <a:spLocks/>
          </p:cNvSpPr>
          <p:nvPr/>
        </p:nvSpPr>
        <p:spPr bwMode="auto">
          <a:xfrm>
            <a:off x="6411912" y="5151437"/>
            <a:ext cx="2743200" cy="39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indent="-514350" algn="ctr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Syria’s uprise</a:t>
            </a:r>
            <a:endParaRPr lang="en-US" sz="2800" b="1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154112" y="5948837"/>
            <a:ext cx="8071200" cy="1357200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Text Placeholder 2"/>
          <p:cNvSpPr txBox="1">
            <a:spLocks/>
          </p:cNvSpPr>
          <p:nvPr/>
        </p:nvSpPr>
        <p:spPr bwMode="auto">
          <a:xfrm>
            <a:off x="1382712" y="5989637"/>
            <a:ext cx="7848600" cy="117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indent="-514350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News are </a:t>
            </a:r>
            <a: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sometimes spreading earlier among blogs than mass media</a:t>
            </a: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, often when </a:t>
            </a:r>
            <a: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civil population </a:t>
            </a: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is involved, as the civil war in Libya or Syria’s uprise.</a:t>
            </a:r>
            <a:endParaRPr lang="en-US" sz="2800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634DE5-5C16-184F-BF0B-0E30795A958D}" type="slidenum">
              <a:rPr lang="fi-FI"/>
              <a:pPr/>
              <a:t>24</a:t>
            </a:fld>
            <a:endParaRPr lang="fi-FI"/>
          </a:p>
        </p:txBody>
      </p:sp>
      <p:sp>
        <p:nvSpPr>
          <p:cNvPr id="41987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46331"/>
          </a:xfrm>
        </p:spPr>
        <p:txBody>
          <a:bodyPr wrap="square">
            <a:spAutoFit/>
          </a:bodyPr>
          <a:lstStyle/>
          <a:p>
            <a:pPr eaLnBrk="1"/>
            <a:r>
              <a:rPr lang="en-US" sz="4200" dirty="0" smtClean="0"/>
              <a:t>Observation</a:t>
            </a:r>
            <a:r>
              <a:rPr lang="en-US" sz="4200" dirty="0" smtClean="0"/>
              <a:t> IV</a:t>
            </a:r>
            <a:r>
              <a:rPr lang="en-US" sz="4200" dirty="0" smtClean="0"/>
              <a:t>: centrality</a:t>
            </a:r>
            <a:endParaRPr lang="en-US" sz="420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1382712" y="5213657"/>
            <a:ext cx="2743200" cy="39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indent="-514350" algn="ctr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NBA</a:t>
            </a:r>
            <a:endParaRPr lang="en-US" sz="2800" b="1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13" name="Text Placeholder 2"/>
          <p:cNvSpPr txBox="1">
            <a:spLocks/>
          </p:cNvSpPr>
          <p:nvPr/>
        </p:nvSpPr>
        <p:spPr bwMode="auto">
          <a:xfrm>
            <a:off x="6183312" y="5213657"/>
            <a:ext cx="2971800" cy="39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indent="-514350" algn="ctr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r>
              <a:rPr lang="en-US" sz="2800" b="1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Occupy Wall Street</a:t>
            </a:r>
            <a:endParaRPr lang="en-US" sz="2800" b="1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154112" y="5948837"/>
            <a:ext cx="8071200" cy="1357200"/>
          </a:xfrm>
          <a:prstGeom prst="rect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Text Placeholder 2"/>
          <p:cNvSpPr txBox="1">
            <a:spLocks/>
          </p:cNvSpPr>
          <p:nvPr/>
        </p:nvSpPr>
        <p:spPr bwMode="auto">
          <a:xfrm>
            <a:off x="1382712" y="5989637"/>
            <a:ext cx="7848600" cy="117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indent="-514350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The distribution of mainstream media and blogs among the most central sites can be relatively steady (NBA) or more time-varying (Occupy Wall Street). </a:t>
            </a:r>
          </a:p>
          <a:p>
            <a:pPr indent="-514350">
              <a:lnSpc>
                <a:spcPct val="90000"/>
              </a:lnSpc>
              <a:spcBef>
                <a:spcPct val="40000"/>
              </a:spcBef>
              <a:buClr>
                <a:srgbClr val="FF6309"/>
              </a:buClr>
            </a:pPr>
            <a:endParaRPr lang="en-US" sz="2800" dirty="0">
              <a:solidFill>
                <a:srgbClr val="000000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12" y="1874837"/>
            <a:ext cx="9029699" cy="33331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8EE17B-5032-C94D-9985-EF0F9C37A0F7}" type="slidenum">
              <a:rPr lang="fi-FI"/>
              <a:pPr/>
              <a:t>25</a:t>
            </a:fld>
            <a:endParaRPr lang="fi-FI"/>
          </a:p>
        </p:txBody>
      </p:sp>
      <p:sp>
        <p:nvSpPr>
          <p:cNvPr id="56323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070975" cy="677108"/>
          </a:xfrm>
        </p:spPr>
        <p:txBody>
          <a:bodyPr>
            <a:spAutoFit/>
          </a:bodyPr>
          <a:lstStyle/>
          <a:p>
            <a:pPr eaLnBrk="1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632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392113" y="4465637"/>
            <a:ext cx="9220199" cy="1735860"/>
          </a:xfrm>
          <a:noFill/>
        </p:spPr>
        <p:txBody>
          <a:bodyPr wrap="square">
            <a:spAutoFit/>
          </a:bodyPr>
          <a:lstStyle/>
          <a:p>
            <a:pPr marL="622800" indent="-514350" eaLnBrk="1">
              <a:buSzTx/>
              <a:buFont typeface="Wingdings" charset="2"/>
              <a:buChar char="§"/>
            </a:pPr>
            <a:r>
              <a:rPr lang="x-none" sz="3000" kern="1200" dirty="0" smtClean="0">
                <a:latin typeface="Calibri"/>
                <a:cs typeface="Calibri"/>
              </a:rPr>
              <a:t>We </a:t>
            </a:r>
            <a:r>
              <a:rPr lang="en-US" sz="3000" kern="1200" dirty="0" smtClean="0">
                <a:latin typeface="Calibri"/>
                <a:cs typeface="Calibri"/>
              </a:rPr>
              <a:t>developed </a:t>
            </a:r>
            <a:r>
              <a:rPr lang="en-US" sz="3000" kern="1200" cap="small" dirty="0" smtClean="0">
                <a:latin typeface="Calibri"/>
                <a:cs typeface="Calibri"/>
              </a:rPr>
              <a:t>InfoPath, </a:t>
            </a:r>
            <a:r>
              <a:rPr lang="en-US" sz="3000" kern="1200" dirty="0" smtClean="0">
                <a:latin typeface="Calibri"/>
                <a:cs typeface="Calibri"/>
              </a:rPr>
              <a:t>an on-line algorithm </a:t>
            </a:r>
            <a:r>
              <a:rPr lang="en-US" sz="3000" kern="1200" dirty="0" smtClean="0">
                <a:latin typeface="Calibri"/>
                <a:cs typeface="Calibri"/>
              </a:rPr>
              <a:t>to infer time-evolving weighted networks from diffusion traces: </a:t>
            </a:r>
            <a:endParaRPr lang="x-none" sz="3000" kern="1200" dirty="0" smtClean="0">
              <a:latin typeface="Calibri"/>
              <a:cs typeface="Calibri"/>
            </a:endParaRPr>
          </a:p>
          <a:p>
            <a:pPr marL="1054600" lvl="1" indent="-514350" eaLnBrk="1">
              <a:buSzTx/>
              <a:buFont typeface="Wingdings" charset="2"/>
              <a:buChar char="§"/>
            </a:pPr>
            <a:r>
              <a:rPr lang="en-US" sz="2400" dirty="0" smtClean="0">
                <a:latin typeface="Calibri"/>
                <a:cs typeface="Calibri"/>
              </a:rPr>
              <a:t>We study how real networks and information pathways evolve over time on a massive real dataset.</a:t>
            </a:r>
            <a:endParaRPr lang="en-US" sz="1800" dirty="0" smtClean="0">
              <a:latin typeface="Calibri"/>
              <a:cs typeface="Calibri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 bwMode="auto">
          <a:xfrm>
            <a:off x="392113" y="1905579"/>
            <a:ext cx="9220199" cy="217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622800" marR="0" lvl="0" indent="-514350" algn="l" defTabSz="914400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We introduced fully continuous time model for diffusion and propagation processes:</a:t>
            </a:r>
          </a:p>
          <a:p>
            <a:pPr marL="1089025" marR="0" lvl="1" indent="-514350" algn="l" defTabSz="914400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We make minimal assumptions about the physical, biological or cognitive mechanisms responsible for diffusion.</a:t>
            </a:r>
          </a:p>
          <a:p>
            <a:pPr marL="1089025" marR="0" lvl="1" indent="-514350" algn="l" defTabSz="914400" rtl="0" eaLnBrk="1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 charset="-128"/>
                <a:cs typeface="Calibri"/>
              </a:rPr>
              <a:t>The model uses only the temporal traces left by diffusion.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F7A2A-1D58-9449-BAF4-27B47B8C7901}" type="slidenum">
              <a:rPr lang="fi-FI"/>
              <a:pPr/>
              <a:t>26</a:t>
            </a:fld>
            <a:endParaRPr lang="fi-FI"/>
          </a:p>
        </p:txBody>
      </p:sp>
      <p:sp>
        <p:nvSpPr>
          <p:cNvPr id="25604" name="Title 1"/>
          <p:cNvSpPr txBox="1">
            <a:spLocks noGrp="1"/>
          </p:cNvSpPr>
          <p:nvPr>
            <p:ph type="title" idx="4294967295"/>
          </p:nvPr>
        </p:nvSpPr>
        <p:spPr>
          <a:xfrm>
            <a:off x="239712" y="130929"/>
            <a:ext cx="2438400" cy="677108"/>
          </a:xfrm>
        </p:spPr>
        <p:txBody>
          <a:bodyPr>
            <a:spAutoFit/>
          </a:bodyPr>
          <a:lstStyle/>
          <a:p>
            <a:pPr eaLnBrk="1"/>
            <a:r>
              <a:rPr lang="en-US" dirty="0">
                <a:solidFill>
                  <a:schemeClr val="tx1"/>
                </a:solidFill>
              </a:rPr>
              <a:t>Thanks!</a:t>
            </a:r>
          </a:p>
        </p:txBody>
      </p:sp>
      <p:sp>
        <p:nvSpPr>
          <p:cNvPr id="25605" name="Title 2"/>
          <p:cNvSpPr txBox="1">
            <a:spLocks/>
          </p:cNvSpPr>
          <p:nvPr/>
        </p:nvSpPr>
        <p:spPr bwMode="auto">
          <a:xfrm>
            <a:off x="3211512" y="274637"/>
            <a:ext cx="67056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prstTxWarp prst="textNoShape">
              <a:avLst/>
            </a:prstTxWarp>
            <a:spAutoFit/>
          </a:bodyPr>
          <a:lstStyle/>
          <a:p>
            <a:pPr algn="r" eaLnBrk="1"/>
            <a:r>
              <a:rPr lang="en-US" sz="3200" b="1" cap="small" dirty="0" smtClean="0"/>
              <a:t>More At</a:t>
            </a:r>
            <a:r>
              <a:rPr lang="en-US" sz="3200" b="1" dirty="0" smtClean="0"/>
              <a:t>: </a:t>
            </a:r>
          </a:p>
          <a:p>
            <a:pPr algn="r" eaLnBrk="1"/>
            <a:r>
              <a:rPr lang="en-US" sz="3200" b="1" dirty="0" smtClean="0"/>
              <a:t>http://snap.stanford.edu/infopath</a:t>
            </a:r>
          </a:p>
        </p:txBody>
      </p:sp>
      <p:sp>
        <p:nvSpPr>
          <p:cNvPr id="9" name="Rectangle 8"/>
          <p:cNvSpPr/>
          <p:nvPr/>
        </p:nvSpPr>
        <p:spPr>
          <a:xfrm>
            <a:off x="163512" y="6904037"/>
            <a:ext cx="5294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Wakhan Valley from Yamchun Fort, Pamirs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9AF70C-CF62-3949-A0E8-7B478CE69687}" type="slidenum">
              <a:rPr lang="fi-FI"/>
              <a:pPr/>
              <a:t>3</a:t>
            </a:fld>
            <a:endParaRPr lang="fi-FI"/>
          </a:p>
        </p:txBody>
      </p:sp>
      <p:sp>
        <p:nvSpPr>
          <p:cNvPr id="1741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46331"/>
          </a:xfrm>
        </p:spPr>
        <p:txBody>
          <a:bodyPr wrap="square">
            <a:spAutoFit/>
          </a:bodyPr>
          <a:lstStyle/>
          <a:p>
            <a:pPr eaLnBrk="1"/>
            <a:r>
              <a:rPr lang="en-US" sz="4200" dirty="0" smtClean="0"/>
              <a:t>Propagation over unknown networks</a:t>
            </a:r>
            <a:endParaRPr lang="en-US" sz="4200" dirty="0"/>
          </a:p>
        </p:txBody>
      </p:sp>
      <p:sp>
        <p:nvSpPr>
          <p:cNvPr id="1741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392113" y="1645746"/>
            <a:ext cx="9143999" cy="838691"/>
          </a:xfrm>
          <a:noFill/>
        </p:spPr>
        <p:txBody>
          <a:bodyPr wrap="square">
            <a:spAutoFit/>
          </a:bodyPr>
          <a:lstStyle/>
          <a:p>
            <a:pPr marL="622300" indent="-514350">
              <a:lnSpc>
                <a:spcPct val="90000"/>
              </a:lnSpc>
              <a:buSzTx/>
              <a:buFont typeface="Wingdings" charset="2"/>
              <a:buChar char="§"/>
            </a:pPr>
            <a:r>
              <a:rPr lang="en-US" sz="3000" kern="1200" dirty="0" smtClean="0">
                <a:latin typeface="Calibri" charset="0"/>
                <a:ea typeface="+mn-ea"/>
                <a:cs typeface="+mn-cs"/>
              </a:rPr>
              <a:t>Propagation often takes place over </a:t>
            </a:r>
            <a:r>
              <a:rPr lang="en-US" sz="3000" b="1" kern="1200" dirty="0" smtClean="0">
                <a:latin typeface="Calibri" charset="0"/>
                <a:ea typeface="+mn-ea"/>
                <a:cs typeface="+mn-cs"/>
              </a:rPr>
              <a:t>implicit or hard-to-observe networks</a:t>
            </a:r>
            <a:r>
              <a:rPr lang="x-none" sz="2800" dirty="0" smtClean="0"/>
              <a:t>.</a:t>
            </a:r>
            <a:endParaRPr lang="en-US" sz="3000" b="1" kern="1200" dirty="0" smtClean="0">
              <a:latin typeface="Calibri" charset="0"/>
              <a:ea typeface="+mn-ea"/>
              <a:cs typeface="+mn-cs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92112" y="4894950"/>
            <a:ext cx="9082087" cy="178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62230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We observe when a node copies information</a:t>
            </a:r>
            <a:r>
              <a:rPr lang="en-US" sz="3000" dirty="0" smtClean="0">
                <a:latin typeface="Calibri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or becomes infected but …</a:t>
            </a:r>
          </a:p>
          <a:p>
            <a:pPr marL="622300" indent="-51435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	… the </a:t>
            </a:r>
            <a:r>
              <a:rPr lang="en-US" sz="3000" dirty="0" smtClean="0">
                <a:latin typeface="Calibri" charset="0"/>
              </a:rPr>
              <a:t>connectivity</a:t>
            </a:r>
            <a:r>
              <a:rPr lang="en-US" sz="3000" dirty="0" smtClean="0">
                <a:latin typeface="Calibri" charset="0"/>
              </a:rPr>
              <a:t> and transmission rates of </a:t>
            </a:r>
            <a:r>
              <a:rPr lang="en-US" sz="3000" dirty="0" smtClean="0">
                <a:latin typeface="Calibri" charset="0"/>
              </a:rPr>
              <a:t>the underlying network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is unknown!</a:t>
            </a:r>
          </a:p>
        </p:txBody>
      </p:sp>
      <p:grpSp>
        <p:nvGrpSpPr>
          <p:cNvPr id="2" name="Group 20"/>
          <p:cNvGrpSpPr/>
          <p:nvPr/>
        </p:nvGrpSpPr>
        <p:grpSpPr>
          <a:xfrm>
            <a:off x="392112" y="2899637"/>
            <a:ext cx="4572000" cy="1566000"/>
            <a:chOff x="392112" y="3170237"/>
            <a:chExt cx="4572000" cy="15660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Rounded Rectangle 9"/>
            <p:cNvSpPr/>
            <p:nvPr/>
          </p:nvSpPr>
          <p:spPr bwMode="auto">
            <a:xfrm>
              <a:off x="392112" y="3170237"/>
              <a:ext cx="4572000" cy="1566000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44512" y="3369952"/>
              <a:ext cx="4419600" cy="109568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lvl="1">
                <a:lnSpc>
                  <a:spcPct val="90000"/>
                </a:lnSpc>
                <a:buSzTx/>
              </a:pPr>
              <a:r>
                <a:rPr lang="en-US" sz="2400" b="1" dirty="0" smtClean="0">
                  <a:solidFill>
                    <a:schemeClr val="accent4"/>
                  </a:solidFill>
                  <a:latin typeface="Calibri"/>
                  <a:cs typeface="Calibri"/>
                </a:rPr>
                <a:t>Implicit networks </a:t>
              </a:r>
              <a:r>
                <a:rPr lang="en-US" sz="2400" dirty="0" smtClean="0">
                  <a:solidFill>
                    <a:schemeClr val="accent4"/>
                  </a:solidFill>
                  <a:latin typeface="Calibri"/>
                  <a:cs typeface="Calibri"/>
                </a:rPr>
                <a:t>of blogs and news sites that spread news without mentioning their sources</a:t>
              </a:r>
              <a:endParaRPr lang="en-US" sz="2600" dirty="0" smtClean="0">
                <a:solidFill>
                  <a:schemeClr val="accent4"/>
                </a:solidFill>
                <a:latin typeface="Calibri"/>
                <a:ea typeface="DejaVu Sans" charset="0"/>
                <a:cs typeface="Calibri"/>
              </a:endParaRP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5345112" y="2899637"/>
            <a:ext cx="4572000" cy="1566000"/>
            <a:chOff x="5345112" y="3128237"/>
            <a:chExt cx="4572000" cy="15660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9" name="Rounded Rectangle 18"/>
            <p:cNvSpPr/>
            <p:nvPr/>
          </p:nvSpPr>
          <p:spPr bwMode="auto">
            <a:xfrm>
              <a:off x="5345112" y="3128237"/>
              <a:ext cx="4572000" cy="1566000"/>
            </a:xfrm>
            <a:prstGeom prst="round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02312" y="3327952"/>
              <a:ext cx="3657600" cy="109568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lvl="1">
                <a:lnSpc>
                  <a:spcPct val="90000"/>
                </a:lnSpc>
                <a:buSzTx/>
              </a:pPr>
              <a:r>
                <a:rPr lang="en-US" sz="2400" b="1" dirty="0" smtClean="0">
                  <a:solidFill>
                    <a:schemeClr val="accent4"/>
                  </a:solidFill>
                  <a:latin typeface="Calibri"/>
                  <a:cs typeface="Calibri"/>
                </a:rPr>
                <a:t>Hard-to-observe/hidden networks </a:t>
              </a:r>
              <a:r>
                <a:rPr lang="en-US" sz="2400" dirty="0" smtClean="0">
                  <a:solidFill>
                    <a:schemeClr val="accent4"/>
                  </a:solidFill>
                  <a:latin typeface="Calibri"/>
                  <a:cs typeface="Calibri"/>
                </a:rPr>
                <a:t>of drug users that </a:t>
              </a:r>
              <a:br>
                <a:rPr lang="en-US" sz="2400" dirty="0" smtClean="0">
                  <a:solidFill>
                    <a:schemeClr val="accent4"/>
                  </a:solidFill>
                  <a:latin typeface="Calibri"/>
                  <a:cs typeface="Calibri"/>
                </a:rPr>
              </a:br>
              <a:r>
                <a:rPr lang="en-US" sz="2400" dirty="0" smtClean="0">
                  <a:solidFill>
                    <a:schemeClr val="accent4"/>
                  </a:solidFill>
                  <a:latin typeface="Calibri"/>
                  <a:cs typeface="Calibri"/>
                </a:rPr>
                <a:t>share needles among them</a:t>
              </a:r>
              <a:endParaRPr lang="en-US" sz="2600" dirty="0" smtClean="0">
                <a:solidFill>
                  <a:schemeClr val="accent4"/>
                </a:solidFill>
                <a:latin typeface="Calibri"/>
                <a:ea typeface="DejaVu Sans" charset="0"/>
                <a:cs typeface="Calibri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50DA252-C0D6-1D43-94ED-5D5AA1668C37}" type="slidenum">
              <a:rPr lang="fi-FI"/>
              <a:pPr/>
              <a:t>4</a:t>
            </a:fld>
            <a:endParaRPr lang="fi-FI" dirty="0"/>
          </a:p>
        </p:txBody>
      </p:sp>
      <p:sp>
        <p:nvSpPr>
          <p:cNvPr id="20483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070975" cy="677108"/>
          </a:xfrm>
        </p:spPr>
        <p:txBody>
          <a:bodyPr>
            <a:spAutoFit/>
          </a:bodyPr>
          <a:lstStyle/>
          <a:p>
            <a:pPr eaLnBrk="1"/>
            <a:r>
              <a:rPr lang="en-US" dirty="0" smtClean="0"/>
              <a:t>Examples of propagation</a:t>
            </a:r>
            <a:endParaRPr lang="en-US" dirty="0"/>
          </a:p>
        </p:txBody>
      </p:sp>
      <p:sp>
        <p:nvSpPr>
          <p:cNvPr id="20484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163512" y="3738772"/>
            <a:ext cx="1905000" cy="726866"/>
          </a:xfrm>
          <a:noFill/>
        </p:spPr>
        <p:txBody>
          <a:bodyPr wrap="square">
            <a:spAutoFit/>
          </a:bodyPr>
          <a:lstStyle/>
          <a:p>
            <a:pPr marL="0" indent="0" algn="ctr" eaLnBrk="1">
              <a:lnSpc>
                <a:spcPct val="90000"/>
              </a:lnSpc>
              <a:spcBef>
                <a:spcPts val="0"/>
              </a:spcBef>
              <a:buSzTx/>
              <a:buFont typeface="Wingdings" charset="2"/>
              <a:buNone/>
            </a:pPr>
            <a:r>
              <a:rPr lang="en-US" sz="2600" dirty="0" smtClean="0">
                <a:solidFill>
                  <a:schemeClr val="accent2"/>
                </a:solidFill>
                <a:latin typeface="Calibri" charset="0"/>
                <a:ea typeface="DejaVu Sans" charset="0"/>
                <a:cs typeface="DejaVu Sans" charset="0"/>
              </a:rPr>
              <a:t>Virus</a:t>
            </a:r>
            <a:br>
              <a:rPr lang="en-US" sz="2600" dirty="0" smtClean="0">
                <a:solidFill>
                  <a:schemeClr val="accent2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600" dirty="0" smtClean="0">
                <a:solidFill>
                  <a:schemeClr val="accent2"/>
                </a:solidFill>
                <a:latin typeface="Calibri" charset="0"/>
                <a:ea typeface="DejaVu Sans" charset="0"/>
                <a:cs typeface="DejaVu Sans" charset="0"/>
              </a:rPr>
              <a:t>propagation</a:t>
            </a:r>
            <a:endParaRPr lang="es-ES" sz="2600" dirty="0">
              <a:solidFill>
                <a:schemeClr val="accent2"/>
              </a:solidFill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20487" name="Text Placeholder 2"/>
          <p:cNvSpPr txBox="1">
            <a:spLocks/>
          </p:cNvSpPr>
          <p:nvPr/>
        </p:nvSpPr>
        <p:spPr bwMode="auto">
          <a:xfrm>
            <a:off x="2449512" y="3794685"/>
            <a:ext cx="2362200" cy="67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400" dirty="0">
                <a:latin typeface="Calibri" charset="0"/>
              </a:rPr>
              <a:t>Viruses propagate</a:t>
            </a:r>
            <a:r>
              <a:rPr lang="es-ES" sz="2400" dirty="0" smtClean="0">
                <a:latin typeface="Calibri" charset="0"/>
              </a:rPr>
              <a:t> </a:t>
            </a:r>
            <a:br>
              <a:rPr lang="es-ES" sz="2400" dirty="0" smtClean="0">
                <a:latin typeface="Calibri" charset="0"/>
              </a:rPr>
            </a:br>
            <a:r>
              <a:rPr lang="es-ES" sz="2400" dirty="0" smtClean="0">
                <a:latin typeface="Calibri" charset="0"/>
              </a:rPr>
              <a:t>in </a:t>
            </a:r>
            <a:r>
              <a:rPr lang="es-ES" sz="2400" dirty="0">
                <a:latin typeface="Calibri" charset="0"/>
              </a:rPr>
              <a:t>the </a:t>
            </a:r>
            <a:r>
              <a:rPr lang="es-ES" sz="2400" dirty="0" smtClean="0">
                <a:latin typeface="Calibri" charset="0"/>
              </a:rPr>
              <a:t>network</a:t>
            </a:r>
          </a:p>
        </p:txBody>
      </p:sp>
      <p:sp>
        <p:nvSpPr>
          <p:cNvPr id="54295" name="Line 23"/>
          <p:cNvSpPr>
            <a:spLocks noChangeShapeType="1"/>
          </p:cNvSpPr>
          <p:nvPr/>
        </p:nvSpPr>
        <p:spPr bwMode="auto">
          <a:xfrm>
            <a:off x="315913" y="4694238"/>
            <a:ext cx="952500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4296" name="Line 24"/>
          <p:cNvSpPr>
            <a:spLocks noChangeShapeType="1"/>
          </p:cNvSpPr>
          <p:nvPr/>
        </p:nvSpPr>
        <p:spPr bwMode="auto">
          <a:xfrm>
            <a:off x="315913" y="2332038"/>
            <a:ext cx="952500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497" name="Text Placeholder 2"/>
          <p:cNvSpPr txBox="1">
            <a:spLocks/>
          </p:cNvSpPr>
          <p:nvPr/>
        </p:nvSpPr>
        <p:spPr bwMode="auto">
          <a:xfrm>
            <a:off x="2220912" y="1798637"/>
            <a:ext cx="2743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400" b="1" dirty="0" smtClean="0">
                <a:latin typeface="Calibri" charset="0"/>
              </a:rPr>
              <a:t>Propagation Process</a:t>
            </a:r>
            <a:endParaRPr lang="es-ES" sz="2400" b="1" dirty="0">
              <a:latin typeface="Calibri" charset="0"/>
            </a:endParaRPr>
          </a:p>
        </p:txBody>
      </p:sp>
      <p:sp>
        <p:nvSpPr>
          <p:cNvPr id="20498" name="Text Placeholder 2"/>
          <p:cNvSpPr txBox="1">
            <a:spLocks/>
          </p:cNvSpPr>
          <p:nvPr/>
        </p:nvSpPr>
        <p:spPr bwMode="auto">
          <a:xfrm>
            <a:off x="5116512" y="1798638"/>
            <a:ext cx="1981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algn="ctr" eaLnBrk="1">
              <a:lnSpc>
                <a:spcPct val="90000"/>
              </a:lnSpc>
              <a:spcBef>
                <a:spcPct val="7000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400" b="1" dirty="0" smtClean="0">
                <a:latin typeface="Calibri" charset="0"/>
              </a:rPr>
              <a:t>Available data</a:t>
            </a:r>
            <a:endParaRPr lang="es-ES" sz="2400" b="1" dirty="0">
              <a:latin typeface="Calibri" charset="0"/>
            </a:endParaRPr>
          </a:p>
        </p:txBody>
      </p:sp>
      <p:sp>
        <p:nvSpPr>
          <p:cNvPr id="20499" name="Text Placeholder 2"/>
          <p:cNvSpPr txBox="1">
            <a:spLocks/>
          </p:cNvSpPr>
          <p:nvPr/>
        </p:nvSpPr>
        <p:spPr bwMode="auto">
          <a:xfrm>
            <a:off x="7478712" y="1798638"/>
            <a:ext cx="2133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400" b="1" dirty="0" smtClean="0">
                <a:latin typeface="Calibri" charset="0"/>
              </a:rPr>
              <a:t>Hidden data</a:t>
            </a:r>
            <a:endParaRPr lang="es-ES" sz="2400" b="1" dirty="0">
              <a:latin typeface="Calibri" charset="0"/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 bwMode="auto">
          <a:xfrm>
            <a:off x="4735512" y="3794685"/>
            <a:ext cx="2667000" cy="67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400" dirty="0" smtClean="0">
                <a:latin typeface="Calibri" charset="0"/>
              </a:rPr>
              <a:t>Time when </a:t>
            </a:r>
            <a:br>
              <a:rPr lang="es-ES" sz="2400" dirty="0" smtClean="0">
                <a:latin typeface="Calibri" charset="0"/>
              </a:rPr>
            </a:br>
            <a:r>
              <a:rPr lang="es-ES" sz="2400" dirty="0" smtClean="0">
                <a:latin typeface="Calibri" charset="0"/>
              </a:rPr>
              <a:t>people get sick</a:t>
            </a:r>
            <a:endParaRPr lang="es-ES" sz="2400" dirty="0">
              <a:latin typeface="Calibri" charset="0"/>
            </a:endParaRPr>
          </a:p>
        </p:txBody>
      </p:sp>
      <p:sp>
        <p:nvSpPr>
          <p:cNvPr id="23" name="Text Placeholder 2"/>
          <p:cNvSpPr txBox="1">
            <a:spLocks/>
          </p:cNvSpPr>
          <p:nvPr/>
        </p:nvSpPr>
        <p:spPr bwMode="auto">
          <a:xfrm>
            <a:off x="7326312" y="3794685"/>
            <a:ext cx="2514600" cy="67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400" dirty="0" smtClean="0">
                <a:latin typeface="Calibri" charset="0"/>
              </a:rPr>
              <a:t>Who </a:t>
            </a:r>
            <a:r>
              <a:rPr lang="es-ES" sz="2400" b="1" dirty="0" smtClean="0">
                <a:latin typeface="Calibri" charset="0"/>
              </a:rPr>
              <a:t>infected </a:t>
            </a:r>
            <a:r>
              <a:rPr lang="es-ES" sz="2400" dirty="0">
                <a:latin typeface="Calibri" charset="0"/>
              </a:rPr>
              <a:t>whom</a:t>
            </a:r>
          </a:p>
        </p:txBody>
      </p:sp>
      <p:sp>
        <p:nvSpPr>
          <p:cNvPr id="26" name="Text Placeholder 2"/>
          <p:cNvSpPr txBox="1">
            <a:spLocks/>
          </p:cNvSpPr>
          <p:nvPr/>
        </p:nvSpPr>
        <p:spPr bwMode="auto">
          <a:xfrm>
            <a:off x="-65088" y="4922838"/>
            <a:ext cx="2438400" cy="72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600" dirty="0" smtClean="0">
                <a:solidFill>
                  <a:srgbClr val="6BB76D"/>
                </a:solidFill>
                <a:latin typeface="Calibri" charset="0"/>
              </a:rPr>
              <a:t>Viral </a:t>
            </a:r>
            <a:br>
              <a:rPr lang="es-ES" sz="2600" dirty="0" smtClean="0">
                <a:solidFill>
                  <a:srgbClr val="6BB76D"/>
                </a:solidFill>
                <a:latin typeface="Calibri" charset="0"/>
              </a:rPr>
            </a:br>
            <a:r>
              <a:rPr lang="es-ES" sz="2600" dirty="0" smtClean="0">
                <a:solidFill>
                  <a:srgbClr val="6BB76D"/>
                </a:solidFill>
                <a:latin typeface="Calibri" charset="0"/>
              </a:rPr>
              <a:t>marketing</a:t>
            </a:r>
            <a:endParaRPr lang="es-ES" sz="2600" dirty="0">
              <a:solidFill>
                <a:srgbClr val="6BB76D"/>
              </a:solidFill>
              <a:latin typeface="Calibri" charset="0"/>
            </a:endParaRPr>
          </a:p>
        </p:txBody>
      </p:sp>
      <p:sp>
        <p:nvSpPr>
          <p:cNvPr id="27" name="Text Placeholder 2"/>
          <p:cNvSpPr txBox="1">
            <a:spLocks/>
          </p:cNvSpPr>
          <p:nvPr/>
        </p:nvSpPr>
        <p:spPr bwMode="auto">
          <a:xfrm>
            <a:off x="4659312" y="4937684"/>
            <a:ext cx="2895600" cy="67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0" lvl="1" indent="1588" algn="ctr"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400" dirty="0" smtClean="0">
                <a:latin typeface="Calibri" charset="0"/>
              </a:rPr>
              <a:t>Time when </a:t>
            </a:r>
            <a:br>
              <a:rPr lang="es-ES" sz="2400" dirty="0" smtClean="0">
                <a:latin typeface="Calibri" charset="0"/>
              </a:rPr>
            </a:br>
            <a:r>
              <a:rPr lang="es-ES" sz="2400" dirty="0" smtClean="0">
                <a:latin typeface="Calibri" charset="0"/>
              </a:rPr>
              <a:t>people buy products</a:t>
            </a:r>
            <a:endParaRPr lang="es-ES" sz="2400" dirty="0">
              <a:latin typeface="Calibri" charset="0"/>
            </a:endParaRPr>
          </a:p>
        </p:txBody>
      </p:sp>
      <p:sp>
        <p:nvSpPr>
          <p:cNvPr id="30" name="Text Placeholder 2"/>
          <p:cNvSpPr txBox="1">
            <a:spLocks/>
          </p:cNvSpPr>
          <p:nvPr/>
        </p:nvSpPr>
        <p:spPr bwMode="auto">
          <a:xfrm>
            <a:off x="2373312" y="4757685"/>
            <a:ext cx="2514600" cy="10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0" lvl="1" indent="1588" algn="ctr"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400" dirty="0" smtClean="0">
                <a:latin typeface="Calibri" charset="0"/>
              </a:rPr>
              <a:t>Recommendations propagate </a:t>
            </a:r>
            <a:br>
              <a:rPr lang="es-ES" sz="2400" dirty="0" smtClean="0">
                <a:latin typeface="Calibri" charset="0"/>
              </a:rPr>
            </a:br>
            <a:r>
              <a:rPr lang="es-ES" sz="2400" dirty="0" smtClean="0">
                <a:latin typeface="Calibri" charset="0"/>
              </a:rPr>
              <a:t>in the network</a:t>
            </a:r>
            <a:endParaRPr lang="es-ES" sz="2400" dirty="0">
              <a:latin typeface="Calibri" charset="0"/>
            </a:endParaRPr>
          </a:p>
        </p:txBody>
      </p:sp>
      <p:sp>
        <p:nvSpPr>
          <p:cNvPr id="31" name="Text Placeholder 2"/>
          <p:cNvSpPr txBox="1">
            <a:spLocks/>
          </p:cNvSpPr>
          <p:nvPr/>
        </p:nvSpPr>
        <p:spPr bwMode="auto">
          <a:xfrm>
            <a:off x="7478712" y="4922837"/>
            <a:ext cx="2209800" cy="67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0" lvl="1" indent="1588" algn="ctr"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400" dirty="0" smtClean="0">
                <a:latin typeface="Calibri" charset="0"/>
              </a:rPr>
              <a:t>Who </a:t>
            </a:r>
            <a:r>
              <a:rPr lang="es-ES" sz="2400" b="1" dirty="0">
                <a:latin typeface="Calibri" charset="0"/>
              </a:rPr>
              <a:t>influenced</a:t>
            </a:r>
            <a:r>
              <a:rPr lang="es-ES" sz="2400" b="1" dirty="0" smtClean="0">
                <a:latin typeface="Calibri" charset="0"/>
              </a:rPr>
              <a:t> </a:t>
            </a:r>
            <a:br>
              <a:rPr lang="es-ES" sz="2400" b="1" dirty="0" smtClean="0">
                <a:latin typeface="Calibri" charset="0"/>
              </a:rPr>
            </a:br>
            <a:r>
              <a:rPr lang="es-ES" sz="2400" dirty="0" smtClean="0">
                <a:latin typeface="Calibri" charset="0"/>
              </a:rPr>
              <a:t>whom</a:t>
            </a:r>
            <a:endParaRPr lang="es-ES" sz="2400" dirty="0">
              <a:latin typeface="Calibri" charset="0"/>
            </a:endParaRPr>
          </a:p>
        </p:txBody>
      </p:sp>
      <p:sp>
        <p:nvSpPr>
          <p:cNvPr id="32" name="Text Placeholder 2"/>
          <p:cNvSpPr txBox="1">
            <a:spLocks/>
          </p:cNvSpPr>
          <p:nvPr/>
        </p:nvSpPr>
        <p:spPr bwMode="auto">
          <a:xfrm>
            <a:off x="163512" y="2484438"/>
            <a:ext cx="1905000" cy="72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Information</a:t>
            </a:r>
            <a:b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</a:b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propagation</a:t>
            </a:r>
            <a:endParaRPr kumimoji="0" lang="es-ES" sz="2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34" name="Text Placeholder 2"/>
          <p:cNvSpPr txBox="1">
            <a:spLocks/>
          </p:cNvSpPr>
          <p:nvPr/>
        </p:nvSpPr>
        <p:spPr bwMode="auto">
          <a:xfrm>
            <a:off x="2449512" y="2395486"/>
            <a:ext cx="2362200" cy="10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400" dirty="0" smtClean="0">
                <a:latin typeface="Calibri" charset="0"/>
              </a:rPr>
              <a:t>Information propagates </a:t>
            </a:r>
            <a:br>
              <a:rPr lang="es-ES" sz="2400" dirty="0" smtClean="0">
                <a:latin typeface="Calibri" charset="0"/>
              </a:rPr>
            </a:br>
            <a:r>
              <a:rPr lang="es-ES" sz="2400" dirty="0" smtClean="0">
                <a:latin typeface="Calibri" charset="0"/>
              </a:rPr>
              <a:t>in </a:t>
            </a:r>
            <a:r>
              <a:rPr lang="es-ES" sz="2400" dirty="0">
                <a:latin typeface="Calibri" charset="0"/>
              </a:rPr>
              <a:t>the </a:t>
            </a:r>
            <a:r>
              <a:rPr lang="es-ES" sz="2400" dirty="0" smtClean="0">
                <a:latin typeface="Calibri" charset="0"/>
              </a:rPr>
              <a:t>network</a:t>
            </a:r>
          </a:p>
        </p:txBody>
      </p:sp>
      <p:sp>
        <p:nvSpPr>
          <p:cNvPr id="35" name="Line 23"/>
          <p:cNvSpPr>
            <a:spLocks noChangeShapeType="1"/>
          </p:cNvSpPr>
          <p:nvPr/>
        </p:nvSpPr>
        <p:spPr bwMode="auto">
          <a:xfrm>
            <a:off x="315913" y="3627438"/>
            <a:ext cx="9525000" cy="0"/>
          </a:xfrm>
          <a:prstGeom prst="line">
            <a:avLst/>
          </a:prstGeom>
          <a:noFill/>
          <a:ln w="254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" name="Text Placeholder 2"/>
          <p:cNvSpPr txBox="1">
            <a:spLocks/>
          </p:cNvSpPr>
          <p:nvPr/>
        </p:nvSpPr>
        <p:spPr bwMode="auto">
          <a:xfrm>
            <a:off x="4735512" y="2395486"/>
            <a:ext cx="2667000" cy="100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400" dirty="0" smtClean="0">
                <a:latin typeface="Calibri" charset="0"/>
              </a:rPr>
              <a:t>Time when </a:t>
            </a:r>
            <a:br>
              <a:rPr lang="es-ES" sz="2400" dirty="0" smtClean="0">
                <a:latin typeface="Calibri" charset="0"/>
              </a:rPr>
            </a:br>
            <a:r>
              <a:rPr lang="es-ES" sz="2400" dirty="0" smtClean="0">
                <a:latin typeface="Calibri" charset="0"/>
              </a:rPr>
              <a:t>blogs reproduce </a:t>
            </a:r>
            <a:br>
              <a:rPr lang="es-ES" sz="2400" dirty="0" smtClean="0">
                <a:latin typeface="Calibri" charset="0"/>
              </a:rPr>
            </a:br>
            <a:r>
              <a:rPr lang="es-ES" sz="2400" dirty="0" smtClean="0">
                <a:latin typeface="Calibri" charset="0"/>
              </a:rPr>
              <a:t>information</a:t>
            </a:r>
            <a:endParaRPr lang="es-ES" sz="2400" dirty="0">
              <a:latin typeface="Calibri" charset="0"/>
            </a:endParaRPr>
          </a:p>
        </p:txBody>
      </p:sp>
      <p:sp>
        <p:nvSpPr>
          <p:cNvPr id="37" name="Text Placeholder 2"/>
          <p:cNvSpPr txBox="1">
            <a:spLocks/>
          </p:cNvSpPr>
          <p:nvPr/>
        </p:nvSpPr>
        <p:spPr bwMode="auto">
          <a:xfrm>
            <a:off x="7326312" y="2575485"/>
            <a:ext cx="2514600" cy="67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400" dirty="0" smtClean="0">
                <a:latin typeface="Calibri" charset="0"/>
              </a:rPr>
              <a:t>Who </a:t>
            </a:r>
            <a:r>
              <a:rPr lang="es-ES" sz="2400" b="1" dirty="0" smtClean="0">
                <a:latin typeface="Calibri" charset="0"/>
              </a:rPr>
              <a:t>copied </a:t>
            </a:r>
            <a:br>
              <a:rPr lang="es-ES" sz="2400" b="1" dirty="0" smtClean="0">
                <a:latin typeface="Calibri" charset="0"/>
              </a:rPr>
            </a:br>
            <a:r>
              <a:rPr lang="es-ES" sz="2400" dirty="0" smtClean="0">
                <a:latin typeface="Calibri" charset="0"/>
              </a:rPr>
              <a:t>whom</a:t>
            </a:r>
            <a:endParaRPr lang="es-ES" sz="2400" dirty="0">
              <a:latin typeface="Calibri" charset="0"/>
            </a:endParaRPr>
          </a:p>
        </p:txBody>
      </p:sp>
      <p:sp>
        <p:nvSpPr>
          <p:cNvPr id="22" name="Rounded Rectangle 21"/>
          <p:cNvSpPr>
            <a:spLocks noChangeArrowheads="1"/>
          </p:cNvSpPr>
          <p:nvPr/>
        </p:nvSpPr>
        <p:spPr bwMode="auto">
          <a:xfrm>
            <a:off x="1763712" y="6142037"/>
            <a:ext cx="6858000" cy="1020762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48006" cmpd="thickThin">
            <a:solidFill>
              <a:srgbClr val="448495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600" dirty="0" smtClean="0">
                <a:latin typeface="Corbel" charset="0"/>
              </a:rPr>
              <a:t>Can we </a:t>
            </a:r>
            <a:r>
              <a:rPr lang="en-US" sz="2600" b="1" dirty="0" smtClean="0">
                <a:latin typeface="Corbel" charset="0"/>
              </a:rPr>
              <a:t>infer </a:t>
            </a:r>
            <a:r>
              <a:rPr lang="en-US" sz="2600" dirty="0" smtClean="0">
                <a:latin typeface="Corbel" charset="0"/>
              </a:rPr>
              <a:t>the</a:t>
            </a:r>
            <a:r>
              <a:rPr lang="en-US" sz="2600" b="1" dirty="0" smtClean="0">
                <a:latin typeface="Corbel" charset="0"/>
              </a:rPr>
              <a:t> hidden data</a:t>
            </a:r>
            <a:r>
              <a:rPr lang="en-US" sz="2600" dirty="0" smtClean="0">
                <a:latin typeface="Corbel" charset="0"/>
              </a:rPr>
              <a:t> </a:t>
            </a:r>
            <a:br>
              <a:rPr lang="en-US" sz="2600" dirty="0" smtClean="0">
                <a:latin typeface="Corbel" charset="0"/>
              </a:rPr>
            </a:br>
            <a:r>
              <a:rPr lang="en-US" sz="2600" b="1" dirty="0" smtClean="0">
                <a:latin typeface="Corbel" charset="0"/>
              </a:rPr>
              <a:t>from</a:t>
            </a:r>
            <a:r>
              <a:rPr lang="en-US" sz="2600" dirty="0" smtClean="0">
                <a:latin typeface="Corbel" charset="0"/>
              </a:rPr>
              <a:t> the </a:t>
            </a:r>
            <a:r>
              <a:rPr lang="en-US" sz="2600" b="1" dirty="0" smtClean="0">
                <a:latin typeface="Corbel" charset="0"/>
              </a:rPr>
              <a:t>available temporal data</a:t>
            </a:r>
            <a:r>
              <a:rPr lang="en-US" sz="2600" dirty="0" smtClean="0">
                <a:latin typeface="Corbel" charset="0"/>
              </a:rPr>
              <a:t>?</a:t>
            </a:r>
            <a:endParaRPr lang="en-US" sz="2600" b="1" dirty="0">
              <a:latin typeface="Corbe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build="p"/>
      <p:bldP spid="20487" grpId="0"/>
      <p:bldP spid="54295" grpId="0" animBg="1"/>
      <p:bldP spid="20" grpId="0"/>
      <p:bldP spid="23" grpId="0"/>
      <p:bldP spid="26" grpId="0"/>
      <p:bldP spid="27" grpId="0"/>
      <p:bldP spid="30" grpId="0"/>
      <p:bldP spid="31" grpId="0"/>
      <p:bldP spid="35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2E581F-DD96-7A4B-8864-4F7BAB8F5A16}" type="slidenum">
              <a:rPr lang="fi-FI"/>
              <a:pPr/>
              <a:t>5</a:t>
            </a:fld>
            <a:endParaRPr lang="fi-FI"/>
          </a:p>
        </p:txBody>
      </p:sp>
      <p:sp>
        <p:nvSpPr>
          <p:cNvPr id="28676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77108"/>
          </a:xfrm>
        </p:spPr>
        <p:txBody>
          <a:bodyPr wrap="square">
            <a:spAutoFit/>
          </a:bodyPr>
          <a:lstStyle/>
          <a:p>
            <a:pPr eaLnBrk="1"/>
            <a:r>
              <a:rPr lang="en-US" dirty="0" smtClean="0"/>
              <a:t>Weighted networks</a:t>
            </a:r>
            <a:endParaRPr lang="en-US" dirty="0"/>
          </a:p>
        </p:txBody>
      </p:sp>
      <p:sp>
        <p:nvSpPr>
          <p:cNvPr id="301" name="Text Placeholder 2"/>
          <p:cNvSpPr txBox="1">
            <a:spLocks/>
          </p:cNvSpPr>
          <p:nvPr/>
        </p:nvSpPr>
        <p:spPr bwMode="auto">
          <a:xfrm>
            <a:off x="468312" y="1798637"/>
            <a:ext cx="4495800" cy="208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indent="-514350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defRPr/>
            </a:pPr>
            <a:r>
              <a:rPr lang="en-US" sz="3000" b="1" kern="0" cap="small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Previously (</a:t>
            </a:r>
            <a:r>
              <a:rPr lang="en-US" sz="2600" b="1" kern="0" cap="small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KDD’10, NIPS’10, ICML’12</a:t>
            </a:r>
            <a:r>
              <a:rPr lang="en-US" sz="3000" b="1" kern="0" cap="small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)</a:t>
            </a:r>
            <a: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…</a:t>
            </a:r>
            <a:b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Unweighted networks: Propagation occurs at the same rate α over each edge.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302" name="Text Placeholder 2"/>
          <p:cNvSpPr txBox="1">
            <a:spLocks/>
          </p:cNvSpPr>
          <p:nvPr/>
        </p:nvSpPr>
        <p:spPr bwMode="auto">
          <a:xfrm>
            <a:off x="468312" y="4700949"/>
            <a:ext cx="4953000" cy="208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3000" b="1" kern="0" cap="small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In our work (</a:t>
            </a:r>
            <a:r>
              <a:rPr lang="en-US" sz="2600" b="1" kern="0" cap="small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ICML’11, </a:t>
            </a:r>
            <a:br>
              <a:rPr lang="en-US" sz="2600" b="1" kern="0" cap="small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600" b="1" kern="0" cap="small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WSDM’13</a:t>
            </a:r>
            <a:r>
              <a:rPr lang="en-US" sz="3000" b="1" kern="0" cap="small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)</a:t>
            </a:r>
            <a: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…</a:t>
            </a:r>
            <a:b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Weighted networks: Propagation occurs at different rates α</a:t>
            </a:r>
            <a:r>
              <a:rPr lang="en-US" sz="3000" b="1" kern="0" baseline="-2500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j,i </a:t>
            </a:r>
            <a: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over different edges.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grpSp>
        <p:nvGrpSpPr>
          <p:cNvPr id="470" name="Group 469"/>
          <p:cNvGrpSpPr/>
          <p:nvPr/>
        </p:nvGrpSpPr>
        <p:grpSpPr>
          <a:xfrm>
            <a:off x="5116512" y="1722437"/>
            <a:ext cx="4191000" cy="2286000"/>
            <a:chOff x="5116512" y="1722437"/>
            <a:chExt cx="4191000" cy="2286000"/>
          </a:xfrm>
        </p:grpSpPr>
        <p:cxnSp>
          <p:nvCxnSpPr>
            <p:cNvPr id="223" name="Straight Arrow Connector 222"/>
            <p:cNvCxnSpPr>
              <a:stCxn id="310" idx="6"/>
              <a:endCxn id="311" idx="3"/>
            </p:cNvCxnSpPr>
            <p:nvPr/>
          </p:nvCxnSpPr>
          <p:spPr>
            <a:xfrm flipV="1">
              <a:off x="6564312" y="3343041"/>
              <a:ext cx="1046396" cy="170096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/>
            <p:cNvCxnSpPr>
              <a:stCxn id="307" idx="6"/>
              <a:endCxn id="308" idx="2"/>
            </p:cNvCxnSpPr>
            <p:nvPr/>
          </p:nvCxnSpPr>
          <p:spPr>
            <a:xfrm>
              <a:off x="5497512" y="2217737"/>
              <a:ext cx="990600" cy="1588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Arrow Connector 277"/>
            <p:cNvCxnSpPr>
              <a:stCxn id="309" idx="7"/>
              <a:endCxn id="308" idx="3"/>
            </p:cNvCxnSpPr>
            <p:nvPr/>
          </p:nvCxnSpPr>
          <p:spPr>
            <a:xfrm rot="5400000" flipH="1" flipV="1">
              <a:off x="5746516" y="2352441"/>
              <a:ext cx="797392" cy="79739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Arrow Connector 278"/>
            <p:cNvCxnSpPr>
              <a:stCxn id="308" idx="4"/>
              <a:endCxn id="310" idx="0"/>
            </p:cNvCxnSpPr>
            <p:nvPr/>
          </p:nvCxnSpPr>
          <p:spPr>
            <a:xfrm rot="5400000">
              <a:off x="6069012" y="2713037"/>
              <a:ext cx="914400" cy="30480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7" name="Oval 306"/>
            <p:cNvSpPr/>
            <p:nvPr/>
          </p:nvSpPr>
          <p:spPr>
            <a:xfrm>
              <a:off x="5116512" y="202723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308" name="Oval 307"/>
            <p:cNvSpPr/>
            <p:nvPr/>
          </p:nvSpPr>
          <p:spPr>
            <a:xfrm>
              <a:off x="6488112" y="202723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309" name="Oval 308"/>
            <p:cNvSpPr/>
            <p:nvPr/>
          </p:nvSpPr>
          <p:spPr>
            <a:xfrm>
              <a:off x="5421312" y="309403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310" name="Oval 309"/>
            <p:cNvSpPr/>
            <p:nvPr/>
          </p:nvSpPr>
          <p:spPr>
            <a:xfrm>
              <a:off x="6183312" y="332263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311" name="Oval 310"/>
            <p:cNvSpPr/>
            <p:nvPr/>
          </p:nvSpPr>
          <p:spPr>
            <a:xfrm>
              <a:off x="7554912" y="301783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326" name="Oval 325"/>
            <p:cNvSpPr/>
            <p:nvPr/>
          </p:nvSpPr>
          <p:spPr>
            <a:xfrm>
              <a:off x="7859712" y="172243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331" name="Oval 330"/>
            <p:cNvSpPr/>
            <p:nvPr/>
          </p:nvSpPr>
          <p:spPr>
            <a:xfrm>
              <a:off x="8926512" y="217963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332" name="Straight Arrow Connector 331"/>
            <p:cNvCxnSpPr>
              <a:stCxn id="311" idx="7"/>
              <a:endCxn id="331" idx="3"/>
            </p:cNvCxnSpPr>
            <p:nvPr/>
          </p:nvCxnSpPr>
          <p:spPr>
            <a:xfrm rot="5400000" flipH="1" flipV="1">
              <a:off x="8146816" y="2238141"/>
              <a:ext cx="568792" cy="110219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Arrow Connector 336"/>
            <p:cNvCxnSpPr>
              <a:stCxn id="308" idx="6"/>
              <a:endCxn id="326" idx="2"/>
            </p:cNvCxnSpPr>
            <p:nvPr/>
          </p:nvCxnSpPr>
          <p:spPr>
            <a:xfrm flipV="1">
              <a:off x="6869112" y="1912937"/>
              <a:ext cx="990600" cy="30480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11" idx="0"/>
              <a:endCxn id="326" idx="4"/>
            </p:cNvCxnSpPr>
            <p:nvPr/>
          </p:nvCxnSpPr>
          <p:spPr>
            <a:xfrm rot="5400000" flipH="1" flipV="1">
              <a:off x="7440612" y="2408237"/>
              <a:ext cx="914400" cy="304800"/>
            </a:xfrm>
            <a:prstGeom prst="straightConnector1">
              <a:avLst/>
            </a:prstGeom>
            <a:ln w="9525"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8774112" y="362743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348" name="Straight Arrow Connector 347"/>
            <p:cNvCxnSpPr>
              <a:stCxn id="311" idx="5"/>
              <a:endCxn id="347" idx="1"/>
            </p:cNvCxnSpPr>
            <p:nvPr/>
          </p:nvCxnSpPr>
          <p:spPr>
            <a:xfrm rot="16200000" flipH="1">
              <a:off x="8184916" y="3038241"/>
              <a:ext cx="340192" cy="94979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4" name="Group 363"/>
            <p:cNvGrpSpPr/>
            <p:nvPr/>
          </p:nvGrpSpPr>
          <p:grpSpPr>
            <a:xfrm>
              <a:off x="5573712" y="2001000"/>
              <a:ext cx="762000" cy="152400"/>
              <a:chOff x="5573712" y="1570037"/>
              <a:chExt cx="762000" cy="152400"/>
            </a:xfrm>
          </p:grpSpPr>
          <p:sp>
            <p:nvSpPr>
              <p:cNvPr id="351" name="Rectangular Callout 350"/>
              <p:cNvSpPr/>
              <p:nvPr/>
            </p:nvSpPr>
            <p:spPr bwMode="auto">
              <a:xfrm>
                <a:off x="55737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52" name="Rectangular Callout 351"/>
              <p:cNvSpPr/>
              <p:nvPr/>
            </p:nvSpPr>
            <p:spPr bwMode="auto">
              <a:xfrm>
                <a:off x="58785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53" name="Rectangular Callout 352"/>
              <p:cNvSpPr/>
              <p:nvPr/>
            </p:nvSpPr>
            <p:spPr bwMode="auto">
              <a:xfrm>
                <a:off x="61833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365" name="Group 364"/>
            <p:cNvGrpSpPr/>
            <p:nvPr/>
          </p:nvGrpSpPr>
          <p:grpSpPr>
            <a:xfrm rot="18952098">
              <a:off x="5620784" y="2629838"/>
              <a:ext cx="762000" cy="152400"/>
              <a:chOff x="5573712" y="1570037"/>
              <a:chExt cx="762000" cy="152400"/>
            </a:xfrm>
          </p:grpSpPr>
          <p:sp>
            <p:nvSpPr>
              <p:cNvPr id="366" name="Rectangular Callout 365"/>
              <p:cNvSpPr/>
              <p:nvPr/>
            </p:nvSpPr>
            <p:spPr bwMode="auto">
              <a:xfrm>
                <a:off x="55737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67" name="Rectangular Callout 366"/>
              <p:cNvSpPr/>
              <p:nvPr/>
            </p:nvSpPr>
            <p:spPr bwMode="auto">
              <a:xfrm>
                <a:off x="58785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68" name="Rectangular Callout 367"/>
              <p:cNvSpPr/>
              <p:nvPr/>
            </p:nvSpPr>
            <p:spPr bwMode="auto">
              <a:xfrm>
                <a:off x="61833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369" name="Group 368"/>
            <p:cNvGrpSpPr/>
            <p:nvPr/>
          </p:nvGrpSpPr>
          <p:grpSpPr>
            <a:xfrm rot="21030730">
              <a:off x="6647532" y="3231998"/>
              <a:ext cx="762000" cy="152400"/>
              <a:chOff x="5573712" y="1570037"/>
              <a:chExt cx="762000" cy="152400"/>
            </a:xfrm>
          </p:grpSpPr>
          <p:sp>
            <p:nvSpPr>
              <p:cNvPr id="370" name="Rectangular Callout 369"/>
              <p:cNvSpPr/>
              <p:nvPr/>
            </p:nvSpPr>
            <p:spPr bwMode="auto">
              <a:xfrm>
                <a:off x="55737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71" name="Rectangular Callout 370"/>
              <p:cNvSpPr/>
              <p:nvPr/>
            </p:nvSpPr>
            <p:spPr bwMode="auto">
              <a:xfrm>
                <a:off x="58785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72" name="Rectangular Callout 371"/>
              <p:cNvSpPr/>
              <p:nvPr/>
            </p:nvSpPr>
            <p:spPr bwMode="auto">
              <a:xfrm>
                <a:off x="61833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373" name="Group 372"/>
            <p:cNvGrpSpPr/>
            <p:nvPr/>
          </p:nvGrpSpPr>
          <p:grpSpPr>
            <a:xfrm rot="1234069">
              <a:off x="8014597" y="3299232"/>
              <a:ext cx="762000" cy="152400"/>
              <a:chOff x="5573712" y="1570037"/>
              <a:chExt cx="762000" cy="152400"/>
            </a:xfrm>
          </p:grpSpPr>
          <p:sp>
            <p:nvSpPr>
              <p:cNvPr id="374" name="Rectangular Callout 373"/>
              <p:cNvSpPr/>
              <p:nvPr/>
            </p:nvSpPr>
            <p:spPr bwMode="auto">
              <a:xfrm>
                <a:off x="55737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75" name="Rectangular Callout 374"/>
              <p:cNvSpPr/>
              <p:nvPr/>
            </p:nvSpPr>
            <p:spPr bwMode="auto">
              <a:xfrm>
                <a:off x="58785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76" name="Rectangular Callout 375"/>
              <p:cNvSpPr/>
              <p:nvPr/>
            </p:nvSpPr>
            <p:spPr bwMode="auto">
              <a:xfrm>
                <a:off x="61833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377" name="Group 376"/>
            <p:cNvGrpSpPr/>
            <p:nvPr/>
          </p:nvGrpSpPr>
          <p:grpSpPr>
            <a:xfrm rot="19953143">
              <a:off x="7938503" y="2622197"/>
              <a:ext cx="762000" cy="152400"/>
              <a:chOff x="5573712" y="1570037"/>
              <a:chExt cx="762000" cy="152400"/>
            </a:xfrm>
          </p:grpSpPr>
          <p:sp>
            <p:nvSpPr>
              <p:cNvPr id="378" name="Rectangular Callout 377"/>
              <p:cNvSpPr/>
              <p:nvPr/>
            </p:nvSpPr>
            <p:spPr bwMode="auto">
              <a:xfrm>
                <a:off x="55737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79" name="Rectangular Callout 378"/>
              <p:cNvSpPr/>
              <p:nvPr/>
            </p:nvSpPr>
            <p:spPr bwMode="auto">
              <a:xfrm>
                <a:off x="58785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0" name="Rectangular Callout 379"/>
              <p:cNvSpPr/>
              <p:nvPr/>
            </p:nvSpPr>
            <p:spPr bwMode="auto">
              <a:xfrm>
                <a:off x="61833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381" name="Group 380"/>
            <p:cNvGrpSpPr/>
            <p:nvPr/>
          </p:nvGrpSpPr>
          <p:grpSpPr>
            <a:xfrm rot="20602824">
              <a:off x="6939433" y="1857000"/>
              <a:ext cx="762000" cy="152400"/>
              <a:chOff x="5573712" y="1570037"/>
              <a:chExt cx="762000" cy="152400"/>
            </a:xfrm>
          </p:grpSpPr>
          <p:sp>
            <p:nvSpPr>
              <p:cNvPr id="382" name="Rectangular Callout 381"/>
              <p:cNvSpPr/>
              <p:nvPr/>
            </p:nvSpPr>
            <p:spPr bwMode="auto">
              <a:xfrm>
                <a:off x="55737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3" name="Rectangular Callout 382"/>
              <p:cNvSpPr/>
              <p:nvPr/>
            </p:nvSpPr>
            <p:spPr bwMode="auto">
              <a:xfrm>
                <a:off x="58785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84" name="Rectangular Callout 383"/>
              <p:cNvSpPr/>
              <p:nvPr/>
            </p:nvSpPr>
            <p:spPr bwMode="auto">
              <a:xfrm>
                <a:off x="61833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395" name="Group 394"/>
            <p:cNvGrpSpPr/>
            <p:nvPr/>
          </p:nvGrpSpPr>
          <p:grpSpPr>
            <a:xfrm rot="6568895">
              <a:off x="6306015" y="2792838"/>
              <a:ext cx="762000" cy="152400"/>
              <a:chOff x="5573712" y="1570037"/>
              <a:chExt cx="762000" cy="152400"/>
            </a:xfrm>
          </p:grpSpPr>
          <p:sp>
            <p:nvSpPr>
              <p:cNvPr id="396" name="Rectangular Callout 395"/>
              <p:cNvSpPr/>
              <p:nvPr/>
            </p:nvSpPr>
            <p:spPr bwMode="auto">
              <a:xfrm>
                <a:off x="55737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97" name="Rectangular Callout 396"/>
              <p:cNvSpPr/>
              <p:nvPr/>
            </p:nvSpPr>
            <p:spPr bwMode="auto">
              <a:xfrm>
                <a:off x="58785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398" name="Rectangular Callout 397"/>
              <p:cNvSpPr/>
              <p:nvPr/>
            </p:nvSpPr>
            <p:spPr bwMode="auto">
              <a:xfrm>
                <a:off x="61833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399" name="Group 398"/>
            <p:cNvGrpSpPr/>
            <p:nvPr/>
          </p:nvGrpSpPr>
          <p:grpSpPr>
            <a:xfrm rot="17258506">
              <a:off x="7355296" y="2478496"/>
              <a:ext cx="762000" cy="152400"/>
              <a:chOff x="5573712" y="1570037"/>
              <a:chExt cx="762000" cy="152400"/>
            </a:xfrm>
          </p:grpSpPr>
          <p:sp>
            <p:nvSpPr>
              <p:cNvPr id="400" name="Rectangular Callout 399"/>
              <p:cNvSpPr/>
              <p:nvPr/>
            </p:nvSpPr>
            <p:spPr bwMode="auto">
              <a:xfrm>
                <a:off x="55737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01" name="Rectangular Callout 400"/>
              <p:cNvSpPr/>
              <p:nvPr/>
            </p:nvSpPr>
            <p:spPr bwMode="auto">
              <a:xfrm>
                <a:off x="58785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02" name="Rectangular Callout 401"/>
              <p:cNvSpPr/>
              <p:nvPr/>
            </p:nvSpPr>
            <p:spPr bwMode="auto">
              <a:xfrm>
                <a:off x="61833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grpSp>
        <p:nvGrpSpPr>
          <p:cNvPr id="471" name="Group 470"/>
          <p:cNvGrpSpPr/>
          <p:nvPr/>
        </p:nvGrpSpPr>
        <p:grpSpPr>
          <a:xfrm>
            <a:off x="5268912" y="4541837"/>
            <a:ext cx="4191000" cy="2286000"/>
            <a:chOff x="5268912" y="4541837"/>
            <a:chExt cx="4191000" cy="2286000"/>
          </a:xfrm>
        </p:grpSpPr>
        <p:cxnSp>
          <p:nvCxnSpPr>
            <p:cNvPr id="403" name="Straight Arrow Connector 402"/>
            <p:cNvCxnSpPr>
              <a:stCxn id="410" idx="6"/>
              <a:endCxn id="411" idx="3"/>
            </p:cNvCxnSpPr>
            <p:nvPr/>
          </p:nvCxnSpPr>
          <p:spPr>
            <a:xfrm flipV="1">
              <a:off x="6716712" y="6162441"/>
              <a:ext cx="1046396" cy="17009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Arrow Connector 403"/>
            <p:cNvCxnSpPr>
              <a:stCxn id="407" idx="6"/>
              <a:endCxn id="408" idx="2"/>
            </p:cNvCxnSpPr>
            <p:nvPr/>
          </p:nvCxnSpPr>
          <p:spPr>
            <a:xfrm>
              <a:off x="5649912" y="5037137"/>
              <a:ext cx="990600" cy="15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Arrow Connector 404"/>
            <p:cNvCxnSpPr>
              <a:stCxn id="409" idx="7"/>
              <a:endCxn id="408" idx="3"/>
            </p:cNvCxnSpPr>
            <p:nvPr/>
          </p:nvCxnSpPr>
          <p:spPr>
            <a:xfrm rot="5400000" flipH="1" flipV="1">
              <a:off x="5898916" y="5171841"/>
              <a:ext cx="797392" cy="79739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Arrow Connector 405"/>
            <p:cNvCxnSpPr>
              <a:stCxn id="408" idx="4"/>
              <a:endCxn id="410" idx="0"/>
            </p:cNvCxnSpPr>
            <p:nvPr/>
          </p:nvCxnSpPr>
          <p:spPr>
            <a:xfrm rot="5400000">
              <a:off x="6221412" y="5532437"/>
              <a:ext cx="914400" cy="3048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7" name="Oval 406"/>
            <p:cNvSpPr/>
            <p:nvPr/>
          </p:nvSpPr>
          <p:spPr>
            <a:xfrm>
              <a:off x="5268912" y="484663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408" name="Oval 407"/>
            <p:cNvSpPr/>
            <p:nvPr/>
          </p:nvSpPr>
          <p:spPr>
            <a:xfrm>
              <a:off x="6640512" y="484663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409" name="Oval 408"/>
            <p:cNvSpPr/>
            <p:nvPr/>
          </p:nvSpPr>
          <p:spPr>
            <a:xfrm>
              <a:off x="5573712" y="591343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410" name="Oval 409"/>
            <p:cNvSpPr/>
            <p:nvPr/>
          </p:nvSpPr>
          <p:spPr>
            <a:xfrm>
              <a:off x="6335712" y="614203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411" name="Oval 410"/>
            <p:cNvSpPr/>
            <p:nvPr/>
          </p:nvSpPr>
          <p:spPr>
            <a:xfrm>
              <a:off x="7707312" y="583723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412" name="Oval 411"/>
            <p:cNvSpPr/>
            <p:nvPr/>
          </p:nvSpPr>
          <p:spPr>
            <a:xfrm>
              <a:off x="8012112" y="454183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200" dirty="0">
                <a:solidFill>
                  <a:schemeClr val="tx1"/>
                </a:solidFill>
              </a:endParaRPr>
            </a:p>
          </p:txBody>
        </p:sp>
        <p:sp>
          <p:nvSpPr>
            <p:cNvPr id="413" name="Oval 412"/>
            <p:cNvSpPr/>
            <p:nvPr/>
          </p:nvSpPr>
          <p:spPr>
            <a:xfrm>
              <a:off x="9078912" y="499903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414" name="Straight Arrow Connector 413"/>
            <p:cNvCxnSpPr>
              <a:stCxn id="411" idx="7"/>
              <a:endCxn id="413" idx="3"/>
            </p:cNvCxnSpPr>
            <p:nvPr/>
          </p:nvCxnSpPr>
          <p:spPr>
            <a:xfrm rot="5400000" flipH="1" flipV="1">
              <a:off x="8299216" y="5057541"/>
              <a:ext cx="568792" cy="1102192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Arrow Connector 414"/>
            <p:cNvCxnSpPr>
              <a:stCxn id="408" idx="6"/>
              <a:endCxn id="412" idx="2"/>
            </p:cNvCxnSpPr>
            <p:nvPr/>
          </p:nvCxnSpPr>
          <p:spPr>
            <a:xfrm flipV="1">
              <a:off x="7021512" y="4732337"/>
              <a:ext cx="990600" cy="304800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Arrow Connector 415"/>
            <p:cNvCxnSpPr>
              <a:stCxn id="411" idx="0"/>
              <a:endCxn id="412" idx="4"/>
            </p:cNvCxnSpPr>
            <p:nvPr/>
          </p:nvCxnSpPr>
          <p:spPr>
            <a:xfrm rot="5400000" flipH="1" flipV="1">
              <a:off x="7593012" y="5227637"/>
              <a:ext cx="914400" cy="3048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7" name="Oval 416"/>
            <p:cNvSpPr/>
            <p:nvPr/>
          </p:nvSpPr>
          <p:spPr>
            <a:xfrm>
              <a:off x="8926512" y="6446837"/>
              <a:ext cx="381000" cy="381000"/>
            </a:xfrm>
            <a:prstGeom prst="ellipse">
              <a:avLst/>
            </a:prstGeom>
            <a:solidFill>
              <a:schemeClr val="accent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tIns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200" dirty="0">
                <a:solidFill>
                  <a:schemeClr val="tx1"/>
                </a:solidFill>
              </a:endParaRPr>
            </a:p>
          </p:txBody>
        </p:sp>
        <p:cxnSp>
          <p:nvCxnSpPr>
            <p:cNvPr id="418" name="Straight Arrow Connector 417"/>
            <p:cNvCxnSpPr>
              <a:stCxn id="411" idx="5"/>
              <a:endCxn id="417" idx="1"/>
            </p:cNvCxnSpPr>
            <p:nvPr/>
          </p:nvCxnSpPr>
          <p:spPr>
            <a:xfrm rot="16200000" flipH="1">
              <a:off x="8337316" y="5857641"/>
              <a:ext cx="340192" cy="94979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Rectangular Callout 419"/>
            <p:cNvSpPr/>
            <p:nvPr/>
          </p:nvSpPr>
          <p:spPr bwMode="auto">
            <a:xfrm>
              <a:off x="5802312" y="4820400"/>
              <a:ext cx="152400" cy="152400"/>
            </a:xfrm>
            <a:prstGeom prst="wedgeRectCallou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21" name="Rectangular Callout 420"/>
            <p:cNvSpPr/>
            <p:nvPr/>
          </p:nvSpPr>
          <p:spPr bwMode="auto">
            <a:xfrm>
              <a:off x="6183312" y="4820400"/>
              <a:ext cx="152400" cy="152400"/>
            </a:xfrm>
            <a:prstGeom prst="wedgeRectCallou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427" name="Group 426"/>
            <p:cNvGrpSpPr/>
            <p:nvPr/>
          </p:nvGrpSpPr>
          <p:grpSpPr>
            <a:xfrm rot="21030730">
              <a:off x="6799932" y="6022200"/>
              <a:ext cx="762000" cy="152400"/>
              <a:chOff x="5573712" y="1570037"/>
              <a:chExt cx="762000" cy="152400"/>
            </a:xfrm>
          </p:grpSpPr>
          <p:sp>
            <p:nvSpPr>
              <p:cNvPr id="428" name="Rectangular Callout 427"/>
              <p:cNvSpPr/>
              <p:nvPr/>
            </p:nvSpPr>
            <p:spPr bwMode="auto">
              <a:xfrm>
                <a:off x="55737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29" name="Rectangular Callout 428"/>
              <p:cNvSpPr/>
              <p:nvPr/>
            </p:nvSpPr>
            <p:spPr bwMode="auto">
              <a:xfrm>
                <a:off x="58785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30" name="Rectangular Callout 429"/>
              <p:cNvSpPr/>
              <p:nvPr/>
            </p:nvSpPr>
            <p:spPr bwMode="auto">
              <a:xfrm>
                <a:off x="6183312" y="1570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441" name="Rectangular Callout 440"/>
            <p:cNvSpPr/>
            <p:nvPr/>
          </p:nvSpPr>
          <p:spPr bwMode="auto">
            <a:xfrm rot="20602824">
              <a:off x="7396633" y="4676400"/>
              <a:ext cx="152400" cy="152400"/>
            </a:xfrm>
            <a:prstGeom prst="wedgeRectCallou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463" name="Group 462"/>
            <p:cNvGrpSpPr/>
            <p:nvPr/>
          </p:nvGrpSpPr>
          <p:grpSpPr>
            <a:xfrm>
              <a:off x="6691260" y="5473687"/>
              <a:ext cx="254052" cy="439750"/>
              <a:chOff x="6661563" y="6145638"/>
              <a:chExt cx="254052" cy="439750"/>
            </a:xfrm>
          </p:grpSpPr>
          <p:sp>
            <p:nvSpPr>
              <p:cNvPr id="445" name="Rectangular Callout 444"/>
              <p:cNvSpPr/>
              <p:nvPr/>
            </p:nvSpPr>
            <p:spPr bwMode="auto">
              <a:xfrm rot="6568895">
                <a:off x="6763215" y="6145638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46" name="Rectangular Callout 445"/>
              <p:cNvSpPr/>
              <p:nvPr/>
            </p:nvSpPr>
            <p:spPr bwMode="auto">
              <a:xfrm rot="6568895">
                <a:off x="6661563" y="6432988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469" name="Group 468"/>
            <p:cNvGrpSpPr/>
            <p:nvPr/>
          </p:nvGrpSpPr>
          <p:grpSpPr>
            <a:xfrm>
              <a:off x="7767338" y="5165772"/>
              <a:ext cx="244774" cy="442865"/>
              <a:chOff x="7812496" y="5540831"/>
              <a:chExt cx="244774" cy="442865"/>
            </a:xfrm>
          </p:grpSpPr>
          <p:sp>
            <p:nvSpPr>
              <p:cNvPr id="449" name="Rectangular Callout 448"/>
              <p:cNvSpPr/>
              <p:nvPr/>
            </p:nvSpPr>
            <p:spPr bwMode="auto">
              <a:xfrm rot="17258506">
                <a:off x="7812496" y="5831296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50" name="Rectangular Callout 449"/>
              <p:cNvSpPr/>
              <p:nvPr/>
            </p:nvSpPr>
            <p:spPr bwMode="auto">
              <a:xfrm rot="17258506">
                <a:off x="7904870" y="5540831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456" name="Rectangular Callout 455"/>
            <p:cNvSpPr/>
            <p:nvPr/>
          </p:nvSpPr>
          <p:spPr bwMode="auto">
            <a:xfrm rot="19800000">
              <a:off x="8469312" y="5380037"/>
              <a:ext cx="152400" cy="152400"/>
            </a:xfrm>
            <a:prstGeom prst="wedgeRectCallou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458" name="Group 457"/>
            <p:cNvGrpSpPr/>
            <p:nvPr/>
          </p:nvGrpSpPr>
          <p:grpSpPr>
            <a:xfrm rot="18972381">
              <a:off x="5760000" y="5399400"/>
              <a:ext cx="838200" cy="152400"/>
              <a:chOff x="5573712" y="4999037"/>
              <a:chExt cx="838200" cy="152400"/>
            </a:xfrm>
          </p:grpSpPr>
          <p:sp>
            <p:nvSpPr>
              <p:cNvPr id="459" name="Rectangular Callout 458"/>
              <p:cNvSpPr/>
              <p:nvPr/>
            </p:nvSpPr>
            <p:spPr bwMode="auto">
              <a:xfrm>
                <a:off x="5573712" y="4999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60" name="Rectangular Callout 459"/>
              <p:cNvSpPr/>
              <p:nvPr/>
            </p:nvSpPr>
            <p:spPr bwMode="auto">
              <a:xfrm>
                <a:off x="5802312" y="4999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61" name="Rectangular Callout 460"/>
              <p:cNvSpPr/>
              <p:nvPr/>
            </p:nvSpPr>
            <p:spPr bwMode="auto">
              <a:xfrm>
                <a:off x="6030912" y="4999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62" name="Rectangular Callout 461"/>
              <p:cNvSpPr/>
              <p:nvPr/>
            </p:nvSpPr>
            <p:spPr bwMode="auto">
              <a:xfrm>
                <a:off x="6259512" y="4999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grpSp>
          <p:nvGrpSpPr>
            <p:cNvPr id="464" name="Group 463"/>
            <p:cNvGrpSpPr/>
            <p:nvPr/>
          </p:nvGrpSpPr>
          <p:grpSpPr>
            <a:xfrm rot="1257612">
              <a:off x="8164039" y="6108600"/>
              <a:ext cx="838200" cy="152400"/>
              <a:chOff x="5573712" y="4999037"/>
              <a:chExt cx="838200" cy="152400"/>
            </a:xfrm>
          </p:grpSpPr>
          <p:sp>
            <p:nvSpPr>
              <p:cNvPr id="465" name="Rectangular Callout 464"/>
              <p:cNvSpPr/>
              <p:nvPr/>
            </p:nvSpPr>
            <p:spPr bwMode="auto">
              <a:xfrm>
                <a:off x="5573712" y="4999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66" name="Rectangular Callout 465"/>
              <p:cNvSpPr/>
              <p:nvPr/>
            </p:nvSpPr>
            <p:spPr bwMode="auto">
              <a:xfrm>
                <a:off x="5802312" y="4999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67" name="Rectangular Callout 466"/>
              <p:cNvSpPr/>
              <p:nvPr/>
            </p:nvSpPr>
            <p:spPr bwMode="auto">
              <a:xfrm>
                <a:off x="6030912" y="4999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468" name="Rectangular Callout 467"/>
              <p:cNvSpPr/>
              <p:nvPr/>
            </p:nvSpPr>
            <p:spPr bwMode="auto">
              <a:xfrm>
                <a:off x="6259512" y="4999037"/>
                <a:ext cx="152400" cy="152400"/>
              </a:xfrm>
              <a:prstGeom prst="wedgeRectCallou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2E581F-DD96-7A4B-8864-4F7BAB8F5A16}" type="slidenum">
              <a:rPr lang="fi-FI"/>
              <a:pPr/>
              <a:t>6</a:t>
            </a:fld>
            <a:endParaRPr lang="fi-FI"/>
          </a:p>
        </p:txBody>
      </p:sp>
      <p:sp>
        <p:nvSpPr>
          <p:cNvPr id="28676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612312" cy="677108"/>
          </a:xfrm>
        </p:spPr>
        <p:txBody>
          <a:bodyPr wrap="square">
            <a:spAutoFit/>
          </a:bodyPr>
          <a:lstStyle/>
          <a:p>
            <a:pPr eaLnBrk="1"/>
            <a:r>
              <a:rPr lang="en-US" dirty="0" smtClean="0"/>
              <a:t>Dynamic networks</a:t>
            </a:r>
            <a:endParaRPr lang="en-US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712" y="3226466"/>
            <a:ext cx="5715000" cy="2077371"/>
          </a:xfrm>
          <a:prstGeom prst="rect">
            <a:avLst/>
          </a:prstGeom>
        </p:spPr>
      </p:pic>
      <p:sp>
        <p:nvSpPr>
          <p:cNvPr id="39" name="Text Placeholder 2"/>
          <p:cNvSpPr txBox="1">
            <a:spLocks/>
          </p:cNvSpPr>
          <p:nvPr/>
        </p:nvSpPr>
        <p:spPr bwMode="auto">
          <a:xfrm>
            <a:off x="468312" y="1424349"/>
            <a:ext cx="4495800" cy="208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indent="-514350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defRPr/>
            </a:pPr>
            <a:r>
              <a:rPr lang="en-US" sz="3000" b="1" kern="0" cap="small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Previously (</a:t>
            </a:r>
            <a:r>
              <a:rPr lang="en-US" sz="2400" b="1" kern="0" cap="small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KDD’10, NIPS’10, ICML ‘11, ICML’12</a:t>
            </a:r>
            <a:r>
              <a:rPr lang="en-US" sz="3000" b="1" kern="0" cap="small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)</a:t>
            </a:r>
            <a: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…</a:t>
            </a:r>
            <a:b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Propagation over static networks with fixed transmission rates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75" name="Text Placeholder 2"/>
          <p:cNvSpPr txBox="1">
            <a:spLocks/>
          </p:cNvSpPr>
          <p:nvPr/>
        </p:nvSpPr>
        <p:spPr bwMode="auto">
          <a:xfrm>
            <a:off x="773112" y="3821048"/>
            <a:ext cx="4419600" cy="125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3000" b="1" kern="0" cap="small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DejaVu Sans" charset="0"/>
                <a:cs typeface="DejaVu Sans" charset="0"/>
              </a:rPr>
              <a:t>However</a:t>
            </a:r>
            <a:r>
              <a:rPr lang="en-US" sz="3000" b="1" kern="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DejaVu Sans" charset="0"/>
                <a:cs typeface="DejaVu Sans" charset="0"/>
              </a:rPr>
              <a:t>…</a:t>
            </a:r>
            <a:br>
              <a:rPr lang="en-US" sz="3000" b="1" kern="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3000" b="1" kern="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DejaVu Sans" charset="0"/>
                <a:cs typeface="DejaVu Sans" charset="0"/>
              </a:rPr>
              <a:t>Networks and rates </a:t>
            </a:r>
            <a:br>
              <a:rPr lang="en-US" sz="3000" b="1" kern="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3000" b="1" kern="0" dirty="0" smtClean="0">
                <a:solidFill>
                  <a:schemeClr val="tx2">
                    <a:lumMod val="75000"/>
                  </a:schemeClr>
                </a:solidFill>
                <a:latin typeface="Calibri" charset="0"/>
                <a:ea typeface="DejaVu Sans" charset="0"/>
                <a:cs typeface="DejaVu Sans" charset="0"/>
              </a:rPr>
              <a:t>change over time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82" name="Text Placeholder 2"/>
          <p:cNvSpPr txBox="1">
            <a:spLocks/>
          </p:cNvSpPr>
          <p:nvPr/>
        </p:nvSpPr>
        <p:spPr bwMode="auto">
          <a:xfrm>
            <a:off x="468312" y="5456237"/>
            <a:ext cx="4800600" cy="166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indent="-51435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6309"/>
              </a:buClr>
              <a:buSzTx/>
              <a:tabLst/>
              <a:defRPr/>
            </a:pPr>
            <a:r>
              <a:rPr lang="en-US" sz="3000" b="1" kern="0" cap="small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In our work (</a:t>
            </a:r>
            <a:r>
              <a:rPr lang="en-US" sz="2400" b="1" kern="0" cap="small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WSDM’13</a:t>
            </a:r>
            <a:r>
              <a:rPr lang="en-US" sz="3000" b="1" kern="0" cap="small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)</a:t>
            </a:r>
            <a: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…</a:t>
            </a:r>
            <a:b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3000" b="1" kern="0" dirty="0" smtClean="0">
                <a:solidFill>
                  <a:srgbClr val="000000"/>
                </a:solidFill>
                <a:latin typeface="Calibri" charset="0"/>
                <a:ea typeface="DejaVu Sans" charset="0"/>
                <a:cs typeface="DejaVu Sans" charset="0"/>
              </a:rPr>
              <a:t>Propagation over dynamic networks and variable transmission rates</a:t>
            </a:r>
            <a:endParaRPr kumimoji="0" lang="en-US" sz="3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84" name="Text Placeholder 2"/>
          <p:cNvSpPr txBox="1">
            <a:spLocks/>
          </p:cNvSpPr>
          <p:nvPr/>
        </p:nvSpPr>
        <p:spPr bwMode="auto">
          <a:xfrm>
            <a:off x="8785225" y="3703637"/>
            <a:ext cx="1131887" cy="67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</a:pPr>
            <a:r>
              <a:rPr lang="en-US" sz="2400" b="1" kern="0" dirty="0" smtClean="0">
                <a:solidFill>
                  <a:schemeClr val="tx2"/>
                </a:solidFill>
                <a:latin typeface="Calibri" charset="0"/>
                <a:ea typeface="DejaVu Sans" charset="0"/>
                <a:cs typeface="DejaVu Sans" charset="0"/>
              </a:rPr>
              <a:t>#greece</a:t>
            </a:r>
            <a:br>
              <a:rPr lang="en-US" sz="2400" b="1" kern="0" dirty="0" smtClean="0">
                <a:solidFill>
                  <a:schemeClr val="tx2"/>
                </a:solidFill>
                <a:latin typeface="Calibri" charset="0"/>
                <a:ea typeface="DejaVu Sans" charset="0"/>
                <a:cs typeface="DejaVu Sans" charset="0"/>
              </a:rPr>
            </a:br>
            <a:r>
              <a:rPr lang="en-US" sz="2400" b="1" kern="0" dirty="0" smtClean="0">
                <a:solidFill>
                  <a:schemeClr val="tx2"/>
                </a:solidFill>
                <a:latin typeface="Calibri" charset="0"/>
                <a:ea typeface="DejaVu Sans" charset="0"/>
                <a:cs typeface="DejaVu Sans" charset="0"/>
              </a:rPr>
              <a:t>retweets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grpSp>
        <p:nvGrpSpPr>
          <p:cNvPr id="2" name="Group 92"/>
          <p:cNvGrpSpPr/>
          <p:nvPr/>
        </p:nvGrpSpPr>
        <p:grpSpPr>
          <a:xfrm>
            <a:off x="4659312" y="1798637"/>
            <a:ext cx="1676399" cy="1143000"/>
            <a:chOff x="5116512" y="1722437"/>
            <a:chExt cx="1778381" cy="1219200"/>
          </a:xfrm>
        </p:grpSpPr>
        <p:cxnSp>
          <p:nvCxnSpPr>
            <p:cNvPr id="26" name="Straight Arrow Connector 25"/>
            <p:cNvCxnSpPr>
              <a:stCxn id="50" idx="2"/>
            </p:cNvCxnSpPr>
            <p:nvPr/>
          </p:nvCxnSpPr>
          <p:spPr>
            <a:xfrm rot="10800000" flipH="1">
              <a:off x="5674748" y="2432303"/>
              <a:ext cx="358866" cy="540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/>
            <p:cNvSpPr/>
            <p:nvPr/>
          </p:nvSpPr>
          <p:spPr>
            <a:xfrm>
              <a:off x="5116512" y="2069654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5650824" y="1899903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traight Arrow Connector 28"/>
            <p:cNvCxnSpPr>
              <a:stCxn id="27" idx="6"/>
              <a:endCxn id="28" idx="2"/>
            </p:cNvCxnSpPr>
            <p:nvPr/>
          </p:nvCxnSpPr>
          <p:spPr>
            <a:xfrm flipV="1">
              <a:off x="5260058" y="1969347"/>
              <a:ext cx="390765" cy="16975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8" idx="5"/>
            </p:cNvCxnSpPr>
            <p:nvPr/>
          </p:nvCxnSpPr>
          <p:spPr>
            <a:xfrm rot="16200000" flipH="1">
              <a:off x="5731618" y="2060181"/>
              <a:ext cx="364748" cy="2812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endCxn id="50" idx="2"/>
            </p:cNvCxnSpPr>
            <p:nvPr/>
          </p:nvCxnSpPr>
          <p:spPr>
            <a:xfrm>
              <a:off x="5459429" y="2432303"/>
              <a:ext cx="215320" cy="540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endCxn id="28" idx="3"/>
            </p:cNvCxnSpPr>
            <p:nvPr/>
          </p:nvCxnSpPr>
          <p:spPr>
            <a:xfrm rot="5400000" flipH="1" flipV="1">
              <a:off x="5372752" y="2084105"/>
              <a:ext cx="364748" cy="2334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8" idx="4"/>
              <a:endCxn id="50" idx="0"/>
            </p:cNvCxnSpPr>
            <p:nvPr/>
          </p:nvCxnSpPr>
          <p:spPr>
            <a:xfrm rot="16200000" flipH="1">
              <a:off x="5545519" y="2215868"/>
              <a:ext cx="378081" cy="2392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6232984" y="1722437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751347" y="2015642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6300954" y="2108234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7" name="Straight Arrow Connector 36"/>
            <p:cNvCxnSpPr>
              <a:stCxn id="35" idx="1"/>
              <a:endCxn id="34" idx="5"/>
            </p:cNvCxnSpPr>
            <p:nvPr/>
          </p:nvCxnSpPr>
          <p:spPr>
            <a:xfrm rot="16200000" flipV="1">
              <a:off x="6466440" y="1730054"/>
              <a:ext cx="194997" cy="416859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6" idx="0"/>
              <a:endCxn id="34" idx="4"/>
            </p:cNvCxnSpPr>
            <p:nvPr/>
          </p:nvCxnSpPr>
          <p:spPr>
            <a:xfrm rot="16200000" flipV="1">
              <a:off x="6215288" y="1950794"/>
              <a:ext cx="246910" cy="679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36" idx="3"/>
              <a:endCxn id="54" idx="7"/>
            </p:cNvCxnSpPr>
            <p:nvPr/>
          </p:nvCxnSpPr>
          <p:spPr>
            <a:xfrm rot="5400000">
              <a:off x="6160766" y="2222618"/>
              <a:ext cx="157048" cy="165373"/>
            </a:xfrm>
            <a:prstGeom prst="straightConnector1">
              <a:avLst/>
            </a:prstGeom>
            <a:ln w="47625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28" idx="6"/>
              <a:endCxn id="34" idx="3"/>
            </p:cNvCxnSpPr>
            <p:nvPr/>
          </p:nvCxnSpPr>
          <p:spPr>
            <a:xfrm flipV="1">
              <a:off x="5794370" y="1840984"/>
              <a:ext cx="459636" cy="128362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endCxn id="50" idx="4"/>
            </p:cNvCxnSpPr>
            <p:nvPr/>
          </p:nvCxnSpPr>
          <p:spPr>
            <a:xfrm rot="16200000" flipV="1">
              <a:off x="5631041" y="2671238"/>
              <a:ext cx="246910" cy="1595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5400000" flipH="1" flipV="1">
              <a:off x="5763129" y="2531500"/>
              <a:ext cx="341600" cy="2414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rot="5400000" flipH="1" flipV="1">
              <a:off x="5264200" y="2625188"/>
              <a:ext cx="246910" cy="83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36" idx="6"/>
              <a:endCxn id="35" idx="3"/>
            </p:cNvCxnSpPr>
            <p:nvPr/>
          </p:nvCxnSpPr>
          <p:spPr>
            <a:xfrm flipV="1">
              <a:off x="6444501" y="2134190"/>
              <a:ext cx="327867" cy="4348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/>
            <p:cNvSpPr/>
            <p:nvPr/>
          </p:nvSpPr>
          <p:spPr>
            <a:xfrm>
              <a:off x="5674748" y="2416871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/>
            <p:cNvSpPr/>
            <p:nvPr/>
          </p:nvSpPr>
          <p:spPr>
            <a:xfrm>
              <a:off x="5691225" y="2802750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/>
            <p:cNvSpPr/>
            <p:nvPr/>
          </p:nvSpPr>
          <p:spPr>
            <a:xfrm>
              <a:off x="5318231" y="2748070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/>
            <p:cNvSpPr/>
            <p:nvPr/>
          </p:nvSpPr>
          <p:spPr>
            <a:xfrm>
              <a:off x="6034079" y="2363489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/>
            <p:cNvSpPr/>
            <p:nvPr/>
          </p:nvSpPr>
          <p:spPr>
            <a:xfrm>
              <a:off x="5316347" y="2359843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143"/>
          <p:cNvGrpSpPr/>
          <p:nvPr/>
        </p:nvGrpSpPr>
        <p:grpSpPr>
          <a:xfrm>
            <a:off x="6411912" y="1800000"/>
            <a:ext cx="1676399" cy="1143000"/>
            <a:chOff x="5116512" y="1722437"/>
            <a:chExt cx="1778381" cy="1219200"/>
          </a:xfrm>
        </p:grpSpPr>
        <p:cxnSp>
          <p:nvCxnSpPr>
            <p:cNvPr id="145" name="Straight Arrow Connector 144"/>
            <p:cNvCxnSpPr>
              <a:stCxn id="164" idx="2"/>
            </p:cNvCxnSpPr>
            <p:nvPr/>
          </p:nvCxnSpPr>
          <p:spPr>
            <a:xfrm rot="10800000" flipH="1">
              <a:off x="5674748" y="2432303"/>
              <a:ext cx="358866" cy="540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Oval 145"/>
            <p:cNvSpPr/>
            <p:nvPr/>
          </p:nvSpPr>
          <p:spPr>
            <a:xfrm>
              <a:off x="5116512" y="2069654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Oval 146"/>
            <p:cNvSpPr/>
            <p:nvPr/>
          </p:nvSpPr>
          <p:spPr>
            <a:xfrm>
              <a:off x="5650824" y="1899903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8" name="Straight Arrow Connector 147"/>
            <p:cNvCxnSpPr>
              <a:stCxn id="146" idx="6"/>
              <a:endCxn id="147" idx="2"/>
            </p:cNvCxnSpPr>
            <p:nvPr/>
          </p:nvCxnSpPr>
          <p:spPr>
            <a:xfrm flipV="1">
              <a:off x="5260058" y="1969347"/>
              <a:ext cx="390765" cy="16975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/>
            <p:cNvCxnSpPr>
              <a:stCxn id="147" idx="5"/>
            </p:cNvCxnSpPr>
            <p:nvPr/>
          </p:nvCxnSpPr>
          <p:spPr>
            <a:xfrm rot="16200000" flipH="1">
              <a:off x="5731618" y="2060181"/>
              <a:ext cx="364748" cy="2812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/>
            <p:cNvCxnSpPr>
              <a:endCxn id="164" idx="2"/>
            </p:cNvCxnSpPr>
            <p:nvPr/>
          </p:nvCxnSpPr>
          <p:spPr>
            <a:xfrm>
              <a:off x="5459429" y="2432303"/>
              <a:ext cx="215320" cy="540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>
              <a:endCxn id="147" idx="3"/>
            </p:cNvCxnSpPr>
            <p:nvPr/>
          </p:nvCxnSpPr>
          <p:spPr>
            <a:xfrm rot="5400000" flipH="1" flipV="1">
              <a:off x="5372752" y="2084105"/>
              <a:ext cx="364748" cy="2334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>
              <a:stCxn id="147" idx="4"/>
              <a:endCxn id="164" idx="0"/>
            </p:cNvCxnSpPr>
            <p:nvPr/>
          </p:nvCxnSpPr>
          <p:spPr>
            <a:xfrm rot="16200000" flipH="1">
              <a:off x="5545519" y="2215868"/>
              <a:ext cx="378081" cy="2392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Oval 152"/>
            <p:cNvSpPr/>
            <p:nvPr/>
          </p:nvSpPr>
          <p:spPr>
            <a:xfrm>
              <a:off x="6232984" y="1722437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Oval 153"/>
            <p:cNvSpPr/>
            <p:nvPr/>
          </p:nvSpPr>
          <p:spPr>
            <a:xfrm>
              <a:off x="6751347" y="2015642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Oval 154"/>
            <p:cNvSpPr/>
            <p:nvPr/>
          </p:nvSpPr>
          <p:spPr>
            <a:xfrm>
              <a:off x="6300954" y="2108234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56" name="Straight Arrow Connector 155"/>
            <p:cNvCxnSpPr>
              <a:stCxn id="154" idx="1"/>
              <a:endCxn id="153" idx="5"/>
            </p:cNvCxnSpPr>
            <p:nvPr/>
          </p:nvCxnSpPr>
          <p:spPr>
            <a:xfrm rot="16200000" flipV="1">
              <a:off x="6466440" y="1730054"/>
              <a:ext cx="194997" cy="416859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>
              <a:stCxn id="155" idx="0"/>
              <a:endCxn id="153" idx="4"/>
            </p:cNvCxnSpPr>
            <p:nvPr/>
          </p:nvCxnSpPr>
          <p:spPr>
            <a:xfrm rot="16200000" flipV="1">
              <a:off x="6215288" y="1950794"/>
              <a:ext cx="246910" cy="679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>
              <a:stCxn id="155" idx="3"/>
              <a:endCxn id="167" idx="7"/>
            </p:cNvCxnSpPr>
            <p:nvPr/>
          </p:nvCxnSpPr>
          <p:spPr>
            <a:xfrm rot="5400000">
              <a:off x="6160766" y="2222618"/>
              <a:ext cx="157048" cy="165373"/>
            </a:xfrm>
            <a:prstGeom prst="straightConnector1">
              <a:avLst/>
            </a:prstGeom>
            <a:ln w="47625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>
              <a:stCxn id="147" idx="6"/>
              <a:endCxn id="153" idx="3"/>
            </p:cNvCxnSpPr>
            <p:nvPr/>
          </p:nvCxnSpPr>
          <p:spPr>
            <a:xfrm flipV="1">
              <a:off x="5794370" y="1840984"/>
              <a:ext cx="459636" cy="128362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>
              <a:endCxn id="164" idx="4"/>
            </p:cNvCxnSpPr>
            <p:nvPr/>
          </p:nvCxnSpPr>
          <p:spPr>
            <a:xfrm rot="16200000" flipV="1">
              <a:off x="5631041" y="2671238"/>
              <a:ext cx="246910" cy="1595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>
            <a:xfrm rot="5400000" flipH="1" flipV="1">
              <a:off x="5763129" y="2531500"/>
              <a:ext cx="341600" cy="2414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 rot="5400000" flipH="1" flipV="1">
              <a:off x="5264200" y="2625188"/>
              <a:ext cx="246910" cy="83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>
              <a:stCxn id="155" idx="6"/>
              <a:endCxn id="154" idx="3"/>
            </p:cNvCxnSpPr>
            <p:nvPr/>
          </p:nvCxnSpPr>
          <p:spPr>
            <a:xfrm flipV="1">
              <a:off x="6444501" y="2134190"/>
              <a:ext cx="327867" cy="4348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/>
            <p:cNvSpPr/>
            <p:nvPr/>
          </p:nvSpPr>
          <p:spPr>
            <a:xfrm>
              <a:off x="5674748" y="2416871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Oval 164"/>
            <p:cNvSpPr/>
            <p:nvPr/>
          </p:nvSpPr>
          <p:spPr>
            <a:xfrm>
              <a:off x="5691225" y="2802750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Oval 165"/>
            <p:cNvSpPr/>
            <p:nvPr/>
          </p:nvSpPr>
          <p:spPr>
            <a:xfrm>
              <a:off x="5318231" y="2748070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Oval 166"/>
            <p:cNvSpPr/>
            <p:nvPr/>
          </p:nvSpPr>
          <p:spPr>
            <a:xfrm>
              <a:off x="6034079" y="2363489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68" name="Oval 167"/>
            <p:cNvSpPr/>
            <p:nvPr/>
          </p:nvSpPr>
          <p:spPr>
            <a:xfrm>
              <a:off x="5316347" y="2359843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168"/>
          <p:cNvGrpSpPr/>
          <p:nvPr/>
        </p:nvGrpSpPr>
        <p:grpSpPr>
          <a:xfrm>
            <a:off x="8164512" y="1800000"/>
            <a:ext cx="1676399" cy="1143000"/>
            <a:chOff x="5116512" y="1722437"/>
            <a:chExt cx="1778381" cy="1219200"/>
          </a:xfrm>
        </p:grpSpPr>
        <p:cxnSp>
          <p:nvCxnSpPr>
            <p:cNvPr id="170" name="Straight Arrow Connector 169"/>
            <p:cNvCxnSpPr>
              <a:stCxn id="189" idx="2"/>
            </p:cNvCxnSpPr>
            <p:nvPr/>
          </p:nvCxnSpPr>
          <p:spPr>
            <a:xfrm rot="10800000" flipH="1">
              <a:off x="5674748" y="2432303"/>
              <a:ext cx="358866" cy="540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l 170"/>
            <p:cNvSpPr/>
            <p:nvPr/>
          </p:nvSpPr>
          <p:spPr>
            <a:xfrm>
              <a:off x="5116512" y="2069654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72" name="Oval 171"/>
            <p:cNvSpPr/>
            <p:nvPr/>
          </p:nvSpPr>
          <p:spPr>
            <a:xfrm>
              <a:off x="5650824" y="1899903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3" name="Straight Arrow Connector 172"/>
            <p:cNvCxnSpPr>
              <a:stCxn id="171" idx="6"/>
              <a:endCxn id="172" idx="2"/>
            </p:cNvCxnSpPr>
            <p:nvPr/>
          </p:nvCxnSpPr>
          <p:spPr>
            <a:xfrm flipV="1">
              <a:off x="5260058" y="1969347"/>
              <a:ext cx="390765" cy="16975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>
              <a:stCxn id="172" idx="5"/>
            </p:cNvCxnSpPr>
            <p:nvPr/>
          </p:nvCxnSpPr>
          <p:spPr>
            <a:xfrm rot="16200000" flipH="1">
              <a:off x="5731618" y="2060181"/>
              <a:ext cx="364748" cy="2812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>
              <a:endCxn id="189" idx="2"/>
            </p:cNvCxnSpPr>
            <p:nvPr/>
          </p:nvCxnSpPr>
          <p:spPr>
            <a:xfrm>
              <a:off x="5459429" y="2432303"/>
              <a:ext cx="215320" cy="540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/>
            <p:cNvCxnSpPr>
              <a:endCxn id="172" idx="3"/>
            </p:cNvCxnSpPr>
            <p:nvPr/>
          </p:nvCxnSpPr>
          <p:spPr>
            <a:xfrm rot="5400000" flipH="1" flipV="1">
              <a:off x="5372752" y="2084105"/>
              <a:ext cx="364748" cy="2334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Arrow Connector 176"/>
            <p:cNvCxnSpPr>
              <a:stCxn id="172" idx="4"/>
              <a:endCxn id="189" idx="0"/>
            </p:cNvCxnSpPr>
            <p:nvPr/>
          </p:nvCxnSpPr>
          <p:spPr>
            <a:xfrm rot="16200000" flipH="1">
              <a:off x="5545519" y="2215868"/>
              <a:ext cx="378081" cy="2392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Oval 177"/>
            <p:cNvSpPr/>
            <p:nvPr/>
          </p:nvSpPr>
          <p:spPr>
            <a:xfrm>
              <a:off x="6232984" y="1722437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79" name="Oval 178"/>
            <p:cNvSpPr/>
            <p:nvPr/>
          </p:nvSpPr>
          <p:spPr>
            <a:xfrm>
              <a:off x="6751347" y="2015642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80" name="Oval 179"/>
            <p:cNvSpPr/>
            <p:nvPr/>
          </p:nvSpPr>
          <p:spPr>
            <a:xfrm>
              <a:off x="6300954" y="2108234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1" name="Straight Arrow Connector 180"/>
            <p:cNvCxnSpPr>
              <a:stCxn id="179" idx="1"/>
              <a:endCxn id="178" idx="5"/>
            </p:cNvCxnSpPr>
            <p:nvPr/>
          </p:nvCxnSpPr>
          <p:spPr>
            <a:xfrm rot="16200000" flipV="1">
              <a:off x="6466440" y="1730054"/>
              <a:ext cx="194997" cy="416859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>
              <a:stCxn id="180" idx="0"/>
              <a:endCxn id="178" idx="4"/>
            </p:cNvCxnSpPr>
            <p:nvPr/>
          </p:nvCxnSpPr>
          <p:spPr>
            <a:xfrm rot="16200000" flipV="1">
              <a:off x="6215288" y="1950794"/>
              <a:ext cx="246910" cy="679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/>
            <p:cNvCxnSpPr>
              <a:stCxn id="180" idx="3"/>
              <a:endCxn id="192" idx="7"/>
            </p:cNvCxnSpPr>
            <p:nvPr/>
          </p:nvCxnSpPr>
          <p:spPr>
            <a:xfrm rot="5400000">
              <a:off x="6160766" y="2222618"/>
              <a:ext cx="157048" cy="165373"/>
            </a:xfrm>
            <a:prstGeom prst="straightConnector1">
              <a:avLst/>
            </a:prstGeom>
            <a:ln w="47625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>
              <a:stCxn id="172" idx="6"/>
              <a:endCxn id="178" idx="3"/>
            </p:cNvCxnSpPr>
            <p:nvPr/>
          </p:nvCxnSpPr>
          <p:spPr>
            <a:xfrm flipV="1">
              <a:off x="5794370" y="1840984"/>
              <a:ext cx="459636" cy="128362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>
              <a:endCxn id="189" idx="4"/>
            </p:cNvCxnSpPr>
            <p:nvPr/>
          </p:nvCxnSpPr>
          <p:spPr>
            <a:xfrm rot="16200000" flipV="1">
              <a:off x="5631041" y="2671238"/>
              <a:ext cx="246910" cy="1595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 rot="5400000" flipH="1" flipV="1">
              <a:off x="5763129" y="2531500"/>
              <a:ext cx="341600" cy="2414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/>
            <p:cNvCxnSpPr/>
            <p:nvPr/>
          </p:nvCxnSpPr>
          <p:spPr>
            <a:xfrm rot="5400000" flipH="1" flipV="1">
              <a:off x="5264200" y="2625188"/>
              <a:ext cx="246910" cy="83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/>
            <p:cNvCxnSpPr>
              <a:stCxn id="180" idx="6"/>
              <a:endCxn id="179" idx="3"/>
            </p:cNvCxnSpPr>
            <p:nvPr/>
          </p:nvCxnSpPr>
          <p:spPr>
            <a:xfrm flipV="1">
              <a:off x="6444501" y="2134190"/>
              <a:ext cx="327867" cy="4348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Oval 188"/>
            <p:cNvSpPr/>
            <p:nvPr/>
          </p:nvSpPr>
          <p:spPr>
            <a:xfrm>
              <a:off x="5674748" y="2416871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90" name="Oval 189"/>
            <p:cNvSpPr/>
            <p:nvPr/>
          </p:nvSpPr>
          <p:spPr>
            <a:xfrm>
              <a:off x="5691225" y="2802750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91" name="Oval 190"/>
            <p:cNvSpPr/>
            <p:nvPr/>
          </p:nvSpPr>
          <p:spPr>
            <a:xfrm>
              <a:off x="5318231" y="2748070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92" name="Oval 191"/>
            <p:cNvSpPr/>
            <p:nvPr/>
          </p:nvSpPr>
          <p:spPr>
            <a:xfrm>
              <a:off x="6034079" y="2363489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193" name="Oval 192"/>
            <p:cNvSpPr/>
            <p:nvPr/>
          </p:nvSpPr>
          <p:spPr>
            <a:xfrm>
              <a:off x="5316347" y="2359843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4" name="Rectangle 193"/>
          <p:cNvSpPr/>
          <p:nvPr/>
        </p:nvSpPr>
        <p:spPr>
          <a:xfrm>
            <a:off x="9078912" y="1112837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Calibri" charset="0"/>
              </a:rPr>
              <a:t>T</a:t>
            </a:r>
            <a:endParaRPr lang="en-US" sz="3600" b="1" baseline="-25000" dirty="0"/>
          </a:p>
        </p:txBody>
      </p:sp>
      <p:cxnSp>
        <p:nvCxnSpPr>
          <p:cNvPr id="195" name="Straight Connector 194"/>
          <p:cNvCxnSpPr/>
          <p:nvPr/>
        </p:nvCxnSpPr>
        <p:spPr bwMode="auto">
          <a:xfrm>
            <a:off x="5192712" y="1644649"/>
            <a:ext cx="38100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196" name="Rectangle 195"/>
          <p:cNvSpPr/>
          <p:nvPr/>
        </p:nvSpPr>
        <p:spPr>
          <a:xfrm>
            <a:off x="4701014" y="1112837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Calibri" charset="0"/>
              </a:rPr>
              <a:t>0</a:t>
            </a:r>
            <a:endParaRPr lang="en-US" sz="3600" b="1" baseline="-25000" dirty="0"/>
          </a:p>
        </p:txBody>
      </p:sp>
      <p:grpSp>
        <p:nvGrpSpPr>
          <p:cNvPr id="5" name="Group 197"/>
          <p:cNvGrpSpPr/>
          <p:nvPr/>
        </p:nvGrpSpPr>
        <p:grpSpPr>
          <a:xfrm>
            <a:off x="4632913" y="6140674"/>
            <a:ext cx="1676399" cy="1143000"/>
            <a:chOff x="5116512" y="1722437"/>
            <a:chExt cx="1778381" cy="1219200"/>
          </a:xfrm>
        </p:grpSpPr>
        <p:cxnSp>
          <p:nvCxnSpPr>
            <p:cNvPr id="199" name="Straight Arrow Connector 198"/>
            <p:cNvCxnSpPr>
              <a:stCxn id="218" idx="2"/>
            </p:cNvCxnSpPr>
            <p:nvPr/>
          </p:nvCxnSpPr>
          <p:spPr>
            <a:xfrm rot="10800000" flipH="1">
              <a:off x="5674748" y="2432303"/>
              <a:ext cx="358866" cy="540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/>
            <p:cNvSpPr/>
            <p:nvPr/>
          </p:nvSpPr>
          <p:spPr>
            <a:xfrm>
              <a:off x="5116512" y="2069654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Oval 200"/>
            <p:cNvSpPr/>
            <p:nvPr/>
          </p:nvSpPr>
          <p:spPr>
            <a:xfrm>
              <a:off x="5650824" y="1899903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2" name="Straight Arrow Connector 201"/>
            <p:cNvCxnSpPr>
              <a:stCxn id="200" idx="6"/>
              <a:endCxn id="201" idx="2"/>
            </p:cNvCxnSpPr>
            <p:nvPr/>
          </p:nvCxnSpPr>
          <p:spPr>
            <a:xfrm flipV="1">
              <a:off x="5260058" y="1969347"/>
              <a:ext cx="390765" cy="16975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Arrow Connector 202"/>
            <p:cNvCxnSpPr>
              <a:stCxn id="201" idx="5"/>
            </p:cNvCxnSpPr>
            <p:nvPr/>
          </p:nvCxnSpPr>
          <p:spPr>
            <a:xfrm rot="16200000" flipH="1">
              <a:off x="5731618" y="2060181"/>
              <a:ext cx="364748" cy="28128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Arrow Connector 203"/>
            <p:cNvCxnSpPr>
              <a:endCxn id="218" idx="2"/>
            </p:cNvCxnSpPr>
            <p:nvPr/>
          </p:nvCxnSpPr>
          <p:spPr>
            <a:xfrm>
              <a:off x="5459429" y="2432303"/>
              <a:ext cx="215320" cy="5401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/>
            <p:cNvCxnSpPr>
              <a:endCxn id="201" idx="3"/>
            </p:cNvCxnSpPr>
            <p:nvPr/>
          </p:nvCxnSpPr>
          <p:spPr>
            <a:xfrm rot="5400000" flipH="1" flipV="1">
              <a:off x="5372752" y="2084105"/>
              <a:ext cx="364748" cy="2334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/>
            <p:cNvCxnSpPr>
              <a:stCxn id="201" idx="4"/>
              <a:endCxn id="218" idx="0"/>
            </p:cNvCxnSpPr>
            <p:nvPr/>
          </p:nvCxnSpPr>
          <p:spPr>
            <a:xfrm rot="16200000" flipH="1">
              <a:off x="5545519" y="2215868"/>
              <a:ext cx="378081" cy="2392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7" name="Oval 206"/>
            <p:cNvSpPr/>
            <p:nvPr/>
          </p:nvSpPr>
          <p:spPr>
            <a:xfrm>
              <a:off x="6232984" y="1722437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08" name="Oval 207"/>
            <p:cNvSpPr/>
            <p:nvPr/>
          </p:nvSpPr>
          <p:spPr>
            <a:xfrm>
              <a:off x="6751347" y="2015642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09" name="Oval 208"/>
            <p:cNvSpPr/>
            <p:nvPr/>
          </p:nvSpPr>
          <p:spPr>
            <a:xfrm>
              <a:off x="6300954" y="2108234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0" name="Straight Arrow Connector 209"/>
            <p:cNvCxnSpPr>
              <a:stCxn id="208" idx="1"/>
              <a:endCxn id="207" idx="5"/>
            </p:cNvCxnSpPr>
            <p:nvPr/>
          </p:nvCxnSpPr>
          <p:spPr>
            <a:xfrm rot="16200000" flipV="1">
              <a:off x="6466440" y="1730054"/>
              <a:ext cx="194997" cy="416859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/>
            <p:cNvCxnSpPr>
              <a:stCxn id="209" idx="0"/>
              <a:endCxn id="207" idx="4"/>
            </p:cNvCxnSpPr>
            <p:nvPr/>
          </p:nvCxnSpPr>
          <p:spPr>
            <a:xfrm rot="16200000" flipV="1">
              <a:off x="6215288" y="1950794"/>
              <a:ext cx="246910" cy="679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/>
            <p:cNvCxnSpPr>
              <a:stCxn id="209" idx="3"/>
              <a:endCxn id="221" idx="7"/>
            </p:cNvCxnSpPr>
            <p:nvPr/>
          </p:nvCxnSpPr>
          <p:spPr>
            <a:xfrm rot="5400000">
              <a:off x="6160766" y="2222618"/>
              <a:ext cx="157048" cy="165373"/>
            </a:xfrm>
            <a:prstGeom prst="straightConnector1">
              <a:avLst/>
            </a:prstGeom>
            <a:ln w="47625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/>
            <p:cNvCxnSpPr>
              <a:stCxn id="201" idx="6"/>
              <a:endCxn id="207" idx="3"/>
            </p:cNvCxnSpPr>
            <p:nvPr/>
          </p:nvCxnSpPr>
          <p:spPr>
            <a:xfrm flipV="1">
              <a:off x="5794370" y="1840984"/>
              <a:ext cx="459636" cy="128362"/>
            </a:xfrm>
            <a:prstGeom prst="straightConnector1">
              <a:avLst/>
            </a:prstGeom>
            <a:ln w="317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Arrow Connector 213"/>
            <p:cNvCxnSpPr>
              <a:endCxn id="218" idx="4"/>
            </p:cNvCxnSpPr>
            <p:nvPr/>
          </p:nvCxnSpPr>
          <p:spPr>
            <a:xfrm rot="16200000" flipV="1">
              <a:off x="5631041" y="2671238"/>
              <a:ext cx="246910" cy="1595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Arrow Connector 214"/>
            <p:cNvCxnSpPr/>
            <p:nvPr/>
          </p:nvCxnSpPr>
          <p:spPr>
            <a:xfrm rot="5400000" flipH="1" flipV="1">
              <a:off x="5763129" y="2531500"/>
              <a:ext cx="341600" cy="2414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Arrow Connector 215"/>
            <p:cNvCxnSpPr/>
            <p:nvPr/>
          </p:nvCxnSpPr>
          <p:spPr>
            <a:xfrm rot="5400000" flipH="1" flipV="1">
              <a:off x="5264200" y="2625188"/>
              <a:ext cx="246910" cy="83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Arrow Connector 216"/>
            <p:cNvCxnSpPr>
              <a:stCxn id="209" idx="6"/>
              <a:endCxn id="208" idx="3"/>
            </p:cNvCxnSpPr>
            <p:nvPr/>
          </p:nvCxnSpPr>
          <p:spPr>
            <a:xfrm flipV="1">
              <a:off x="6444501" y="2134190"/>
              <a:ext cx="327867" cy="43487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Oval 217"/>
            <p:cNvSpPr/>
            <p:nvPr/>
          </p:nvSpPr>
          <p:spPr>
            <a:xfrm>
              <a:off x="5674748" y="2416871"/>
              <a:ext cx="143546" cy="13888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19" name="Oval 218"/>
            <p:cNvSpPr/>
            <p:nvPr/>
          </p:nvSpPr>
          <p:spPr>
            <a:xfrm>
              <a:off x="5691225" y="2802750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20" name="Oval 219"/>
            <p:cNvSpPr/>
            <p:nvPr/>
          </p:nvSpPr>
          <p:spPr>
            <a:xfrm>
              <a:off x="5318231" y="2748070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21" name="Oval 220"/>
            <p:cNvSpPr/>
            <p:nvPr/>
          </p:nvSpPr>
          <p:spPr>
            <a:xfrm>
              <a:off x="6034079" y="2363489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22" name="Oval 221"/>
            <p:cNvSpPr/>
            <p:nvPr/>
          </p:nvSpPr>
          <p:spPr>
            <a:xfrm>
              <a:off x="5316347" y="2359843"/>
              <a:ext cx="143546" cy="13888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" name="Group 283"/>
          <p:cNvGrpSpPr/>
          <p:nvPr/>
        </p:nvGrpSpPr>
        <p:grpSpPr>
          <a:xfrm>
            <a:off x="6385513" y="6142037"/>
            <a:ext cx="1676399" cy="1143000"/>
            <a:chOff x="6385513" y="6142037"/>
            <a:chExt cx="1676399" cy="1143000"/>
          </a:xfrm>
        </p:grpSpPr>
        <p:cxnSp>
          <p:nvCxnSpPr>
            <p:cNvPr id="224" name="Straight Arrow Connector 223"/>
            <p:cNvCxnSpPr>
              <a:stCxn id="243" idx="2"/>
            </p:cNvCxnSpPr>
            <p:nvPr/>
          </p:nvCxnSpPr>
          <p:spPr>
            <a:xfrm rot="10800000" flipH="1">
              <a:off x="6911737" y="6807536"/>
              <a:ext cx="338287" cy="506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5" name="Oval 224"/>
            <p:cNvSpPr/>
            <p:nvPr/>
          </p:nvSpPr>
          <p:spPr>
            <a:xfrm>
              <a:off x="6385513" y="6467553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26" name="Oval 225"/>
            <p:cNvSpPr/>
            <p:nvPr/>
          </p:nvSpPr>
          <p:spPr>
            <a:xfrm>
              <a:off x="6889185" y="6308411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7" name="Straight Arrow Connector 226"/>
            <p:cNvCxnSpPr>
              <a:stCxn id="225" idx="4"/>
              <a:endCxn id="247" idx="1"/>
            </p:cNvCxnSpPr>
            <p:nvPr/>
          </p:nvCxnSpPr>
          <p:spPr>
            <a:xfrm rot="16200000" flipH="1">
              <a:off x="6442981" y="6607949"/>
              <a:ext cx="160913" cy="140534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>
              <a:endCxn id="243" idx="2"/>
            </p:cNvCxnSpPr>
            <p:nvPr/>
          </p:nvCxnSpPr>
          <p:spPr>
            <a:xfrm>
              <a:off x="6708765" y="6807536"/>
              <a:ext cx="202972" cy="506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>
              <a:endCxn id="226" idx="3"/>
            </p:cNvCxnSpPr>
            <p:nvPr/>
          </p:nvCxnSpPr>
          <p:spPr>
            <a:xfrm rot="5400000" flipH="1" flipV="1">
              <a:off x="6627999" y="6480499"/>
              <a:ext cx="341951" cy="2200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Arrow Connector 230"/>
            <p:cNvCxnSpPr>
              <a:stCxn id="226" idx="4"/>
              <a:endCxn id="243" idx="0"/>
            </p:cNvCxnSpPr>
            <p:nvPr/>
          </p:nvCxnSpPr>
          <p:spPr>
            <a:xfrm rot="16200000" flipH="1">
              <a:off x="6790893" y="6604567"/>
              <a:ext cx="354451" cy="2255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Oval 231"/>
            <p:cNvSpPr/>
            <p:nvPr/>
          </p:nvSpPr>
          <p:spPr>
            <a:xfrm>
              <a:off x="7437960" y="6142037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33" name="Oval 232"/>
            <p:cNvSpPr/>
            <p:nvPr/>
          </p:nvSpPr>
          <p:spPr>
            <a:xfrm>
              <a:off x="7926598" y="6416917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34" name="Oval 233"/>
            <p:cNvSpPr/>
            <p:nvPr/>
          </p:nvSpPr>
          <p:spPr>
            <a:xfrm>
              <a:off x="7502033" y="6503722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35" name="Straight Arrow Connector 234"/>
            <p:cNvCxnSpPr>
              <a:stCxn id="233" idx="1"/>
              <a:endCxn id="232" idx="5"/>
            </p:cNvCxnSpPr>
            <p:nvPr/>
          </p:nvCxnSpPr>
          <p:spPr>
            <a:xfrm rot="16200000" flipV="1">
              <a:off x="7658531" y="6148104"/>
              <a:ext cx="182810" cy="392954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235"/>
            <p:cNvCxnSpPr>
              <a:stCxn id="234" idx="0"/>
              <a:endCxn id="232" idx="4"/>
            </p:cNvCxnSpPr>
            <p:nvPr/>
          </p:nvCxnSpPr>
          <p:spPr>
            <a:xfrm rot="16200000" flipV="1">
              <a:off x="7421916" y="6355947"/>
              <a:ext cx="231478" cy="64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Arrow Connector 236"/>
            <p:cNvCxnSpPr>
              <a:stCxn id="232" idx="3"/>
              <a:endCxn id="246" idx="7"/>
            </p:cNvCxnSpPr>
            <p:nvPr/>
          </p:nvCxnSpPr>
          <p:spPr>
            <a:xfrm rot="5400000">
              <a:off x="7157411" y="6461725"/>
              <a:ext cx="508915" cy="91816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>
              <a:stCxn id="226" idx="6"/>
              <a:endCxn id="232" idx="3"/>
            </p:cNvCxnSpPr>
            <p:nvPr/>
          </p:nvCxnSpPr>
          <p:spPr>
            <a:xfrm flipV="1">
              <a:off x="7024499" y="6253175"/>
              <a:ext cx="433278" cy="12033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>
              <a:endCxn id="243" idx="4"/>
            </p:cNvCxnSpPr>
            <p:nvPr/>
          </p:nvCxnSpPr>
          <p:spPr>
            <a:xfrm rot="16200000" flipV="1">
              <a:off x="6871172" y="7031497"/>
              <a:ext cx="231478" cy="1503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Arrow Connector 239"/>
            <p:cNvCxnSpPr/>
            <p:nvPr/>
          </p:nvCxnSpPr>
          <p:spPr>
            <a:xfrm rot="5400000" flipH="1" flipV="1">
              <a:off x="6995930" y="6899911"/>
              <a:ext cx="320250" cy="227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/>
            <p:cNvCxnSpPr>
              <a:stCxn id="245" idx="7"/>
              <a:endCxn id="243" idx="3"/>
            </p:cNvCxnSpPr>
            <p:nvPr/>
          </p:nvCxnSpPr>
          <p:spPr>
            <a:xfrm rot="5400000" flipH="1" flipV="1">
              <a:off x="6702143" y="6893227"/>
              <a:ext cx="218428" cy="240391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/>
            <p:cNvCxnSpPr>
              <a:stCxn id="234" idx="6"/>
              <a:endCxn id="233" idx="3"/>
            </p:cNvCxnSpPr>
            <p:nvPr/>
          </p:nvCxnSpPr>
          <p:spPr>
            <a:xfrm flipV="1">
              <a:off x="7637348" y="6528055"/>
              <a:ext cx="309065" cy="4076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Oval 242"/>
            <p:cNvSpPr/>
            <p:nvPr/>
          </p:nvSpPr>
          <p:spPr>
            <a:xfrm>
              <a:off x="6911737" y="6793069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44" name="Oval 243"/>
            <p:cNvSpPr/>
            <p:nvPr/>
          </p:nvSpPr>
          <p:spPr>
            <a:xfrm>
              <a:off x="6927269" y="7154830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45" name="Oval 244"/>
            <p:cNvSpPr/>
            <p:nvPr/>
          </p:nvSpPr>
          <p:spPr>
            <a:xfrm>
              <a:off x="6575664" y="7103568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46" name="Oval 245"/>
            <p:cNvSpPr/>
            <p:nvPr/>
          </p:nvSpPr>
          <p:spPr>
            <a:xfrm>
              <a:off x="7250462" y="6743023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47" name="Oval 246"/>
            <p:cNvSpPr/>
            <p:nvPr/>
          </p:nvSpPr>
          <p:spPr>
            <a:xfrm>
              <a:off x="6573888" y="6739605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3" name="Rectangle 272"/>
          <p:cNvSpPr/>
          <p:nvPr/>
        </p:nvSpPr>
        <p:spPr>
          <a:xfrm>
            <a:off x="9052513" y="5454874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Calibri" charset="0"/>
              </a:rPr>
              <a:t>T</a:t>
            </a:r>
            <a:endParaRPr lang="en-US" sz="3600" b="1" baseline="-25000" dirty="0"/>
          </a:p>
        </p:txBody>
      </p:sp>
      <p:cxnSp>
        <p:nvCxnSpPr>
          <p:cNvPr id="274" name="Straight Connector 273"/>
          <p:cNvCxnSpPr/>
          <p:nvPr/>
        </p:nvCxnSpPr>
        <p:spPr bwMode="auto">
          <a:xfrm>
            <a:off x="5166313" y="5988049"/>
            <a:ext cx="38100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275" name="Rectangle 274"/>
          <p:cNvSpPr/>
          <p:nvPr/>
        </p:nvSpPr>
        <p:spPr>
          <a:xfrm>
            <a:off x="4701014" y="5454874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Calibri" charset="0"/>
              </a:rPr>
              <a:t>0</a:t>
            </a:r>
            <a:endParaRPr lang="en-US" sz="3600" b="1" baseline="-25000" dirty="0"/>
          </a:p>
        </p:txBody>
      </p:sp>
      <p:grpSp>
        <p:nvGrpSpPr>
          <p:cNvPr id="7" name="Group 291"/>
          <p:cNvGrpSpPr/>
          <p:nvPr/>
        </p:nvGrpSpPr>
        <p:grpSpPr>
          <a:xfrm>
            <a:off x="8138113" y="6142037"/>
            <a:ext cx="1676399" cy="1143000"/>
            <a:chOff x="8138113" y="6142037"/>
            <a:chExt cx="1676399" cy="1143000"/>
          </a:xfrm>
        </p:grpSpPr>
        <p:cxnSp>
          <p:nvCxnSpPr>
            <p:cNvPr id="249" name="Straight Arrow Connector 248"/>
            <p:cNvCxnSpPr>
              <a:stCxn id="268" idx="2"/>
            </p:cNvCxnSpPr>
            <p:nvPr/>
          </p:nvCxnSpPr>
          <p:spPr>
            <a:xfrm rot="10800000" flipH="1">
              <a:off x="8664337" y="6807536"/>
              <a:ext cx="338287" cy="506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Oval 249"/>
            <p:cNvSpPr/>
            <p:nvPr/>
          </p:nvSpPr>
          <p:spPr>
            <a:xfrm>
              <a:off x="8138113" y="6467553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51" name="Oval 250"/>
            <p:cNvSpPr/>
            <p:nvPr/>
          </p:nvSpPr>
          <p:spPr>
            <a:xfrm>
              <a:off x="8641785" y="6308411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2" name="Straight Arrow Connector 251"/>
            <p:cNvCxnSpPr>
              <a:stCxn id="250" idx="6"/>
              <a:endCxn id="251" idx="2"/>
            </p:cNvCxnSpPr>
            <p:nvPr/>
          </p:nvCxnSpPr>
          <p:spPr>
            <a:xfrm flipV="1">
              <a:off x="8273427" y="6373515"/>
              <a:ext cx="368356" cy="159142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/>
            <p:cNvCxnSpPr>
              <a:stCxn id="251" idx="5"/>
            </p:cNvCxnSpPr>
            <p:nvPr/>
          </p:nvCxnSpPr>
          <p:spPr>
            <a:xfrm rot="16200000" flipH="1">
              <a:off x="8718886" y="6457947"/>
              <a:ext cx="341951" cy="265157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Arrow Connector 253"/>
            <p:cNvCxnSpPr>
              <a:endCxn id="268" idx="2"/>
            </p:cNvCxnSpPr>
            <p:nvPr/>
          </p:nvCxnSpPr>
          <p:spPr>
            <a:xfrm>
              <a:off x="8461365" y="6807536"/>
              <a:ext cx="202972" cy="5063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Arrow Connector 254"/>
            <p:cNvCxnSpPr>
              <a:endCxn id="251" idx="3"/>
            </p:cNvCxnSpPr>
            <p:nvPr/>
          </p:nvCxnSpPr>
          <p:spPr>
            <a:xfrm rot="5400000" flipH="1" flipV="1">
              <a:off x="8380599" y="6480499"/>
              <a:ext cx="341951" cy="22005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/>
            <p:cNvCxnSpPr>
              <a:stCxn id="251" idx="4"/>
              <a:endCxn id="268" idx="0"/>
            </p:cNvCxnSpPr>
            <p:nvPr/>
          </p:nvCxnSpPr>
          <p:spPr>
            <a:xfrm rot="16200000" flipH="1">
              <a:off x="8543493" y="6604567"/>
              <a:ext cx="354451" cy="2255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7" name="Oval 256"/>
            <p:cNvSpPr/>
            <p:nvPr/>
          </p:nvSpPr>
          <p:spPr>
            <a:xfrm>
              <a:off x="9190560" y="6142037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58" name="Oval 257"/>
            <p:cNvSpPr/>
            <p:nvPr/>
          </p:nvSpPr>
          <p:spPr>
            <a:xfrm>
              <a:off x="9679198" y="6416917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59" name="Oval 258"/>
            <p:cNvSpPr/>
            <p:nvPr/>
          </p:nvSpPr>
          <p:spPr>
            <a:xfrm>
              <a:off x="9254633" y="6503722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0" name="Straight Arrow Connector 259"/>
            <p:cNvCxnSpPr>
              <a:stCxn id="258" idx="1"/>
              <a:endCxn id="257" idx="5"/>
            </p:cNvCxnSpPr>
            <p:nvPr/>
          </p:nvCxnSpPr>
          <p:spPr>
            <a:xfrm rot="16200000" flipV="1">
              <a:off x="9411131" y="6148104"/>
              <a:ext cx="182810" cy="392954"/>
            </a:xfrm>
            <a:prstGeom prst="straightConnector1">
              <a:avLst/>
            </a:prstGeom>
            <a:ln w="47625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/>
            <p:cNvCxnSpPr>
              <a:stCxn id="259" idx="0"/>
              <a:endCxn id="257" idx="4"/>
            </p:cNvCxnSpPr>
            <p:nvPr/>
          </p:nvCxnSpPr>
          <p:spPr>
            <a:xfrm rot="16200000" flipV="1">
              <a:off x="9174516" y="6355947"/>
              <a:ext cx="231478" cy="640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/>
            <p:cNvCxnSpPr>
              <a:stCxn id="259" idx="3"/>
              <a:endCxn id="271" idx="7"/>
            </p:cNvCxnSpPr>
            <p:nvPr/>
          </p:nvCxnSpPr>
          <p:spPr>
            <a:xfrm rot="5400000">
              <a:off x="9122889" y="6610530"/>
              <a:ext cx="147233" cy="155890"/>
            </a:xfrm>
            <a:prstGeom prst="straightConnector1">
              <a:avLst/>
            </a:prstGeom>
            <a:ln w="47625"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/>
            <p:cNvCxnSpPr>
              <a:endCxn id="268" idx="4"/>
            </p:cNvCxnSpPr>
            <p:nvPr/>
          </p:nvCxnSpPr>
          <p:spPr>
            <a:xfrm rot="16200000" flipV="1">
              <a:off x="8623772" y="7031497"/>
              <a:ext cx="231478" cy="1503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Arrow Connector 264"/>
            <p:cNvCxnSpPr/>
            <p:nvPr/>
          </p:nvCxnSpPr>
          <p:spPr>
            <a:xfrm rot="5400000" flipH="1" flipV="1">
              <a:off x="8748530" y="6899911"/>
              <a:ext cx="320250" cy="2275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Arrow Connector 265"/>
            <p:cNvCxnSpPr>
              <a:stCxn id="270" idx="7"/>
              <a:endCxn id="268" idx="3"/>
            </p:cNvCxnSpPr>
            <p:nvPr/>
          </p:nvCxnSpPr>
          <p:spPr>
            <a:xfrm rot="5400000" flipH="1" flipV="1">
              <a:off x="8454743" y="6893227"/>
              <a:ext cx="218428" cy="2403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Arrow Connector 266"/>
            <p:cNvCxnSpPr>
              <a:stCxn id="259" idx="6"/>
              <a:endCxn id="258" idx="3"/>
            </p:cNvCxnSpPr>
            <p:nvPr/>
          </p:nvCxnSpPr>
          <p:spPr>
            <a:xfrm flipV="1">
              <a:off x="9389948" y="6528055"/>
              <a:ext cx="309065" cy="4076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8" name="Oval 267"/>
            <p:cNvSpPr/>
            <p:nvPr/>
          </p:nvSpPr>
          <p:spPr>
            <a:xfrm>
              <a:off x="8664337" y="6793069"/>
              <a:ext cx="135314" cy="130207"/>
            </a:xfrm>
            <a:prstGeom prst="ellipse">
              <a:avLst/>
            </a:prstGeom>
            <a:solidFill>
              <a:schemeClr val="bg1"/>
            </a:solidFill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69" name="Oval 268"/>
            <p:cNvSpPr/>
            <p:nvPr/>
          </p:nvSpPr>
          <p:spPr>
            <a:xfrm>
              <a:off x="8679869" y="7154830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Oval 269"/>
            <p:cNvSpPr/>
            <p:nvPr/>
          </p:nvSpPr>
          <p:spPr>
            <a:xfrm>
              <a:off x="8328264" y="7103568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71" name="Oval 270"/>
            <p:cNvSpPr/>
            <p:nvPr/>
          </p:nvSpPr>
          <p:spPr>
            <a:xfrm>
              <a:off x="9003062" y="6743023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272" name="Oval 271"/>
            <p:cNvSpPr/>
            <p:nvPr/>
          </p:nvSpPr>
          <p:spPr>
            <a:xfrm>
              <a:off x="8326488" y="6739605"/>
              <a:ext cx="135314" cy="130207"/>
            </a:xfrm>
            <a:prstGeom prst="ellipse">
              <a:avLst/>
            </a:prstGeom>
            <a:noFill/>
            <a:ln/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89" name="Straight Arrow Connector 288"/>
            <p:cNvCxnSpPr>
              <a:stCxn id="270" idx="0"/>
              <a:endCxn id="272" idx="4"/>
            </p:cNvCxnSpPr>
            <p:nvPr/>
          </p:nvCxnSpPr>
          <p:spPr bwMode="auto">
            <a:xfrm rot="16200000" flipV="1">
              <a:off x="8278155" y="6985802"/>
              <a:ext cx="233756" cy="177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  <p:cxnSp>
          <p:nvCxnSpPr>
            <p:cNvPr id="291" name="Straight Arrow Connector 290"/>
            <p:cNvCxnSpPr>
              <a:stCxn id="250" idx="5"/>
              <a:endCxn id="272" idx="0"/>
            </p:cNvCxnSpPr>
            <p:nvPr/>
          </p:nvCxnSpPr>
          <p:spPr bwMode="auto">
            <a:xfrm rot="16200000" flipH="1">
              <a:off x="8243422" y="6588881"/>
              <a:ext cx="160913" cy="14053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sm" len="sm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2" grpId="0"/>
      <p:bldP spid="84" grpId="0"/>
      <p:bldP spid="273" grpId="0"/>
      <p:bldP spid="2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9"/>
          <p:cNvGrpSpPr/>
          <p:nvPr/>
        </p:nvGrpSpPr>
        <p:grpSpPr>
          <a:xfrm>
            <a:off x="6717600" y="2789237"/>
            <a:ext cx="3013203" cy="2381310"/>
            <a:chOff x="6716712" y="2941637"/>
            <a:chExt cx="3013203" cy="2381310"/>
          </a:xfrm>
        </p:grpSpPr>
        <p:grpSp>
          <p:nvGrpSpPr>
            <p:cNvPr id="3" name="Group 168"/>
            <p:cNvGrpSpPr/>
            <p:nvPr/>
          </p:nvGrpSpPr>
          <p:grpSpPr>
            <a:xfrm>
              <a:off x="6792912" y="3247800"/>
              <a:ext cx="2819400" cy="1827437"/>
              <a:chOff x="8138113" y="6142037"/>
              <a:chExt cx="1676399" cy="1143000"/>
            </a:xfrm>
          </p:grpSpPr>
          <p:cxnSp>
            <p:nvCxnSpPr>
              <p:cNvPr id="170" name="Straight Arrow Connector 169"/>
              <p:cNvCxnSpPr>
                <a:stCxn id="188" idx="2"/>
              </p:cNvCxnSpPr>
              <p:nvPr/>
            </p:nvCxnSpPr>
            <p:spPr>
              <a:xfrm rot="10800000" flipH="1">
                <a:off x="8664337" y="6807536"/>
                <a:ext cx="338287" cy="506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Oval 170"/>
              <p:cNvSpPr/>
              <p:nvPr/>
            </p:nvSpPr>
            <p:spPr>
              <a:xfrm>
                <a:off x="8138113" y="6467553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8641785" y="6308411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73" name="Straight Arrow Connector 172"/>
              <p:cNvCxnSpPr>
                <a:stCxn id="171" idx="6"/>
                <a:endCxn id="172" idx="2"/>
              </p:cNvCxnSpPr>
              <p:nvPr/>
            </p:nvCxnSpPr>
            <p:spPr>
              <a:xfrm flipV="1">
                <a:off x="8273427" y="6373515"/>
                <a:ext cx="368356" cy="159142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Arrow Connector 173"/>
              <p:cNvCxnSpPr>
                <a:stCxn id="172" idx="5"/>
              </p:cNvCxnSpPr>
              <p:nvPr/>
            </p:nvCxnSpPr>
            <p:spPr>
              <a:xfrm rot="16200000" flipH="1">
                <a:off x="8718886" y="6457947"/>
                <a:ext cx="341951" cy="26515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>
                <a:endCxn id="188" idx="2"/>
              </p:cNvCxnSpPr>
              <p:nvPr/>
            </p:nvCxnSpPr>
            <p:spPr>
              <a:xfrm>
                <a:off x="8461365" y="6807536"/>
                <a:ext cx="202972" cy="506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>
                <a:endCxn id="172" idx="3"/>
              </p:cNvCxnSpPr>
              <p:nvPr/>
            </p:nvCxnSpPr>
            <p:spPr>
              <a:xfrm rot="5400000" flipH="1" flipV="1">
                <a:off x="8380599" y="6480499"/>
                <a:ext cx="341951" cy="22005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Arrow Connector 176"/>
              <p:cNvCxnSpPr>
                <a:stCxn id="172" idx="4"/>
                <a:endCxn id="188" idx="0"/>
              </p:cNvCxnSpPr>
              <p:nvPr/>
            </p:nvCxnSpPr>
            <p:spPr>
              <a:xfrm rot="16200000" flipH="1">
                <a:off x="8543493" y="6604567"/>
                <a:ext cx="354451" cy="2255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8" name="Oval 177"/>
              <p:cNvSpPr/>
              <p:nvPr/>
            </p:nvSpPr>
            <p:spPr>
              <a:xfrm>
                <a:off x="9190560" y="6142037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9" name="Oval 178"/>
              <p:cNvSpPr/>
              <p:nvPr/>
            </p:nvSpPr>
            <p:spPr>
              <a:xfrm>
                <a:off x="9679198" y="6416917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0" name="Oval 179"/>
              <p:cNvSpPr/>
              <p:nvPr/>
            </p:nvSpPr>
            <p:spPr>
              <a:xfrm>
                <a:off x="9254633" y="6503722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81" name="Straight Arrow Connector 180"/>
              <p:cNvCxnSpPr>
                <a:stCxn id="179" idx="1"/>
                <a:endCxn id="178" idx="5"/>
              </p:cNvCxnSpPr>
              <p:nvPr/>
            </p:nvCxnSpPr>
            <p:spPr>
              <a:xfrm rot="16200000" flipV="1">
                <a:off x="9411131" y="6148104"/>
                <a:ext cx="182810" cy="392954"/>
              </a:xfrm>
              <a:prstGeom prst="straightConnector1">
                <a:avLst/>
              </a:prstGeom>
              <a:ln w="476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Arrow Connector 181"/>
              <p:cNvCxnSpPr>
                <a:stCxn id="180" idx="0"/>
                <a:endCxn id="178" idx="4"/>
              </p:cNvCxnSpPr>
              <p:nvPr/>
            </p:nvCxnSpPr>
            <p:spPr>
              <a:xfrm rot="16200000" flipV="1">
                <a:off x="9174516" y="6355947"/>
                <a:ext cx="231478" cy="6407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Arrow Connector 182"/>
              <p:cNvCxnSpPr>
                <a:stCxn id="180" idx="3"/>
                <a:endCxn id="191" idx="7"/>
              </p:cNvCxnSpPr>
              <p:nvPr/>
            </p:nvCxnSpPr>
            <p:spPr>
              <a:xfrm rot="5400000">
                <a:off x="9122889" y="6610530"/>
                <a:ext cx="147233" cy="155890"/>
              </a:xfrm>
              <a:prstGeom prst="straightConnector1">
                <a:avLst/>
              </a:prstGeom>
              <a:ln w="47625">
                <a:solidFill>
                  <a:schemeClr val="tx1"/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Arrow Connector 183"/>
              <p:cNvCxnSpPr>
                <a:endCxn id="188" idx="4"/>
              </p:cNvCxnSpPr>
              <p:nvPr/>
            </p:nvCxnSpPr>
            <p:spPr>
              <a:xfrm rot="16200000" flipV="1">
                <a:off x="8623772" y="7031497"/>
                <a:ext cx="231478" cy="150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Arrow Connector 184"/>
              <p:cNvCxnSpPr/>
              <p:nvPr/>
            </p:nvCxnSpPr>
            <p:spPr>
              <a:xfrm rot="5400000" flipH="1" flipV="1">
                <a:off x="8748530" y="6899911"/>
                <a:ext cx="320250" cy="2275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Arrow Connector 185"/>
              <p:cNvCxnSpPr>
                <a:stCxn id="190" idx="7"/>
                <a:endCxn id="188" idx="3"/>
              </p:cNvCxnSpPr>
              <p:nvPr/>
            </p:nvCxnSpPr>
            <p:spPr>
              <a:xfrm rot="5400000" flipH="1" flipV="1">
                <a:off x="8454743" y="6893227"/>
                <a:ext cx="218428" cy="24039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Arrow Connector 186"/>
              <p:cNvCxnSpPr>
                <a:stCxn id="180" idx="6"/>
                <a:endCxn id="179" idx="3"/>
              </p:cNvCxnSpPr>
              <p:nvPr/>
            </p:nvCxnSpPr>
            <p:spPr>
              <a:xfrm flipV="1">
                <a:off x="9389948" y="6528055"/>
                <a:ext cx="309065" cy="407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8" name="Oval 187"/>
              <p:cNvSpPr/>
              <p:nvPr/>
            </p:nvSpPr>
            <p:spPr>
              <a:xfrm>
                <a:off x="8664337" y="6793069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8679869" y="7154830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8328264" y="7103568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9003062" y="6743023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8326488" y="6739605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93" name="Straight Arrow Connector 192"/>
              <p:cNvCxnSpPr>
                <a:stCxn id="190" idx="0"/>
                <a:endCxn id="192" idx="4"/>
              </p:cNvCxnSpPr>
              <p:nvPr/>
            </p:nvCxnSpPr>
            <p:spPr bwMode="auto">
              <a:xfrm rot="16200000" flipV="1">
                <a:off x="8278155" y="6985802"/>
                <a:ext cx="233756" cy="177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194" name="Straight Arrow Connector 193"/>
              <p:cNvCxnSpPr>
                <a:stCxn id="171" idx="5"/>
                <a:endCxn id="192" idx="0"/>
              </p:cNvCxnSpPr>
              <p:nvPr/>
            </p:nvCxnSpPr>
            <p:spPr bwMode="auto">
              <a:xfrm rot="16200000" flipH="1">
                <a:off x="8243422" y="6588881"/>
                <a:ext cx="160913" cy="14053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</p:grpSp>
        <p:sp>
          <p:nvSpPr>
            <p:cNvPr id="118" name="TextBox 117"/>
            <p:cNvSpPr txBox="1"/>
            <p:nvPr/>
          </p:nvSpPr>
          <p:spPr>
            <a:xfrm>
              <a:off x="6716712" y="334174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1</a:t>
              </a:r>
              <a:endParaRPr lang="en-US" sz="2000" baseline="-25000" dirty="0"/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7326312" y="311314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2</a:t>
              </a:r>
              <a:endParaRPr lang="en-US" sz="2000" baseline="-25000" dirty="0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240712" y="29416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3</a:t>
              </a:r>
              <a:endParaRPr lang="en-US" sz="2000" baseline="-25000" dirty="0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716712" y="40846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4</a:t>
              </a:r>
              <a:endParaRPr lang="en-US" sz="2000" baseline="-250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7361109" y="433234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5</a:t>
              </a:r>
              <a:endParaRPr lang="en-US" sz="2000" baseline="-250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8393112" y="425614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6</a:t>
              </a:r>
              <a:endParaRPr lang="en-US" sz="2000" baseline="-25000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8774112" y="39322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7</a:t>
              </a:r>
              <a:endParaRPr lang="en-US" sz="2000" baseline="-25000" dirty="0"/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9307512" y="326554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8</a:t>
              </a:r>
              <a:endParaRPr lang="en-US" sz="2000" baseline="-25000" dirty="0"/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6751509" y="478954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9</a:t>
              </a:r>
              <a:endParaRPr lang="en-US" sz="2000" baseline="-25000" dirty="0"/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7859712" y="4922837"/>
              <a:ext cx="517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10</a:t>
              </a:r>
              <a:endParaRPr lang="en-US" sz="2000" baseline="-25000" dirty="0"/>
            </a:p>
          </p:txBody>
        </p:sp>
      </p:grpSp>
      <p:grpSp>
        <p:nvGrpSpPr>
          <p:cNvPr id="4" name="Group 302"/>
          <p:cNvGrpSpPr/>
          <p:nvPr/>
        </p:nvGrpSpPr>
        <p:grpSpPr>
          <a:xfrm>
            <a:off x="6717600" y="2790000"/>
            <a:ext cx="3013203" cy="2381310"/>
            <a:chOff x="6716712" y="2941637"/>
            <a:chExt cx="3013203" cy="2381310"/>
          </a:xfrm>
        </p:grpSpPr>
        <p:grpSp>
          <p:nvGrpSpPr>
            <p:cNvPr id="5" name="Group 168"/>
            <p:cNvGrpSpPr/>
            <p:nvPr/>
          </p:nvGrpSpPr>
          <p:grpSpPr>
            <a:xfrm>
              <a:off x="6792917" y="3247768"/>
              <a:ext cx="2819401" cy="1827431"/>
              <a:chOff x="8138113" y="6142037"/>
              <a:chExt cx="1676399" cy="1143000"/>
            </a:xfrm>
          </p:grpSpPr>
          <p:cxnSp>
            <p:nvCxnSpPr>
              <p:cNvPr id="315" name="Straight Arrow Connector 314"/>
              <p:cNvCxnSpPr>
                <a:stCxn id="333" idx="2"/>
              </p:cNvCxnSpPr>
              <p:nvPr/>
            </p:nvCxnSpPr>
            <p:spPr>
              <a:xfrm rot="10800000" flipH="1">
                <a:off x="8664337" y="6807536"/>
                <a:ext cx="338287" cy="506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6" name="Oval 315"/>
              <p:cNvSpPr/>
              <p:nvPr/>
            </p:nvSpPr>
            <p:spPr>
              <a:xfrm>
                <a:off x="8138113" y="6467553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8641785" y="6308411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18" name="Straight Arrow Connector 317"/>
              <p:cNvCxnSpPr>
                <a:stCxn id="316" idx="6"/>
                <a:endCxn id="317" idx="2"/>
              </p:cNvCxnSpPr>
              <p:nvPr/>
            </p:nvCxnSpPr>
            <p:spPr>
              <a:xfrm flipV="1">
                <a:off x="8273427" y="6373515"/>
                <a:ext cx="368356" cy="159142"/>
              </a:xfrm>
              <a:prstGeom prst="straightConnector1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Arrow Connector 318"/>
              <p:cNvCxnSpPr>
                <a:stCxn id="317" idx="5"/>
              </p:cNvCxnSpPr>
              <p:nvPr/>
            </p:nvCxnSpPr>
            <p:spPr>
              <a:xfrm rot="16200000" flipH="1">
                <a:off x="8718886" y="6457947"/>
                <a:ext cx="341951" cy="265157"/>
              </a:xfrm>
              <a:prstGeom prst="straightConnector1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Arrow Connector 319"/>
              <p:cNvCxnSpPr>
                <a:endCxn id="333" idx="2"/>
              </p:cNvCxnSpPr>
              <p:nvPr/>
            </p:nvCxnSpPr>
            <p:spPr>
              <a:xfrm>
                <a:off x="8461365" y="6807536"/>
                <a:ext cx="202972" cy="506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Arrow Connector 320"/>
              <p:cNvCxnSpPr>
                <a:endCxn id="317" idx="3"/>
              </p:cNvCxnSpPr>
              <p:nvPr/>
            </p:nvCxnSpPr>
            <p:spPr>
              <a:xfrm rot="5400000" flipH="1" flipV="1">
                <a:off x="8380599" y="6480499"/>
                <a:ext cx="341951" cy="220052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Arrow Connector 321"/>
              <p:cNvCxnSpPr>
                <a:stCxn id="317" idx="4"/>
                <a:endCxn id="333" idx="0"/>
              </p:cNvCxnSpPr>
              <p:nvPr/>
            </p:nvCxnSpPr>
            <p:spPr>
              <a:xfrm rot="16200000" flipH="1">
                <a:off x="8543493" y="6604567"/>
                <a:ext cx="354451" cy="22552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3" name="Oval 322"/>
              <p:cNvSpPr/>
              <p:nvPr/>
            </p:nvSpPr>
            <p:spPr>
              <a:xfrm>
                <a:off x="9190560" y="6142037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9679198" y="6416917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9254633" y="6503722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26" name="Straight Arrow Connector 325"/>
              <p:cNvCxnSpPr>
                <a:stCxn id="324" idx="1"/>
                <a:endCxn id="323" idx="5"/>
              </p:cNvCxnSpPr>
              <p:nvPr/>
            </p:nvCxnSpPr>
            <p:spPr>
              <a:xfrm rot="16200000" flipV="1">
                <a:off x="9411131" y="6148104"/>
                <a:ext cx="182810" cy="392954"/>
              </a:xfrm>
              <a:prstGeom prst="straightConnector1">
                <a:avLst/>
              </a:prstGeom>
              <a:ln w="47625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Arrow Connector 326"/>
              <p:cNvCxnSpPr>
                <a:stCxn id="325" idx="0"/>
                <a:endCxn id="323" idx="4"/>
              </p:cNvCxnSpPr>
              <p:nvPr/>
            </p:nvCxnSpPr>
            <p:spPr>
              <a:xfrm rot="16200000" flipV="1">
                <a:off x="9174516" y="6355947"/>
                <a:ext cx="231478" cy="64072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Arrow Connector 327"/>
              <p:cNvCxnSpPr>
                <a:stCxn id="325" idx="3"/>
                <a:endCxn id="336" idx="7"/>
              </p:cNvCxnSpPr>
              <p:nvPr/>
            </p:nvCxnSpPr>
            <p:spPr>
              <a:xfrm rot="5400000">
                <a:off x="9122889" y="6610530"/>
                <a:ext cx="147233" cy="155890"/>
              </a:xfrm>
              <a:prstGeom prst="straightConnector1">
                <a:avLst/>
              </a:prstGeom>
              <a:ln w="47625">
                <a:solidFill>
                  <a:schemeClr val="bg1">
                    <a:lumMod val="85000"/>
                  </a:schemeClr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Arrow Connector 328"/>
              <p:cNvCxnSpPr>
                <a:endCxn id="333" idx="4"/>
              </p:cNvCxnSpPr>
              <p:nvPr/>
            </p:nvCxnSpPr>
            <p:spPr>
              <a:xfrm rot="16200000" flipV="1">
                <a:off x="8623772" y="7031497"/>
                <a:ext cx="231478" cy="15035"/>
              </a:xfrm>
              <a:prstGeom prst="straightConnector1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Arrow Connector 329"/>
              <p:cNvCxnSpPr/>
              <p:nvPr/>
            </p:nvCxnSpPr>
            <p:spPr>
              <a:xfrm rot="5400000" flipH="1" flipV="1">
                <a:off x="8748530" y="6899911"/>
                <a:ext cx="320250" cy="227570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Arrow Connector 330"/>
              <p:cNvCxnSpPr>
                <a:stCxn id="335" idx="7"/>
                <a:endCxn id="333" idx="3"/>
              </p:cNvCxnSpPr>
              <p:nvPr/>
            </p:nvCxnSpPr>
            <p:spPr>
              <a:xfrm rot="5400000" flipH="1" flipV="1">
                <a:off x="8454743" y="6893227"/>
                <a:ext cx="218428" cy="240391"/>
              </a:xfrm>
              <a:prstGeom prst="straightConnector1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Arrow Connector 331"/>
              <p:cNvCxnSpPr>
                <a:stCxn id="325" idx="6"/>
                <a:endCxn id="324" idx="3"/>
              </p:cNvCxnSpPr>
              <p:nvPr/>
            </p:nvCxnSpPr>
            <p:spPr>
              <a:xfrm flipV="1">
                <a:off x="9389948" y="6528055"/>
                <a:ext cx="309065" cy="40769"/>
              </a:xfrm>
              <a:prstGeom prst="straightConnector1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none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3" name="Oval 332"/>
              <p:cNvSpPr/>
              <p:nvPr/>
            </p:nvSpPr>
            <p:spPr>
              <a:xfrm>
                <a:off x="8664337" y="6793069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4" name="Oval 333"/>
              <p:cNvSpPr/>
              <p:nvPr/>
            </p:nvSpPr>
            <p:spPr>
              <a:xfrm>
                <a:off x="8679869" y="7154830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8328264" y="7103568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9003062" y="6743023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8326488" y="6739605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38" name="Straight Arrow Connector 337"/>
              <p:cNvCxnSpPr>
                <a:stCxn id="335" idx="0"/>
                <a:endCxn id="337" idx="4"/>
              </p:cNvCxnSpPr>
              <p:nvPr/>
            </p:nvCxnSpPr>
            <p:spPr bwMode="auto">
              <a:xfrm rot="16200000" flipV="1">
                <a:off x="8278155" y="6985802"/>
                <a:ext cx="233756" cy="1776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  <p:cxnSp>
            <p:nvCxnSpPr>
              <p:cNvPr id="339" name="Straight Arrow Connector 338"/>
              <p:cNvCxnSpPr>
                <a:stCxn id="316" idx="5"/>
                <a:endCxn id="337" idx="0"/>
              </p:cNvCxnSpPr>
              <p:nvPr/>
            </p:nvCxnSpPr>
            <p:spPr bwMode="auto">
              <a:xfrm rot="16200000" flipH="1">
                <a:off x="8243422" y="6588881"/>
                <a:ext cx="160913" cy="140534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arrow" w="sm" len="sm"/>
              </a:ln>
              <a:effectLst/>
            </p:spPr>
          </p:cxnSp>
        </p:grpSp>
        <p:sp>
          <p:nvSpPr>
            <p:cNvPr id="305" name="TextBox 304"/>
            <p:cNvSpPr txBox="1"/>
            <p:nvPr/>
          </p:nvSpPr>
          <p:spPr>
            <a:xfrm>
              <a:off x="6716712" y="334174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1</a:t>
              </a:r>
              <a:endParaRPr lang="en-US" sz="2000" baseline="-25000" dirty="0"/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7326312" y="311314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2</a:t>
              </a:r>
              <a:endParaRPr lang="en-US" sz="2000" baseline="-25000" dirty="0"/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8240712" y="29416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3</a:t>
              </a:r>
              <a:endParaRPr lang="en-US" sz="2000" baseline="-25000" dirty="0"/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6716712" y="40846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4</a:t>
              </a:r>
              <a:endParaRPr lang="en-US" sz="2000" baseline="-25000" dirty="0"/>
            </a:p>
          </p:txBody>
        </p:sp>
        <p:sp>
          <p:nvSpPr>
            <p:cNvPr id="309" name="TextBox 308"/>
            <p:cNvSpPr txBox="1"/>
            <p:nvPr/>
          </p:nvSpPr>
          <p:spPr>
            <a:xfrm>
              <a:off x="7361109" y="433234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5</a:t>
              </a:r>
              <a:endParaRPr lang="en-US" sz="2000" baseline="-25000" dirty="0"/>
            </a:p>
          </p:txBody>
        </p:sp>
        <p:sp>
          <p:nvSpPr>
            <p:cNvPr id="310" name="TextBox 309"/>
            <p:cNvSpPr txBox="1"/>
            <p:nvPr/>
          </p:nvSpPr>
          <p:spPr>
            <a:xfrm>
              <a:off x="8393112" y="425614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6</a:t>
              </a:r>
              <a:endParaRPr lang="en-US" sz="2000" baseline="-25000" dirty="0"/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8774112" y="39322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7</a:t>
              </a:r>
              <a:endParaRPr lang="en-US" sz="2000" baseline="-25000" dirty="0"/>
            </a:p>
          </p:txBody>
        </p:sp>
        <p:sp>
          <p:nvSpPr>
            <p:cNvPr id="312" name="TextBox 311"/>
            <p:cNvSpPr txBox="1"/>
            <p:nvPr/>
          </p:nvSpPr>
          <p:spPr>
            <a:xfrm>
              <a:off x="9307512" y="326554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8</a:t>
              </a:r>
              <a:endParaRPr lang="en-US" sz="2000" baseline="-25000" dirty="0"/>
            </a:p>
          </p:txBody>
        </p:sp>
        <p:sp>
          <p:nvSpPr>
            <p:cNvPr id="313" name="TextBox 312"/>
            <p:cNvSpPr txBox="1"/>
            <p:nvPr/>
          </p:nvSpPr>
          <p:spPr>
            <a:xfrm>
              <a:off x="6751509" y="478954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9</a:t>
              </a:r>
              <a:endParaRPr lang="en-US" sz="2000" baseline="-25000" dirty="0"/>
            </a:p>
          </p:txBody>
        </p:sp>
        <p:sp>
          <p:nvSpPr>
            <p:cNvPr id="314" name="TextBox 313"/>
            <p:cNvSpPr txBox="1"/>
            <p:nvPr/>
          </p:nvSpPr>
          <p:spPr>
            <a:xfrm>
              <a:off x="7859712" y="4922837"/>
              <a:ext cx="517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10</a:t>
              </a:r>
              <a:endParaRPr lang="en-US" sz="2000" baseline="-25000" dirty="0"/>
            </a:p>
          </p:txBody>
        </p:sp>
      </p:grpSp>
      <p:grpSp>
        <p:nvGrpSpPr>
          <p:cNvPr id="6" name="Group 228"/>
          <p:cNvGrpSpPr/>
          <p:nvPr/>
        </p:nvGrpSpPr>
        <p:grpSpPr>
          <a:xfrm>
            <a:off x="3592512" y="2770127"/>
            <a:ext cx="3013203" cy="2381310"/>
            <a:chOff x="3592512" y="2922527"/>
            <a:chExt cx="3013203" cy="2381310"/>
          </a:xfrm>
        </p:grpSpPr>
        <p:grpSp>
          <p:nvGrpSpPr>
            <p:cNvPr id="7" name="Group 144"/>
            <p:cNvGrpSpPr/>
            <p:nvPr/>
          </p:nvGrpSpPr>
          <p:grpSpPr>
            <a:xfrm>
              <a:off x="3668712" y="3247800"/>
              <a:ext cx="2819400" cy="1827437"/>
              <a:chOff x="6385513" y="6142037"/>
              <a:chExt cx="1676399" cy="1143000"/>
            </a:xfrm>
          </p:grpSpPr>
          <p:cxnSp>
            <p:nvCxnSpPr>
              <p:cNvPr id="146" name="Straight Arrow Connector 145"/>
              <p:cNvCxnSpPr>
                <a:stCxn id="164" idx="2"/>
              </p:cNvCxnSpPr>
              <p:nvPr/>
            </p:nvCxnSpPr>
            <p:spPr>
              <a:xfrm rot="10800000" flipH="1">
                <a:off x="6911737" y="6807536"/>
                <a:ext cx="338287" cy="506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146"/>
              <p:cNvSpPr/>
              <p:nvPr/>
            </p:nvSpPr>
            <p:spPr>
              <a:xfrm>
                <a:off x="6385513" y="6467553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6889185" y="6308411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49" name="Straight Arrow Connector 148"/>
              <p:cNvCxnSpPr>
                <a:stCxn id="147" idx="5"/>
                <a:endCxn id="168" idx="1"/>
              </p:cNvCxnSpPr>
              <p:nvPr/>
            </p:nvCxnSpPr>
            <p:spPr>
              <a:xfrm rot="16200000" flipH="1">
                <a:off x="6457367" y="6622335"/>
                <a:ext cx="179982" cy="92693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>
                <a:endCxn id="164" idx="2"/>
              </p:cNvCxnSpPr>
              <p:nvPr/>
            </p:nvCxnSpPr>
            <p:spPr>
              <a:xfrm>
                <a:off x="6708765" y="6807536"/>
                <a:ext cx="202972" cy="506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>
                <a:endCxn id="148" idx="3"/>
              </p:cNvCxnSpPr>
              <p:nvPr/>
            </p:nvCxnSpPr>
            <p:spPr>
              <a:xfrm rot="5400000" flipH="1" flipV="1">
                <a:off x="6627999" y="6480499"/>
                <a:ext cx="341951" cy="22005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>
                <a:stCxn id="148" idx="4"/>
                <a:endCxn id="164" idx="0"/>
              </p:cNvCxnSpPr>
              <p:nvPr/>
            </p:nvCxnSpPr>
            <p:spPr>
              <a:xfrm rot="16200000" flipH="1">
                <a:off x="6790893" y="6604567"/>
                <a:ext cx="354451" cy="2255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Oval 152"/>
              <p:cNvSpPr/>
              <p:nvPr/>
            </p:nvSpPr>
            <p:spPr>
              <a:xfrm>
                <a:off x="7437960" y="6142037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7926598" y="6416917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7502033" y="6503722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56" name="Straight Arrow Connector 155"/>
              <p:cNvCxnSpPr>
                <a:stCxn id="154" idx="1"/>
                <a:endCxn id="153" idx="5"/>
              </p:cNvCxnSpPr>
              <p:nvPr/>
            </p:nvCxnSpPr>
            <p:spPr>
              <a:xfrm rot="16200000" flipV="1">
                <a:off x="7658531" y="6148104"/>
                <a:ext cx="182810" cy="39295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>
                <a:stCxn id="155" idx="0"/>
                <a:endCxn id="153" idx="4"/>
              </p:cNvCxnSpPr>
              <p:nvPr/>
            </p:nvCxnSpPr>
            <p:spPr>
              <a:xfrm rot="16200000" flipV="1">
                <a:off x="7421916" y="6355947"/>
                <a:ext cx="231478" cy="6407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157"/>
              <p:cNvCxnSpPr>
                <a:stCxn id="153" idx="3"/>
                <a:endCxn id="167" idx="7"/>
              </p:cNvCxnSpPr>
              <p:nvPr/>
            </p:nvCxnSpPr>
            <p:spPr>
              <a:xfrm rot="5400000">
                <a:off x="7157411" y="6461725"/>
                <a:ext cx="508915" cy="91816"/>
              </a:xfrm>
              <a:prstGeom prst="straightConnector1">
                <a:avLst/>
              </a:prstGeom>
              <a:ln w="6350">
                <a:solidFill>
                  <a:schemeClr val="tx1"/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158"/>
              <p:cNvCxnSpPr>
                <a:stCxn id="148" idx="6"/>
                <a:endCxn id="153" idx="3"/>
              </p:cNvCxnSpPr>
              <p:nvPr/>
            </p:nvCxnSpPr>
            <p:spPr>
              <a:xfrm flipV="1">
                <a:off x="7024499" y="6253175"/>
                <a:ext cx="433278" cy="12033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159"/>
              <p:cNvCxnSpPr>
                <a:endCxn id="164" idx="4"/>
              </p:cNvCxnSpPr>
              <p:nvPr/>
            </p:nvCxnSpPr>
            <p:spPr>
              <a:xfrm rot="16200000" flipV="1">
                <a:off x="6871172" y="7031497"/>
                <a:ext cx="231478" cy="1503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Arrow Connector 160"/>
              <p:cNvCxnSpPr/>
              <p:nvPr/>
            </p:nvCxnSpPr>
            <p:spPr>
              <a:xfrm rot="5400000" flipH="1" flipV="1">
                <a:off x="6995930" y="6899911"/>
                <a:ext cx="320250" cy="2275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Arrow Connector 161"/>
              <p:cNvCxnSpPr>
                <a:stCxn id="166" idx="7"/>
                <a:endCxn id="164" idx="3"/>
              </p:cNvCxnSpPr>
              <p:nvPr/>
            </p:nvCxnSpPr>
            <p:spPr>
              <a:xfrm rot="5400000" flipH="1" flipV="1">
                <a:off x="6702143" y="6893227"/>
                <a:ext cx="218428" cy="240391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162"/>
              <p:cNvCxnSpPr>
                <a:stCxn id="155" idx="6"/>
                <a:endCxn id="154" idx="3"/>
              </p:cNvCxnSpPr>
              <p:nvPr/>
            </p:nvCxnSpPr>
            <p:spPr>
              <a:xfrm flipV="1">
                <a:off x="7637348" y="6528055"/>
                <a:ext cx="309065" cy="4076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Oval 163"/>
              <p:cNvSpPr/>
              <p:nvPr/>
            </p:nvSpPr>
            <p:spPr>
              <a:xfrm>
                <a:off x="6911737" y="6793069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6927269" y="7154830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6575664" y="7103568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7250462" y="6743023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6573888" y="6739605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8" name="TextBox 107"/>
            <p:cNvSpPr txBox="1"/>
            <p:nvPr/>
          </p:nvSpPr>
          <p:spPr>
            <a:xfrm>
              <a:off x="3592512" y="33226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1</a:t>
              </a:r>
              <a:endParaRPr lang="en-US" sz="2000" baseline="-25000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202112" y="30940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2</a:t>
              </a:r>
              <a:endParaRPr lang="en-US" sz="2000" baseline="-25000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5116512" y="292252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3</a:t>
              </a:r>
              <a:endParaRPr lang="en-US" sz="2000" baseline="-25000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592512" y="406552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4</a:t>
              </a:r>
              <a:endParaRPr lang="en-US" sz="2000" baseline="-25000" dirty="0"/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236909" y="43132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5</a:t>
              </a:r>
              <a:endParaRPr lang="en-US" sz="2000" baseline="-2500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268912" y="42370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6</a:t>
              </a:r>
              <a:endParaRPr lang="en-US" sz="2000" baseline="-25000" dirty="0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5649912" y="391312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7</a:t>
              </a:r>
              <a:endParaRPr lang="en-US" sz="2000" baseline="-25000" dirty="0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6183312" y="32464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8</a:t>
              </a:r>
              <a:endParaRPr lang="en-US" sz="2000" baseline="-250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627309" y="47704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9</a:t>
              </a:r>
              <a:endParaRPr lang="en-US" sz="2000" baseline="-250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735512" y="4903727"/>
              <a:ext cx="517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10</a:t>
              </a:r>
              <a:endParaRPr lang="en-US" sz="2000" baseline="-25000" dirty="0"/>
            </a:p>
          </p:txBody>
        </p:sp>
      </p:grpSp>
      <p:grpSp>
        <p:nvGrpSpPr>
          <p:cNvPr id="8" name="Group 267"/>
          <p:cNvGrpSpPr/>
          <p:nvPr/>
        </p:nvGrpSpPr>
        <p:grpSpPr>
          <a:xfrm>
            <a:off x="3592800" y="2768400"/>
            <a:ext cx="3013203" cy="2381310"/>
            <a:chOff x="3592512" y="2922527"/>
            <a:chExt cx="3013203" cy="2381310"/>
          </a:xfrm>
        </p:grpSpPr>
        <p:grpSp>
          <p:nvGrpSpPr>
            <p:cNvPr id="9" name="Group 144"/>
            <p:cNvGrpSpPr/>
            <p:nvPr/>
          </p:nvGrpSpPr>
          <p:grpSpPr>
            <a:xfrm>
              <a:off x="3668717" y="3247768"/>
              <a:ext cx="2819401" cy="1827431"/>
              <a:chOff x="6385513" y="6142037"/>
              <a:chExt cx="1676399" cy="1143000"/>
            </a:xfrm>
          </p:grpSpPr>
          <p:cxnSp>
            <p:nvCxnSpPr>
              <p:cNvPr id="280" name="Straight Arrow Connector 279"/>
              <p:cNvCxnSpPr>
                <a:stCxn id="298" idx="2"/>
              </p:cNvCxnSpPr>
              <p:nvPr/>
            </p:nvCxnSpPr>
            <p:spPr>
              <a:xfrm rot="10800000" flipH="1">
                <a:off x="6911737" y="6807536"/>
                <a:ext cx="338287" cy="50636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1" name="Oval 280"/>
              <p:cNvSpPr/>
              <p:nvPr/>
            </p:nvSpPr>
            <p:spPr>
              <a:xfrm>
                <a:off x="6385513" y="6467553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2" name="Oval 281"/>
              <p:cNvSpPr/>
              <p:nvPr/>
            </p:nvSpPr>
            <p:spPr>
              <a:xfrm>
                <a:off x="6889185" y="6308411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83" name="Straight Arrow Connector 282"/>
              <p:cNvCxnSpPr>
                <a:stCxn id="281" idx="5"/>
                <a:endCxn id="302" idx="1"/>
              </p:cNvCxnSpPr>
              <p:nvPr/>
            </p:nvCxnSpPr>
            <p:spPr>
              <a:xfrm rot="16200000" flipH="1">
                <a:off x="6457367" y="6622335"/>
                <a:ext cx="179982" cy="92693"/>
              </a:xfrm>
              <a:prstGeom prst="straightConnector1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Arrow Connector 283"/>
              <p:cNvCxnSpPr>
                <a:endCxn id="298" idx="2"/>
              </p:cNvCxnSpPr>
              <p:nvPr/>
            </p:nvCxnSpPr>
            <p:spPr>
              <a:xfrm>
                <a:off x="6708765" y="6807536"/>
                <a:ext cx="202972" cy="5063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Arrow Connector 284"/>
              <p:cNvCxnSpPr>
                <a:endCxn id="282" idx="3"/>
              </p:cNvCxnSpPr>
              <p:nvPr/>
            </p:nvCxnSpPr>
            <p:spPr>
              <a:xfrm rot="5400000" flipH="1" flipV="1">
                <a:off x="6627999" y="6480499"/>
                <a:ext cx="341951" cy="220052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/>
              <p:cNvCxnSpPr>
                <a:stCxn id="282" idx="4"/>
                <a:endCxn id="298" idx="0"/>
              </p:cNvCxnSpPr>
              <p:nvPr/>
            </p:nvCxnSpPr>
            <p:spPr>
              <a:xfrm rot="16200000" flipH="1">
                <a:off x="6790893" y="6604567"/>
                <a:ext cx="354451" cy="22552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" name="Oval 286"/>
              <p:cNvSpPr/>
              <p:nvPr/>
            </p:nvSpPr>
            <p:spPr>
              <a:xfrm>
                <a:off x="7437960" y="6142037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8" name="Oval 287"/>
              <p:cNvSpPr/>
              <p:nvPr/>
            </p:nvSpPr>
            <p:spPr>
              <a:xfrm>
                <a:off x="7926598" y="6416917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9" name="Oval 288"/>
              <p:cNvSpPr/>
              <p:nvPr/>
            </p:nvSpPr>
            <p:spPr>
              <a:xfrm>
                <a:off x="7502033" y="6503722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90" name="Straight Arrow Connector 289"/>
              <p:cNvCxnSpPr>
                <a:stCxn id="288" idx="1"/>
                <a:endCxn id="287" idx="5"/>
              </p:cNvCxnSpPr>
              <p:nvPr/>
            </p:nvCxnSpPr>
            <p:spPr>
              <a:xfrm rot="16200000" flipV="1">
                <a:off x="7658531" y="6148104"/>
                <a:ext cx="182810" cy="392954"/>
              </a:xfrm>
              <a:prstGeom prst="straightConnector1">
                <a:avLst/>
              </a:prstGeom>
              <a:ln w="22225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Arrow Connector 290"/>
              <p:cNvCxnSpPr>
                <a:stCxn id="289" idx="0"/>
                <a:endCxn id="287" idx="4"/>
              </p:cNvCxnSpPr>
              <p:nvPr/>
            </p:nvCxnSpPr>
            <p:spPr>
              <a:xfrm rot="16200000" flipV="1">
                <a:off x="7421916" y="6355947"/>
                <a:ext cx="231478" cy="64072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Arrow Connector 291"/>
              <p:cNvCxnSpPr>
                <a:stCxn id="287" idx="3"/>
                <a:endCxn id="301" idx="7"/>
              </p:cNvCxnSpPr>
              <p:nvPr/>
            </p:nvCxnSpPr>
            <p:spPr>
              <a:xfrm rot="5400000">
                <a:off x="7157411" y="6461725"/>
                <a:ext cx="508915" cy="91816"/>
              </a:xfrm>
              <a:prstGeom prst="straightConnector1">
                <a:avLst/>
              </a:prstGeom>
              <a:ln w="6350">
                <a:solidFill>
                  <a:schemeClr val="bg1">
                    <a:lumMod val="85000"/>
                  </a:schemeClr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Arrow Connector 292"/>
              <p:cNvCxnSpPr>
                <a:stCxn id="282" idx="6"/>
                <a:endCxn id="287" idx="3"/>
              </p:cNvCxnSpPr>
              <p:nvPr/>
            </p:nvCxnSpPr>
            <p:spPr>
              <a:xfrm flipV="1">
                <a:off x="7024499" y="6253175"/>
                <a:ext cx="433278" cy="120339"/>
              </a:xfrm>
              <a:prstGeom prst="straightConnector1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Arrow Connector 293"/>
              <p:cNvCxnSpPr>
                <a:endCxn id="298" idx="4"/>
              </p:cNvCxnSpPr>
              <p:nvPr/>
            </p:nvCxnSpPr>
            <p:spPr>
              <a:xfrm rot="16200000" flipV="1">
                <a:off x="6871172" y="7031497"/>
                <a:ext cx="231478" cy="15035"/>
              </a:xfrm>
              <a:prstGeom prst="straightConnector1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Arrow Connector 294"/>
              <p:cNvCxnSpPr/>
              <p:nvPr/>
            </p:nvCxnSpPr>
            <p:spPr>
              <a:xfrm rot="5400000" flipH="1" flipV="1">
                <a:off x="6995930" y="6899911"/>
                <a:ext cx="320250" cy="227570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Arrow Connector 295"/>
              <p:cNvCxnSpPr>
                <a:stCxn id="300" idx="7"/>
                <a:endCxn id="298" idx="3"/>
              </p:cNvCxnSpPr>
              <p:nvPr/>
            </p:nvCxnSpPr>
            <p:spPr>
              <a:xfrm rot="5400000" flipH="1" flipV="1">
                <a:off x="6702143" y="6893227"/>
                <a:ext cx="218428" cy="240391"/>
              </a:xfrm>
              <a:prstGeom prst="straightConnector1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Arrow Connector 296"/>
              <p:cNvCxnSpPr>
                <a:stCxn id="289" idx="6"/>
                <a:endCxn id="288" idx="3"/>
              </p:cNvCxnSpPr>
              <p:nvPr/>
            </p:nvCxnSpPr>
            <p:spPr>
              <a:xfrm flipV="1">
                <a:off x="7637348" y="6528055"/>
                <a:ext cx="309065" cy="40769"/>
              </a:xfrm>
              <a:prstGeom prst="straightConnector1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none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8" name="Oval 297"/>
              <p:cNvSpPr/>
              <p:nvPr/>
            </p:nvSpPr>
            <p:spPr>
              <a:xfrm>
                <a:off x="6911737" y="6793069"/>
                <a:ext cx="135314" cy="13020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9" name="Oval 298"/>
              <p:cNvSpPr/>
              <p:nvPr/>
            </p:nvSpPr>
            <p:spPr>
              <a:xfrm>
                <a:off x="6927269" y="7154830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0" name="Oval 299"/>
              <p:cNvSpPr/>
              <p:nvPr/>
            </p:nvSpPr>
            <p:spPr>
              <a:xfrm>
                <a:off x="6575664" y="7103568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1" name="Oval 300"/>
              <p:cNvSpPr/>
              <p:nvPr/>
            </p:nvSpPr>
            <p:spPr>
              <a:xfrm>
                <a:off x="7250462" y="6743023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2" name="Oval 301"/>
              <p:cNvSpPr/>
              <p:nvPr/>
            </p:nvSpPr>
            <p:spPr>
              <a:xfrm>
                <a:off x="6573888" y="6739605"/>
                <a:ext cx="135314" cy="13020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70" name="TextBox 269"/>
            <p:cNvSpPr txBox="1"/>
            <p:nvPr/>
          </p:nvSpPr>
          <p:spPr>
            <a:xfrm>
              <a:off x="3592512" y="33226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1</a:t>
              </a:r>
              <a:endParaRPr lang="en-US" sz="2000" baseline="-25000" dirty="0"/>
            </a:p>
          </p:txBody>
        </p:sp>
        <p:sp>
          <p:nvSpPr>
            <p:cNvPr id="271" name="TextBox 270"/>
            <p:cNvSpPr txBox="1"/>
            <p:nvPr/>
          </p:nvSpPr>
          <p:spPr>
            <a:xfrm>
              <a:off x="4202112" y="30940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2</a:t>
              </a:r>
              <a:endParaRPr lang="en-US" sz="2000" baseline="-25000" dirty="0"/>
            </a:p>
          </p:txBody>
        </p:sp>
        <p:sp>
          <p:nvSpPr>
            <p:cNvPr id="272" name="TextBox 271"/>
            <p:cNvSpPr txBox="1"/>
            <p:nvPr/>
          </p:nvSpPr>
          <p:spPr>
            <a:xfrm>
              <a:off x="5116512" y="292252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3</a:t>
              </a:r>
              <a:endParaRPr lang="en-US" sz="2000" baseline="-25000" dirty="0"/>
            </a:p>
          </p:txBody>
        </p:sp>
        <p:sp>
          <p:nvSpPr>
            <p:cNvPr id="273" name="TextBox 272"/>
            <p:cNvSpPr txBox="1"/>
            <p:nvPr/>
          </p:nvSpPr>
          <p:spPr>
            <a:xfrm>
              <a:off x="3592512" y="406552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4</a:t>
              </a:r>
              <a:endParaRPr lang="en-US" sz="2000" baseline="-25000" dirty="0"/>
            </a:p>
          </p:txBody>
        </p:sp>
        <p:sp>
          <p:nvSpPr>
            <p:cNvPr id="274" name="TextBox 273"/>
            <p:cNvSpPr txBox="1"/>
            <p:nvPr/>
          </p:nvSpPr>
          <p:spPr>
            <a:xfrm>
              <a:off x="4236909" y="43132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5</a:t>
              </a:r>
              <a:endParaRPr lang="en-US" sz="2000" baseline="-25000" dirty="0"/>
            </a:p>
          </p:txBody>
        </p:sp>
        <p:sp>
          <p:nvSpPr>
            <p:cNvPr id="275" name="TextBox 274"/>
            <p:cNvSpPr txBox="1"/>
            <p:nvPr/>
          </p:nvSpPr>
          <p:spPr>
            <a:xfrm>
              <a:off x="5268912" y="42370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6</a:t>
              </a:r>
              <a:endParaRPr lang="en-US" sz="2000" baseline="-25000" dirty="0"/>
            </a:p>
          </p:txBody>
        </p:sp>
        <p:sp>
          <p:nvSpPr>
            <p:cNvPr id="276" name="TextBox 275"/>
            <p:cNvSpPr txBox="1"/>
            <p:nvPr/>
          </p:nvSpPr>
          <p:spPr>
            <a:xfrm>
              <a:off x="5649912" y="391312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7</a:t>
              </a:r>
              <a:endParaRPr lang="en-US" sz="2000" baseline="-25000" dirty="0"/>
            </a:p>
          </p:txBody>
        </p:sp>
        <p:sp>
          <p:nvSpPr>
            <p:cNvPr id="277" name="TextBox 276"/>
            <p:cNvSpPr txBox="1"/>
            <p:nvPr/>
          </p:nvSpPr>
          <p:spPr>
            <a:xfrm>
              <a:off x="6183312" y="32464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8</a:t>
              </a:r>
              <a:endParaRPr lang="en-US" sz="2000" baseline="-25000" dirty="0"/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3627309" y="47704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9</a:t>
              </a:r>
              <a:endParaRPr lang="en-US" sz="2000" baseline="-25000" dirty="0"/>
            </a:p>
          </p:txBody>
        </p:sp>
        <p:sp>
          <p:nvSpPr>
            <p:cNvPr id="279" name="TextBox 278"/>
            <p:cNvSpPr txBox="1"/>
            <p:nvPr/>
          </p:nvSpPr>
          <p:spPr>
            <a:xfrm>
              <a:off x="4735512" y="4903727"/>
              <a:ext cx="517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10</a:t>
              </a:r>
              <a:endParaRPr lang="en-US" sz="2000" baseline="-25000" dirty="0"/>
            </a:p>
          </p:txBody>
        </p:sp>
      </p:grpSp>
      <p:grpSp>
        <p:nvGrpSpPr>
          <p:cNvPr id="10" name="Group 227"/>
          <p:cNvGrpSpPr/>
          <p:nvPr/>
        </p:nvGrpSpPr>
        <p:grpSpPr>
          <a:xfrm>
            <a:off x="544512" y="2770127"/>
            <a:ext cx="3013203" cy="2381310"/>
            <a:chOff x="544512" y="2922527"/>
            <a:chExt cx="3013203" cy="2381310"/>
          </a:xfrm>
        </p:grpSpPr>
        <p:grpSp>
          <p:nvGrpSpPr>
            <p:cNvPr id="11" name="Group 94"/>
            <p:cNvGrpSpPr/>
            <p:nvPr/>
          </p:nvGrpSpPr>
          <p:grpSpPr>
            <a:xfrm>
              <a:off x="620712" y="3247800"/>
              <a:ext cx="2819400" cy="1827437"/>
              <a:chOff x="5116512" y="1722437"/>
              <a:chExt cx="1778381" cy="1219200"/>
            </a:xfrm>
          </p:grpSpPr>
          <p:cxnSp>
            <p:nvCxnSpPr>
              <p:cNvPr id="96" name="Straight Arrow Connector 95"/>
              <p:cNvCxnSpPr>
                <a:stCxn id="140" idx="2"/>
              </p:cNvCxnSpPr>
              <p:nvPr/>
            </p:nvCxnSpPr>
            <p:spPr>
              <a:xfrm rot="10800000" flipH="1">
                <a:off x="5674748" y="2432303"/>
                <a:ext cx="358866" cy="5401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96"/>
              <p:cNvSpPr/>
              <p:nvPr/>
            </p:nvSpPr>
            <p:spPr>
              <a:xfrm>
                <a:off x="5116512" y="2069654"/>
                <a:ext cx="143546" cy="13888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5650824" y="1899903"/>
                <a:ext cx="143546" cy="13888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9" name="Straight Arrow Connector 98"/>
              <p:cNvCxnSpPr>
                <a:stCxn id="97" idx="6"/>
                <a:endCxn id="98" idx="2"/>
              </p:cNvCxnSpPr>
              <p:nvPr/>
            </p:nvCxnSpPr>
            <p:spPr>
              <a:xfrm flipV="1">
                <a:off x="5260058" y="1969347"/>
                <a:ext cx="390765" cy="169751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Arrow Connector 124"/>
              <p:cNvCxnSpPr>
                <a:stCxn id="98" idx="5"/>
              </p:cNvCxnSpPr>
              <p:nvPr/>
            </p:nvCxnSpPr>
            <p:spPr>
              <a:xfrm rot="16200000" flipH="1">
                <a:off x="5731618" y="2060181"/>
                <a:ext cx="364748" cy="2812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>
                <a:endCxn id="140" idx="2"/>
              </p:cNvCxnSpPr>
              <p:nvPr/>
            </p:nvCxnSpPr>
            <p:spPr>
              <a:xfrm>
                <a:off x="5459429" y="2432303"/>
                <a:ext cx="215320" cy="5401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>
                <a:endCxn id="98" idx="3"/>
              </p:cNvCxnSpPr>
              <p:nvPr/>
            </p:nvCxnSpPr>
            <p:spPr>
              <a:xfrm rot="5400000" flipH="1" flipV="1">
                <a:off x="5372752" y="2084105"/>
                <a:ext cx="364748" cy="23343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>
                <a:stCxn id="98" idx="4"/>
                <a:endCxn id="140" idx="0"/>
              </p:cNvCxnSpPr>
              <p:nvPr/>
            </p:nvCxnSpPr>
            <p:spPr>
              <a:xfrm rot="16200000" flipH="1">
                <a:off x="5545519" y="2215868"/>
                <a:ext cx="378081" cy="2392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headEnd type="none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9" name="Oval 128"/>
              <p:cNvSpPr/>
              <p:nvPr/>
            </p:nvSpPr>
            <p:spPr>
              <a:xfrm>
                <a:off x="6232984" y="1722437"/>
                <a:ext cx="143546" cy="13888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Oval 129"/>
              <p:cNvSpPr/>
              <p:nvPr/>
            </p:nvSpPr>
            <p:spPr>
              <a:xfrm>
                <a:off x="6751347" y="2015642"/>
                <a:ext cx="143546" cy="13888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6300954" y="2108234"/>
                <a:ext cx="143546" cy="13888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32" name="Straight Arrow Connector 131"/>
              <p:cNvCxnSpPr>
                <a:stCxn id="130" idx="1"/>
                <a:endCxn id="129" idx="5"/>
              </p:cNvCxnSpPr>
              <p:nvPr/>
            </p:nvCxnSpPr>
            <p:spPr>
              <a:xfrm rot="16200000" flipV="1">
                <a:off x="6466440" y="1730054"/>
                <a:ext cx="194997" cy="416859"/>
              </a:xfrm>
              <a:prstGeom prst="straightConnector1">
                <a:avLst/>
              </a:prstGeom>
              <a:ln w="476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>
                <a:stCxn id="131" idx="0"/>
                <a:endCxn id="129" idx="4"/>
              </p:cNvCxnSpPr>
              <p:nvPr/>
            </p:nvCxnSpPr>
            <p:spPr>
              <a:xfrm rot="16200000" flipV="1">
                <a:off x="6215288" y="1950794"/>
                <a:ext cx="246910" cy="679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/>
              <p:cNvCxnSpPr>
                <a:stCxn id="131" idx="3"/>
                <a:endCxn id="143" idx="7"/>
              </p:cNvCxnSpPr>
              <p:nvPr/>
            </p:nvCxnSpPr>
            <p:spPr>
              <a:xfrm rot="5400000">
                <a:off x="6160766" y="2222618"/>
                <a:ext cx="157048" cy="165373"/>
              </a:xfrm>
              <a:prstGeom prst="straightConnector1">
                <a:avLst/>
              </a:prstGeom>
              <a:ln w="47625">
                <a:solidFill>
                  <a:schemeClr val="tx1"/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/>
              <p:cNvCxnSpPr>
                <a:stCxn id="98" idx="6"/>
                <a:endCxn id="129" idx="3"/>
              </p:cNvCxnSpPr>
              <p:nvPr/>
            </p:nvCxnSpPr>
            <p:spPr>
              <a:xfrm flipV="1">
                <a:off x="5794370" y="1840984"/>
                <a:ext cx="459636" cy="128362"/>
              </a:xfrm>
              <a:prstGeom prst="straightConnector1">
                <a:avLst/>
              </a:prstGeom>
              <a:ln w="317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/>
              <p:cNvCxnSpPr>
                <a:endCxn id="140" idx="4"/>
              </p:cNvCxnSpPr>
              <p:nvPr/>
            </p:nvCxnSpPr>
            <p:spPr>
              <a:xfrm rot="16200000" flipV="1">
                <a:off x="5631041" y="2671238"/>
                <a:ext cx="246910" cy="15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/>
              <p:cNvCxnSpPr/>
              <p:nvPr/>
            </p:nvCxnSpPr>
            <p:spPr>
              <a:xfrm rot="5400000" flipH="1" flipV="1">
                <a:off x="5763129" y="2531500"/>
                <a:ext cx="341600" cy="24141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Arrow Connector 137"/>
              <p:cNvCxnSpPr/>
              <p:nvPr/>
            </p:nvCxnSpPr>
            <p:spPr>
              <a:xfrm rot="5400000" flipH="1" flipV="1">
                <a:off x="5264200" y="2625188"/>
                <a:ext cx="246910" cy="831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/>
              <p:cNvCxnSpPr>
                <a:stCxn id="131" idx="6"/>
                <a:endCxn id="130" idx="3"/>
              </p:cNvCxnSpPr>
              <p:nvPr/>
            </p:nvCxnSpPr>
            <p:spPr>
              <a:xfrm flipV="1">
                <a:off x="6444501" y="2134190"/>
                <a:ext cx="327867" cy="4348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Oval 139"/>
              <p:cNvSpPr/>
              <p:nvPr/>
            </p:nvSpPr>
            <p:spPr>
              <a:xfrm>
                <a:off x="5674748" y="2416871"/>
                <a:ext cx="143546" cy="13888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5691225" y="2802750"/>
                <a:ext cx="143546" cy="13888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31" y="2748070"/>
                <a:ext cx="143546" cy="13888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6034079" y="2363489"/>
                <a:ext cx="143546" cy="13888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5316347" y="2359843"/>
                <a:ext cx="143546" cy="13888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93" name="TextBox 92"/>
            <p:cNvSpPr txBox="1"/>
            <p:nvPr/>
          </p:nvSpPr>
          <p:spPr>
            <a:xfrm>
              <a:off x="544512" y="33226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1</a:t>
              </a:r>
              <a:endParaRPr lang="en-US" sz="2000" baseline="-250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154112" y="30940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2</a:t>
              </a:r>
              <a:endParaRPr lang="en-US" sz="2000" baseline="-25000" dirty="0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068512" y="292252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3</a:t>
              </a:r>
              <a:endParaRPr lang="en-US" sz="2000" baseline="-250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44512" y="406552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4</a:t>
              </a:r>
              <a:endParaRPr lang="en-US" sz="2000" baseline="-250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188909" y="43132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5</a:t>
              </a:r>
              <a:endParaRPr lang="en-US" sz="2000" baseline="-250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220912" y="42370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6</a:t>
              </a:r>
              <a:endParaRPr lang="en-US" sz="2000" baseline="-250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2601912" y="391312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7</a:t>
              </a:r>
              <a:endParaRPr lang="en-US" sz="2000" baseline="-250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135312" y="32464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8</a:t>
              </a:r>
              <a:endParaRPr lang="en-US" sz="2000" baseline="-250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79309" y="47704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9</a:t>
              </a:r>
              <a:endParaRPr lang="en-US" sz="2000" baseline="-25000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687512" y="4903727"/>
              <a:ext cx="517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10</a:t>
              </a:r>
              <a:endParaRPr lang="en-US" sz="2000" baseline="-25000" dirty="0"/>
            </a:p>
          </p:txBody>
        </p:sp>
      </p:grpSp>
      <p:grpSp>
        <p:nvGrpSpPr>
          <p:cNvPr id="12" name="Group 231"/>
          <p:cNvGrpSpPr/>
          <p:nvPr/>
        </p:nvGrpSpPr>
        <p:grpSpPr>
          <a:xfrm>
            <a:off x="543600" y="2768400"/>
            <a:ext cx="3013203" cy="2381310"/>
            <a:chOff x="544512" y="2922527"/>
            <a:chExt cx="3013203" cy="2381310"/>
          </a:xfrm>
        </p:grpSpPr>
        <p:grpSp>
          <p:nvGrpSpPr>
            <p:cNvPr id="13" name="Group 94"/>
            <p:cNvGrpSpPr/>
            <p:nvPr/>
          </p:nvGrpSpPr>
          <p:grpSpPr>
            <a:xfrm>
              <a:off x="620715" y="3247815"/>
              <a:ext cx="2819401" cy="1827446"/>
              <a:chOff x="5116512" y="1722437"/>
              <a:chExt cx="1778381" cy="1219200"/>
            </a:xfrm>
          </p:grpSpPr>
          <p:cxnSp>
            <p:nvCxnSpPr>
              <p:cNvPr id="244" name="Straight Arrow Connector 243"/>
              <p:cNvCxnSpPr/>
              <p:nvPr/>
            </p:nvCxnSpPr>
            <p:spPr>
              <a:xfrm rot="10800000" flipH="1">
                <a:off x="5674748" y="2431222"/>
                <a:ext cx="358866" cy="54012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Oval 244"/>
              <p:cNvSpPr/>
              <p:nvPr/>
            </p:nvSpPr>
            <p:spPr>
              <a:xfrm>
                <a:off x="5116512" y="2069654"/>
                <a:ext cx="143546" cy="13888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5650824" y="1899903"/>
                <a:ext cx="143546" cy="13888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47" name="Straight Arrow Connector 246"/>
              <p:cNvCxnSpPr>
                <a:stCxn id="245" idx="6"/>
                <a:endCxn id="246" idx="2"/>
              </p:cNvCxnSpPr>
              <p:nvPr/>
            </p:nvCxnSpPr>
            <p:spPr>
              <a:xfrm flipV="1">
                <a:off x="5260058" y="1969347"/>
                <a:ext cx="390765" cy="169751"/>
              </a:xfrm>
              <a:prstGeom prst="straightConnector1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Arrow Connector 247"/>
              <p:cNvCxnSpPr>
                <a:stCxn id="246" idx="5"/>
              </p:cNvCxnSpPr>
              <p:nvPr/>
            </p:nvCxnSpPr>
            <p:spPr>
              <a:xfrm rot="16200000" flipH="1">
                <a:off x="5731618" y="2060181"/>
                <a:ext cx="364748" cy="281288"/>
              </a:xfrm>
              <a:prstGeom prst="straightConnector1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Arrow Connector 248"/>
              <p:cNvCxnSpPr>
                <a:endCxn id="263" idx="2"/>
              </p:cNvCxnSpPr>
              <p:nvPr/>
            </p:nvCxnSpPr>
            <p:spPr>
              <a:xfrm>
                <a:off x="5459429" y="2432303"/>
                <a:ext cx="215320" cy="54012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Arrow Connector 249"/>
              <p:cNvCxnSpPr>
                <a:endCxn id="246" idx="3"/>
              </p:cNvCxnSpPr>
              <p:nvPr/>
            </p:nvCxnSpPr>
            <p:spPr>
              <a:xfrm rot="5400000" flipH="1" flipV="1">
                <a:off x="5372752" y="2084105"/>
                <a:ext cx="364748" cy="233439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Arrow Connector 250"/>
              <p:cNvCxnSpPr>
                <a:stCxn id="246" idx="4"/>
                <a:endCxn id="263" idx="0"/>
              </p:cNvCxnSpPr>
              <p:nvPr/>
            </p:nvCxnSpPr>
            <p:spPr>
              <a:xfrm rot="16200000" flipH="1">
                <a:off x="5545519" y="2215868"/>
                <a:ext cx="378081" cy="23924"/>
              </a:xfrm>
              <a:prstGeom prst="straightConnector1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  <a:headEnd type="none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2" name="Oval 251"/>
              <p:cNvSpPr/>
              <p:nvPr/>
            </p:nvSpPr>
            <p:spPr>
              <a:xfrm>
                <a:off x="6232984" y="1722437"/>
                <a:ext cx="143546" cy="13888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3" name="Oval 252"/>
              <p:cNvSpPr/>
              <p:nvPr/>
            </p:nvSpPr>
            <p:spPr>
              <a:xfrm>
                <a:off x="6751347" y="2015642"/>
                <a:ext cx="143546" cy="13888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4" name="Oval 253"/>
              <p:cNvSpPr/>
              <p:nvPr/>
            </p:nvSpPr>
            <p:spPr>
              <a:xfrm>
                <a:off x="6300954" y="2108234"/>
                <a:ext cx="143546" cy="13888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255" name="Straight Arrow Connector 254"/>
              <p:cNvCxnSpPr>
                <a:stCxn id="253" idx="1"/>
                <a:endCxn id="252" idx="5"/>
              </p:cNvCxnSpPr>
              <p:nvPr/>
            </p:nvCxnSpPr>
            <p:spPr>
              <a:xfrm rot="16200000" flipV="1">
                <a:off x="6466440" y="1730054"/>
                <a:ext cx="194997" cy="416859"/>
              </a:xfrm>
              <a:prstGeom prst="straightConnector1">
                <a:avLst/>
              </a:prstGeom>
              <a:ln w="47625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Arrow Connector 255"/>
              <p:cNvCxnSpPr>
                <a:stCxn id="254" idx="0"/>
                <a:endCxn id="252" idx="4"/>
              </p:cNvCxnSpPr>
              <p:nvPr/>
            </p:nvCxnSpPr>
            <p:spPr>
              <a:xfrm rot="16200000" flipV="1">
                <a:off x="6215288" y="1950794"/>
                <a:ext cx="246910" cy="67970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Arrow Connector 256"/>
              <p:cNvCxnSpPr>
                <a:stCxn id="254" idx="3"/>
                <a:endCxn id="266" idx="7"/>
              </p:cNvCxnSpPr>
              <p:nvPr/>
            </p:nvCxnSpPr>
            <p:spPr>
              <a:xfrm rot="5400000">
                <a:off x="6160766" y="2222618"/>
                <a:ext cx="157048" cy="165373"/>
              </a:xfrm>
              <a:prstGeom prst="straightConnector1">
                <a:avLst/>
              </a:prstGeom>
              <a:ln w="47625">
                <a:solidFill>
                  <a:schemeClr val="bg1">
                    <a:lumMod val="85000"/>
                  </a:schemeClr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Arrow Connector 257"/>
              <p:cNvCxnSpPr>
                <a:stCxn id="246" idx="6"/>
                <a:endCxn id="252" idx="3"/>
              </p:cNvCxnSpPr>
              <p:nvPr/>
            </p:nvCxnSpPr>
            <p:spPr>
              <a:xfrm flipV="1">
                <a:off x="5794370" y="1840984"/>
                <a:ext cx="459636" cy="128362"/>
              </a:xfrm>
              <a:prstGeom prst="straightConnector1">
                <a:avLst/>
              </a:prstGeom>
              <a:ln w="3175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Arrow Connector 258"/>
              <p:cNvCxnSpPr>
                <a:endCxn id="263" idx="4"/>
              </p:cNvCxnSpPr>
              <p:nvPr/>
            </p:nvCxnSpPr>
            <p:spPr>
              <a:xfrm rot="16200000" flipV="1">
                <a:off x="5631041" y="2671238"/>
                <a:ext cx="246910" cy="15950"/>
              </a:xfrm>
              <a:prstGeom prst="straightConnector1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arrow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Arrow Connector 259"/>
              <p:cNvCxnSpPr/>
              <p:nvPr/>
            </p:nvCxnSpPr>
            <p:spPr>
              <a:xfrm rot="5400000" flipH="1" flipV="1">
                <a:off x="5763129" y="2531500"/>
                <a:ext cx="341600" cy="241414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Arrow Connector 260"/>
              <p:cNvCxnSpPr/>
              <p:nvPr/>
            </p:nvCxnSpPr>
            <p:spPr>
              <a:xfrm rot="5400000" flipH="1" flipV="1">
                <a:off x="5264200" y="2625188"/>
                <a:ext cx="246910" cy="831"/>
              </a:xfrm>
              <a:prstGeom prst="straightConnector1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Arrow Connector 261"/>
              <p:cNvCxnSpPr>
                <a:stCxn id="254" idx="6"/>
                <a:endCxn id="253" idx="3"/>
              </p:cNvCxnSpPr>
              <p:nvPr/>
            </p:nvCxnSpPr>
            <p:spPr>
              <a:xfrm flipV="1">
                <a:off x="6444501" y="2134190"/>
                <a:ext cx="327867" cy="43487"/>
              </a:xfrm>
              <a:prstGeom prst="straightConnector1">
                <a:avLst/>
              </a:prstGeom>
              <a:ln>
                <a:solidFill>
                  <a:schemeClr val="bg1">
                    <a:lumMod val="85000"/>
                  </a:schemeClr>
                </a:solidFill>
                <a:headEnd type="none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3" name="Oval 262"/>
              <p:cNvSpPr/>
              <p:nvPr/>
            </p:nvSpPr>
            <p:spPr>
              <a:xfrm>
                <a:off x="5674748" y="2416871"/>
                <a:ext cx="143546" cy="138887"/>
              </a:xfrm>
              <a:prstGeom prst="ellipse">
                <a:avLst/>
              </a:prstGeom>
              <a:solidFill>
                <a:schemeClr val="bg1"/>
              </a:solidFill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4" name="Oval 263"/>
              <p:cNvSpPr/>
              <p:nvPr/>
            </p:nvSpPr>
            <p:spPr>
              <a:xfrm>
                <a:off x="5691225" y="2802750"/>
                <a:ext cx="143546" cy="13888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5" name="Oval 264"/>
              <p:cNvSpPr/>
              <p:nvPr/>
            </p:nvSpPr>
            <p:spPr>
              <a:xfrm>
                <a:off x="5318231" y="2748070"/>
                <a:ext cx="143546" cy="13888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6" name="Oval 265"/>
              <p:cNvSpPr/>
              <p:nvPr/>
            </p:nvSpPr>
            <p:spPr>
              <a:xfrm>
                <a:off x="6034079" y="2363489"/>
                <a:ext cx="143546" cy="13888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7" name="Oval 266"/>
              <p:cNvSpPr/>
              <p:nvPr/>
            </p:nvSpPr>
            <p:spPr>
              <a:xfrm>
                <a:off x="5316347" y="2359843"/>
                <a:ext cx="143546" cy="138887"/>
              </a:xfrm>
              <a:prstGeom prst="ellipse">
                <a:avLst/>
              </a:prstGeom>
              <a:noFill/>
              <a:ln/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4" name="TextBox 233"/>
            <p:cNvSpPr txBox="1"/>
            <p:nvPr/>
          </p:nvSpPr>
          <p:spPr>
            <a:xfrm>
              <a:off x="544512" y="33226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1</a:t>
              </a:r>
              <a:endParaRPr lang="en-US" sz="2000" baseline="-25000" dirty="0"/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1154112" y="30940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2</a:t>
              </a:r>
              <a:endParaRPr lang="en-US" sz="2000" baseline="-25000" dirty="0"/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2068512" y="292252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3</a:t>
              </a:r>
              <a:endParaRPr lang="en-US" sz="2000" baseline="-25000" dirty="0"/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544512" y="406552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4</a:t>
              </a:r>
              <a:endParaRPr lang="en-US" sz="2000" baseline="-25000" dirty="0"/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1188909" y="43132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5</a:t>
              </a:r>
              <a:endParaRPr lang="en-US" sz="2000" baseline="-25000" dirty="0"/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2220912" y="42370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6</a:t>
              </a:r>
              <a:endParaRPr lang="en-US" sz="2000" baseline="-25000" dirty="0"/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2601912" y="391312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7</a:t>
              </a:r>
              <a:endParaRPr lang="en-US" sz="2000" baseline="-25000" dirty="0"/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3135312" y="32464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8</a:t>
              </a:r>
              <a:endParaRPr lang="en-US" sz="2000" baseline="-25000" dirty="0"/>
            </a:p>
          </p:txBody>
        </p:sp>
        <p:sp>
          <p:nvSpPr>
            <p:cNvPr id="242" name="TextBox 241"/>
            <p:cNvSpPr txBox="1"/>
            <p:nvPr/>
          </p:nvSpPr>
          <p:spPr>
            <a:xfrm>
              <a:off x="579309" y="4770437"/>
              <a:ext cx="422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9</a:t>
              </a:r>
              <a:endParaRPr lang="en-US" sz="2000" baseline="-25000" dirty="0"/>
            </a:p>
          </p:txBody>
        </p:sp>
        <p:sp>
          <p:nvSpPr>
            <p:cNvPr id="243" name="TextBox 242"/>
            <p:cNvSpPr txBox="1"/>
            <p:nvPr/>
          </p:nvSpPr>
          <p:spPr>
            <a:xfrm>
              <a:off x="1687512" y="4903727"/>
              <a:ext cx="5174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</a:t>
              </a:r>
              <a:r>
                <a:rPr lang="en-US" sz="2000" baseline="-25000" dirty="0" smtClean="0"/>
                <a:t>10</a:t>
              </a:r>
              <a:endParaRPr lang="en-US" sz="2000" baseline="-25000" dirty="0"/>
            </a:p>
          </p:txBody>
        </p:sp>
      </p:grpSp>
      <p:sp>
        <p:nvSpPr>
          <p:cNvPr id="194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E319AB-DB06-1E43-8E78-322D0B5EE440}" type="slidenum">
              <a:rPr lang="fi-FI"/>
              <a:pPr/>
              <a:t>7</a:t>
            </a:fld>
            <a:endParaRPr lang="fi-FI" dirty="0"/>
          </a:p>
        </p:txBody>
      </p:sp>
      <p:sp>
        <p:nvSpPr>
          <p:cNvPr id="19459" name="Text Box 2"/>
          <p:cNvSpPr txBox="1">
            <a:spLocks noGrp="1"/>
          </p:cNvSpPr>
          <p:nvPr>
            <p:ph type="title" idx="4294967295"/>
          </p:nvPr>
        </p:nvSpPr>
        <p:spPr>
          <a:xfrm>
            <a:off x="315912" y="0"/>
            <a:ext cx="10439400" cy="1262063"/>
          </a:xfrm>
        </p:spPr>
        <p:txBody>
          <a:bodyPr/>
          <a:lstStyle/>
          <a:p>
            <a:r>
              <a:rPr lang="en-US" sz="4200" dirty="0" smtClean="0"/>
              <a:t>Inferring dynamic weighted networks</a:t>
            </a:r>
            <a:endParaRPr lang="en-US" sz="4200" dirty="0"/>
          </a:p>
        </p:txBody>
      </p:sp>
      <p:sp>
        <p:nvSpPr>
          <p:cNvPr id="90" name="Text Placeholder 2"/>
          <p:cNvSpPr txBox="1">
            <a:spLocks/>
          </p:cNvSpPr>
          <p:nvPr/>
        </p:nvSpPr>
        <p:spPr bwMode="auto">
          <a:xfrm>
            <a:off x="392113" y="1417637"/>
            <a:ext cx="9448799" cy="83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62230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FF6309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Information propagates on a dynamic directed network at different transmission rates:</a:t>
            </a:r>
          </a:p>
        </p:txBody>
      </p:sp>
      <p:sp>
        <p:nvSpPr>
          <p:cNvPr id="91" name="Text Placeholder 2"/>
          <p:cNvSpPr txBox="1">
            <a:spLocks/>
          </p:cNvSpPr>
          <p:nvPr/>
        </p:nvSpPr>
        <p:spPr bwMode="auto">
          <a:xfrm>
            <a:off x="315912" y="5361823"/>
            <a:ext cx="2895600" cy="78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622300" lvl="0" indent="-51435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Cascade c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1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/>
            </a:r>
            <a:b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(</a:t>
            </a:r>
            <a:r>
              <a:rPr lang="en-US" dirty="0" smtClean="0">
                <a:solidFill>
                  <a:schemeClr val="accent1"/>
                </a:solidFill>
                <a:latin typeface="Calibri" charset="0"/>
              </a:rPr>
              <a:t>n</a:t>
            </a:r>
            <a:r>
              <a:rPr lang="en-US" baseline="-25000" dirty="0" smtClean="0">
                <a:solidFill>
                  <a:schemeClr val="accent1"/>
                </a:solidFill>
                <a:latin typeface="Calibri" charset="0"/>
              </a:rPr>
              <a:t>1</a:t>
            </a:r>
            <a:r>
              <a:rPr lang="en-US" dirty="0" smtClean="0">
                <a:solidFill>
                  <a:schemeClr val="accent1"/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accent1"/>
                </a:solidFill>
                <a:latin typeface="Calibri" charset="0"/>
              </a:rPr>
              <a:t>1</a:t>
            </a:r>
            <a:r>
              <a:rPr lang="en-US" dirty="0" smtClean="0">
                <a:solidFill>
                  <a:schemeClr val="accent1"/>
                </a:solidFill>
                <a:latin typeface="Calibri" charset="0"/>
              </a:rPr>
              <a:t>=1), (n</a:t>
            </a:r>
            <a:r>
              <a:rPr lang="en-US" baseline="-25000" dirty="0" smtClean="0">
                <a:solidFill>
                  <a:schemeClr val="accent1"/>
                </a:solidFill>
                <a:latin typeface="Calibri" charset="0"/>
              </a:rPr>
              <a:t>2</a:t>
            </a:r>
            <a:r>
              <a:rPr lang="en-US" dirty="0" smtClean="0">
                <a:solidFill>
                  <a:schemeClr val="accent1"/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accent1"/>
                </a:solidFill>
                <a:latin typeface="Calibri" charset="0"/>
              </a:rPr>
              <a:t>2</a:t>
            </a:r>
            <a:r>
              <a:rPr lang="en-US" dirty="0" smtClean="0">
                <a:solidFill>
                  <a:schemeClr val="accent1"/>
                </a:solidFill>
                <a:latin typeface="Calibri" charset="0"/>
              </a:rPr>
              <a:t>=4),</a:t>
            </a:r>
            <a:br>
              <a:rPr lang="en-US" dirty="0" smtClean="0">
                <a:solidFill>
                  <a:schemeClr val="accent1"/>
                </a:solidFill>
                <a:latin typeface="Calibri" charset="0"/>
              </a:rPr>
            </a:br>
            <a:r>
              <a:rPr lang="en-US" dirty="0" smtClean="0">
                <a:solidFill>
                  <a:schemeClr val="accent1"/>
                </a:solidFill>
                <a:latin typeface="Calibri" charset="0"/>
              </a:rPr>
              <a:t>(n</a:t>
            </a:r>
            <a:r>
              <a:rPr lang="en-US" baseline="-25000" dirty="0" smtClean="0">
                <a:solidFill>
                  <a:schemeClr val="accent1"/>
                </a:solidFill>
                <a:latin typeface="Calibri" charset="0"/>
              </a:rPr>
              <a:t>3</a:t>
            </a:r>
            <a:r>
              <a:rPr lang="en-US" dirty="0" smtClean="0">
                <a:solidFill>
                  <a:schemeClr val="accent1"/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accent1"/>
                </a:solidFill>
                <a:latin typeface="Calibri" charset="0"/>
              </a:rPr>
              <a:t>3</a:t>
            </a:r>
            <a:r>
              <a:rPr lang="en-US" dirty="0" smtClean="0">
                <a:solidFill>
                  <a:schemeClr val="accent1"/>
                </a:solidFill>
                <a:latin typeface="Calibri" charset="0"/>
              </a:rPr>
              <a:t>=6), (n</a:t>
            </a:r>
            <a:r>
              <a:rPr lang="en-US" baseline="-25000" dirty="0" smtClean="0">
                <a:solidFill>
                  <a:schemeClr val="accent1"/>
                </a:solidFill>
                <a:latin typeface="Calibri" charset="0"/>
              </a:rPr>
              <a:t>6</a:t>
            </a:r>
            <a:r>
              <a:rPr lang="en-US" dirty="0" smtClean="0">
                <a:solidFill>
                  <a:schemeClr val="accent1"/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accent1"/>
                </a:solidFill>
                <a:latin typeface="Calibri" charset="0"/>
              </a:rPr>
              <a:t>6</a:t>
            </a:r>
            <a:r>
              <a:rPr lang="en-US" dirty="0" smtClean="0">
                <a:solidFill>
                  <a:schemeClr val="accent1"/>
                </a:solidFill>
                <a:latin typeface="Calibri" charset="0"/>
              </a:rPr>
              <a:t>=11)…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84" name="Text Placeholder 2"/>
          <p:cNvSpPr txBox="1">
            <a:spLocks/>
          </p:cNvSpPr>
          <p:nvPr/>
        </p:nvSpPr>
        <p:spPr bwMode="auto">
          <a:xfrm>
            <a:off x="315912" y="6352423"/>
            <a:ext cx="3124200" cy="78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622300" lvl="0" indent="-51435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Cascade c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2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: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/>
            </a:r>
            <a:b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(</a:t>
            </a:r>
            <a:r>
              <a:rPr lang="en-US" dirty="0" smtClean="0">
                <a:solidFill>
                  <a:schemeClr val="accent2"/>
                </a:solidFill>
                <a:latin typeface="Calibri" charset="0"/>
              </a:rPr>
              <a:t>n</a:t>
            </a:r>
            <a:r>
              <a:rPr lang="en-US" baseline="-25000" dirty="0" smtClean="0">
                <a:solidFill>
                  <a:schemeClr val="accent2"/>
                </a:solidFill>
                <a:latin typeface="Calibri" charset="0"/>
              </a:rPr>
              <a:t>2</a:t>
            </a:r>
            <a:r>
              <a:rPr lang="en-US" dirty="0" smtClean="0">
                <a:solidFill>
                  <a:schemeClr val="accent2"/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accent2"/>
                </a:solidFill>
                <a:latin typeface="Calibri" charset="0"/>
              </a:rPr>
              <a:t>1</a:t>
            </a:r>
            <a:r>
              <a:rPr lang="en-US" dirty="0" smtClean="0">
                <a:solidFill>
                  <a:schemeClr val="accent2"/>
                </a:solidFill>
                <a:latin typeface="Calibri" charset="0"/>
              </a:rPr>
              <a:t>=3), (n</a:t>
            </a:r>
            <a:r>
              <a:rPr lang="en-US" baseline="-25000" dirty="0" smtClean="0">
                <a:solidFill>
                  <a:schemeClr val="accent2"/>
                </a:solidFill>
                <a:latin typeface="Calibri" charset="0"/>
              </a:rPr>
              <a:t>5</a:t>
            </a:r>
            <a:r>
              <a:rPr lang="en-US" dirty="0" smtClean="0">
                <a:solidFill>
                  <a:schemeClr val="accent2"/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accent2"/>
                </a:solidFill>
                <a:latin typeface="Calibri" charset="0"/>
              </a:rPr>
              <a:t>2</a:t>
            </a:r>
            <a:r>
              <a:rPr lang="en-US" dirty="0" smtClean="0">
                <a:solidFill>
                  <a:schemeClr val="accent2"/>
                </a:solidFill>
                <a:latin typeface="Calibri" charset="0"/>
              </a:rPr>
              <a:t>=10), </a:t>
            </a:r>
            <a:br>
              <a:rPr lang="en-US" dirty="0" smtClean="0">
                <a:solidFill>
                  <a:schemeClr val="accent2"/>
                </a:solidFill>
                <a:latin typeface="Calibri" charset="0"/>
              </a:rPr>
            </a:br>
            <a:r>
              <a:rPr lang="en-US" dirty="0" smtClean="0">
                <a:solidFill>
                  <a:schemeClr val="accent2"/>
                </a:solidFill>
                <a:latin typeface="Calibri" charset="0"/>
              </a:rPr>
              <a:t>(n</a:t>
            </a:r>
            <a:r>
              <a:rPr lang="en-US" baseline="-25000" dirty="0" smtClean="0">
                <a:solidFill>
                  <a:schemeClr val="accent2"/>
                </a:solidFill>
                <a:latin typeface="Calibri" charset="0"/>
              </a:rPr>
              <a:t>3</a:t>
            </a:r>
            <a:r>
              <a:rPr lang="en-US" dirty="0" smtClean="0">
                <a:solidFill>
                  <a:schemeClr val="accent2"/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accent2"/>
                </a:solidFill>
                <a:latin typeface="Calibri" charset="0"/>
              </a:rPr>
              <a:t>3</a:t>
            </a:r>
            <a:r>
              <a:rPr lang="en-US" dirty="0" smtClean="0">
                <a:solidFill>
                  <a:schemeClr val="accent2"/>
                </a:solidFill>
                <a:latin typeface="Calibri" charset="0"/>
              </a:rPr>
              <a:t>=12), (n</a:t>
            </a:r>
            <a:r>
              <a:rPr lang="en-US" baseline="-25000" dirty="0" smtClean="0">
                <a:solidFill>
                  <a:schemeClr val="accent2"/>
                </a:solidFill>
                <a:latin typeface="Calibri" charset="0"/>
              </a:rPr>
              <a:t>4</a:t>
            </a:r>
            <a:r>
              <a:rPr lang="en-US" dirty="0" smtClean="0">
                <a:solidFill>
                  <a:schemeClr val="accent2"/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accent2"/>
                </a:solidFill>
                <a:latin typeface="Calibri" charset="0"/>
              </a:rPr>
              <a:t>4</a:t>
            </a:r>
            <a:r>
              <a:rPr lang="en-US" dirty="0" smtClean="0">
                <a:solidFill>
                  <a:schemeClr val="accent2"/>
                </a:solidFill>
                <a:latin typeface="Calibri" charset="0"/>
              </a:rPr>
              <a:t>=23)…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196" name="Rectangle 195"/>
          <p:cNvSpPr/>
          <p:nvPr/>
        </p:nvSpPr>
        <p:spPr>
          <a:xfrm>
            <a:off x="9501614" y="2103437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Calibri" charset="0"/>
              </a:rPr>
              <a:t>T</a:t>
            </a:r>
            <a:endParaRPr lang="en-US" sz="3600" b="1" baseline="-25000" dirty="0"/>
          </a:p>
        </p:txBody>
      </p:sp>
      <p:cxnSp>
        <p:nvCxnSpPr>
          <p:cNvPr id="197" name="Straight Connector 196"/>
          <p:cNvCxnSpPr/>
          <p:nvPr/>
        </p:nvCxnSpPr>
        <p:spPr bwMode="auto">
          <a:xfrm>
            <a:off x="620712" y="2713037"/>
            <a:ext cx="8991600" cy="158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198" name="Rectangle 197"/>
          <p:cNvSpPr/>
          <p:nvPr/>
        </p:nvSpPr>
        <p:spPr>
          <a:xfrm>
            <a:off x="315912" y="2103437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Calibri" charset="0"/>
              </a:rPr>
              <a:t>0</a:t>
            </a:r>
            <a:endParaRPr lang="en-US" sz="3600" b="1" baseline="-25000" dirty="0"/>
          </a:p>
        </p:txBody>
      </p:sp>
      <p:sp>
        <p:nvSpPr>
          <p:cNvPr id="201" name="Text Placeholder 2"/>
          <p:cNvSpPr txBox="1">
            <a:spLocks/>
          </p:cNvSpPr>
          <p:nvPr/>
        </p:nvSpPr>
        <p:spPr bwMode="auto">
          <a:xfrm>
            <a:off x="3363912" y="5361823"/>
            <a:ext cx="2895600" cy="78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622300" lvl="0" indent="-51435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Cascade c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500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/>
            </a:r>
            <a:b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(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n</a:t>
            </a:r>
            <a:r>
              <a:rPr lang="en-US" baseline="-250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1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1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=34), (n</a:t>
            </a:r>
            <a:r>
              <a:rPr lang="en-US" baseline="-250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4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2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=40),</a:t>
            </a:r>
            <a:b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</a:b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(n</a:t>
            </a:r>
            <a:r>
              <a:rPr lang="en-US" baseline="-250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5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3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=42), (n</a:t>
            </a:r>
            <a:r>
              <a:rPr lang="en-US" baseline="-250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2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6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Calibri" charset="0"/>
              </a:rPr>
              <a:t>=44)…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202" name="Text Placeholder 2"/>
          <p:cNvSpPr txBox="1">
            <a:spLocks/>
          </p:cNvSpPr>
          <p:nvPr/>
        </p:nvSpPr>
        <p:spPr bwMode="auto">
          <a:xfrm>
            <a:off x="3363912" y="6352423"/>
            <a:ext cx="3124200" cy="78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622300" lvl="0" indent="-51435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Cascade c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501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: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/>
            </a:r>
            <a:b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65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(</a:t>
            </a:r>
            <a:r>
              <a:rPr lang="en-US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n</a:t>
            </a:r>
            <a:r>
              <a:rPr lang="en-US" baseline="-25000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9</a:t>
            </a:r>
            <a:r>
              <a:rPr lang="en-US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1</a:t>
            </a:r>
            <a:r>
              <a:rPr lang="en-US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=50), (n</a:t>
            </a:r>
            <a:r>
              <a:rPr lang="en-US" baseline="-25000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5</a:t>
            </a:r>
            <a:r>
              <a:rPr lang="en-US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2</a:t>
            </a:r>
            <a:r>
              <a:rPr lang="en-US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=51), </a:t>
            </a:r>
            <a:br>
              <a:rPr lang="en-US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</a:br>
            <a:r>
              <a:rPr lang="en-US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(n</a:t>
            </a:r>
            <a:r>
              <a:rPr lang="en-US" baseline="-25000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10</a:t>
            </a:r>
            <a:r>
              <a:rPr lang="en-US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3</a:t>
            </a:r>
            <a:r>
              <a:rPr lang="en-US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=58), (n</a:t>
            </a:r>
            <a:r>
              <a:rPr lang="en-US" baseline="-25000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6</a:t>
            </a:r>
            <a:r>
              <a:rPr lang="en-US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4</a:t>
            </a:r>
            <a:r>
              <a:rPr lang="en-US" dirty="0" smtClean="0">
                <a:solidFill>
                  <a:schemeClr val="accent3">
                    <a:lumMod val="65000"/>
                  </a:schemeClr>
                </a:solidFill>
                <a:latin typeface="Calibri" charset="0"/>
              </a:rPr>
              <a:t>=63)…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65000"/>
                </a:schemeClr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203" name="Text Placeholder 2"/>
          <p:cNvSpPr txBox="1">
            <a:spLocks/>
          </p:cNvSpPr>
          <p:nvPr/>
        </p:nvSpPr>
        <p:spPr bwMode="auto">
          <a:xfrm>
            <a:off x="6488112" y="5361823"/>
            <a:ext cx="2895600" cy="78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622300" lvl="0" indent="-51435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7D5D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Cascade c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B17D5D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1000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7D5D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: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7D5D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/>
            </a:r>
            <a:b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B17D5D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B17D5D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(</a:t>
            </a:r>
            <a:r>
              <a:rPr lang="en-US" dirty="0" smtClean="0">
                <a:solidFill>
                  <a:srgbClr val="B17D5D"/>
                </a:solidFill>
                <a:latin typeface="Calibri" charset="0"/>
              </a:rPr>
              <a:t>n</a:t>
            </a:r>
            <a:r>
              <a:rPr lang="en-US" baseline="-25000" dirty="0" smtClean="0">
                <a:solidFill>
                  <a:srgbClr val="B17D5D"/>
                </a:solidFill>
                <a:latin typeface="Calibri" charset="0"/>
              </a:rPr>
              <a:t>1</a:t>
            </a:r>
            <a:r>
              <a:rPr lang="en-US" dirty="0" smtClean="0">
                <a:solidFill>
                  <a:srgbClr val="B17D5D"/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rgbClr val="B17D5D"/>
                </a:solidFill>
                <a:latin typeface="Calibri" charset="0"/>
              </a:rPr>
              <a:t>1</a:t>
            </a:r>
            <a:r>
              <a:rPr lang="en-US" dirty="0" smtClean="0">
                <a:solidFill>
                  <a:srgbClr val="B17D5D"/>
                </a:solidFill>
                <a:latin typeface="Calibri" charset="0"/>
              </a:rPr>
              <a:t>=87), (n</a:t>
            </a:r>
            <a:r>
              <a:rPr lang="en-US" baseline="-25000" dirty="0" smtClean="0">
                <a:solidFill>
                  <a:srgbClr val="B17D5D"/>
                </a:solidFill>
                <a:latin typeface="Calibri" charset="0"/>
              </a:rPr>
              <a:t>4</a:t>
            </a:r>
            <a:r>
              <a:rPr lang="en-US" dirty="0" smtClean="0">
                <a:solidFill>
                  <a:srgbClr val="B17D5D"/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rgbClr val="B17D5D"/>
                </a:solidFill>
                <a:latin typeface="Calibri" charset="0"/>
              </a:rPr>
              <a:t>2</a:t>
            </a:r>
            <a:r>
              <a:rPr lang="en-US" dirty="0" smtClean="0">
                <a:solidFill>
                  <a:srgbClr val="B17D5D"/>
                </a:solidFill>
                <a:latin typeface="Calibri" charset="0"/>
              </a:rPr>
              <a:t>=88),</a:t>
            </a:r>
            <a:br>
              <a:rPr lang="en-US" dirty="0" smtClean="0">
                <a:solidFill>
                  <a:srgbClr val="B17D5D"/>
                </a:solidFill>
                <a:latin typeface="Calibri" charset="0"/>
              </a:rPr>
            </a:br>
            <a:r>
              <a:rPr lang="en-US" dirty="0" smtClean="0">
                <a:solidFill>
                  <a:srgbClr val="B17D5D"/>
                </a:solidFill>
                <a:latin typeface="Calibri" charset="0"/>
              </a:rPr>
              <a:t>(n</a:t>
            </a:r>
            <a:r>
              <a:rPr lang="en-US" baseline="-25000" dirty="0" smtClean="0">
                <a:solidFill>
                  <a:srgbClr val="B17D5D"/>
                </a:solidFill>
                <a:latin typeface="Calibri" charset="0"/>
              </a:rPr>
              <a:t>2</a:t>
            </a:r>
            <a:r>
              <a:rPr lang="en-US" dirty="0" smtClean="0">
                <a:solidFill>
                  <a:srgbClr val="B17D5D"/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rgbClr val="B17D5D"/>
                </a:solidFill>
                <a:latin typeface="Calibri" charset="0"/>
              </a:rPr>
              <a:t>3</a:t>
            </a:r>
            <a:r>
              <a:rPr lang="en-US" dirty="0" smtClean="0">
                <a:solidFill>
                  <a:srgbClr val="B17D5D"/>
                </a:solidFill>
                <a:latin typeface="Calibri" charset="0"/>
              </a:rPr>
              <a:t>=90), (n</a:t>
            </a:r>
            <a:r>
              <a:rPr lang="en-US" baseline="-25000" dirty="0" smtClean="0">
                <a:solidFill>
                  <a:srgbClr val="B17D5D"/>
                </a:solidFill>
                <a:latin typeface="Calibri" charset="0"/>
              </a:rPr>
              <a:t>5</a:t>
            </a:r>
            <a:r>
              <a:rPr lang="en-US" dirty="0" smtClean="0">
                <a:solidFill>
                  <a:srgbClr val="B17D5D"/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rgbClr val="B17D5D"/>
                </a:solidFill>
                <a:latin typeface="Calibri" charset="0"/>
              </a:rPr>
              <a:t>6</a:t>
            </a:r>
            <a:r>
              <a:rPr lang="en-US" dirty="0" smtClean="0">
                <a:solidFill>
                  <a:srgbClr val="B17D5D"/>
                </a:solidFill>
                <a:latin typeface="Calibri" charset="0"/>
              </a:rPr>
              <a:t>=96)…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rgbClr val="B17D5D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204" name="Text Placeholder 2"/>
          <p:cNvSpPr txBox="1">
            <a:spLocks/>
          </p:cNvSpPr>
          <p:nvPr/>
        </p:nvSpPr>
        <p:spPr bwMode="auto">
          <a:xfrm>
            <a:off x="6488112" y="6352423"/>
            <a:ext cx="3124200" cy="78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622300" lvl="0" indent="-514350">
              <a:lnSpc>
                <a:spcPct val="90000"/>
              </a:lnSpc>
              <a:spcBef>
                <a:spcPct val="20000"/>
              </a:spcBef>
              <a:buClr>
                <a:srgbClr val="FF6309"/>
              </a:buClr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Cascade c</a:t>
            </a:r>
            <a:r>
              <a:rPr lang="en-US" sz="2000" baseline="-25000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1001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/>
            </a:r>
            <a:b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(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n</a:t>
            </a:r>
            <a:r>
              <a:rPr lang="en-US" baseline="-25000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6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1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=92), (n</a:t>
            </a:r>
            <a:r>
              <a:rPr lang="en-US" baseline="-25000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7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2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=96), </a:t>
            </a:r>
            <a:b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</a:b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(n</a:t>
            </a:r>
            <a:r>
              <a:rPr lang="en-US" baseline="-25000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3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3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=97), (n</a:t>
            </a:r>
            <a:r>
              <a:rPr lang="en-US" baseline="-25000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8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, t</a:t>
            </a:r>
            <a:r>
              <a:rPr lang="en-US" baseline="-25000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4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Calibri" charset="0"/>
              </a:rPr>
              <a:t>=98)…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208" name="Oval 207"/>
          <p:cNvSpPr/>
          <p:nvPr/>
        </p:nvSpPr>
        <p:spPr>
          <a:xfrm>
            <a:off x="1504800" y="4135200"/>
            <a:ext cx="227574" cy="2081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10" name="Oval 209"/>
          <p:cNvSpPr/>
          <p:nvPr/>
        </p:nvSpPr>
        <p:spPr>
          <a:xfrm>
            <a:off x="936000" y="4052400"/>
            <a:ext cx="227574" cy="2081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12" name="Oval 211"/>
          <p:cNvSpPr/>
          <p:nvPr/>
        </p:nvSpPr>
        <p:spPr>
          <a:xfrm>
            <a:off x="3988800" y="4632000"/>
            <a:ext cx="227574" cy="208175"/>
          </a:xfrm>
          <a:prstGeom prst="ellipse">
            <a:avLst/>
          </a:prstGeom>
          <a:solidFill>
            <a:schemeClr val="accent3">
              <a:lumMod val="7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14" name="Oval 213"/>
          <p:cNvSpPr/>
          <p:nvPr/>
        </p:nvSpPr>
        <p:spPr>
          <a:xfrm>
            <a:off x="4579200" y="4714800"/>
            <a:ext cx="227574" cy="208175"/>
          </a:xfrm>
          <a:prstGeom prst="ellipse">
            <a:avLst/>
          </a:prstGeom>
          <a:solidFill>
            <a:schemeClr val="accent3">
              <a:lumMod val="7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15" name="Oval 214"/>
          <p:cNvSpPr/>
          <p:nvPr/>
        </p:nvSpPr>
        <p:spPr>
          <a:xfrm>
            <a:off x="5122800" y="4056000"/>
            <a:ext cx="227574" cy="208175"/>
          </a:xfrm>
          <a:prstGeom prst="ellipse">
            <a:avLst/>
          </a:prstGeom>
          <a:solidFill>
            <a:schemeClr val="accent3">
              <a:lumMod val="7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16" name="Oval 215"/>
          <p:cNvSpPr/>
          <p:nvPr/>
        </p:nvSpPr>
        <p:spPr>
          <a:xfrm>
            <a:off x="3668712" y="3627437"/>
            <a:ext cx="227574" cy="208175"/>
          </a:xfrm>
          <a:prstGeom prst="ellipse">
            <a:avLst/>
          </a:prstGeom>
          <a:solidFill>
            <a:schemeClr val="bg2">
              <a:lumMod val="50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17" name="Oval 216"/>
          <p:cNvSpPr/>
          <p:nvPr/>
        </p:nvSpPr>
        <p:spPr>
          <a:xfrm>
            <a:off x="3985200" y="4052400"/>
            <a:ext cx="227574" cy="208175"/>
          </a:xfrm>
          <a:prstGeom prst="ellipse">
            <a:avLst/>
          </a:prstGeom>
          <a:solidFill>
            <a:schemeClr val="bg2">
              <a:lumMod val="50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18" name="Oval 217"/>
          <p:cNvSpPr/>
          <p:nvPr/>
        </p:nvSpPr>
        <p:spPr>
          <a:xfrm>
            <a:off x="4514400" y="3361200"/>
            <a:ext cx="227574" cy="208175"/>
          </a:xfrm>
          <a:prstGeom prst="ellipse">
            <a:avLst/>
          </a:prstGeom>
          <a:solidFill>
            <a:schemeClr val="bg2">
              <a:lumMod val="50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19" name="Oval 218"/>
          <p:cNvSpPr/>
          <p:nvPr/>
        </p:nvSpPr>
        <p:spPr>
          <a:xfrm>
            <a:off x="4554000" y="4135200"/>
            <a:ext cx="227574" cy="208175"/>
          </a:xfrm>
          <a:prstGeom prst="ellipse">
            <a:avLst/>
          </a:prstGeom>
          <a:solidFill>
            <a:schemeClr val="bg2">
              <a:lumMod val="50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20" name="Oval 219"/>
          <p:cNvSpPr/>
          <p:nvPr/>
        </p:nvSpPr>
        <p:spPr>
          <a:xfrm>
            <a:off x="8247600" y="4056000"/>
            <a:ext cx="227574" cy="208175"/>
          </a:xfrm>
          <a:prstGeom prst="ellipse">
            <a:avLst/>
          </a:prstGeom>
          <a:solidFill>
            <a:schemeClr val="tx2">
              <a:lumMod val="7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21" name="Oval 220"/>
          <p:cNvSpPr/>
          <p:nvPr/>
        </p:nvSpPr>
        <p:spPr>
          <a:xfrm>
            <a:off x="8672400" y="3674400"/>
            <a:ext cx="227574" cy="208175"/>
          </a:xfrm>
          <a:prstGeom prst="ellipse">
            <a:avLst/>
          </a:prstGeom>
          <a:solidFill>
            <a:schemeClr val="tx2">
              <a:lumMod val="7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22" name="Oval 221"/>
          <p:cNvSpPr/>
          <p:nvPr/>
        </p:nvSpPr>
        <p:spPr>
          <a:xfrm>
            <a:off x="9383712" y="3551237"/>
            <a:ext cx="227574" cy="208175"/>
          </a:xfrm>
          <a:prstGeom prst="ellipse">
            <a:avLst/>
          </a:prstGeom>
          <a:solidFill>
            <a:schemeClr val="tx2">
              <a:lumMod val="7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23" name="Oval 222"/>
          <p:cNvSpPr/>
          <p:nvPr/>
        </p:nvSpPr>
        <p:spPr>
          <a:xfrm>
            <a:off x="8564400" y="3094800"/>
            <a:ext cx="227574" cy="208175"/>
          </a:xfrm>
          <a:prstGeom prst="ellipse">
            <a:avLst/>
          </a:prstGeom>
          <a:solidFill>
            <a:schemeClr val="tx2">
              <a:lumMod val="7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24" name="Oval 223"/>
          <p:cNvSpPr/>
          <p:nvPr/>
        </p:nvSpPr>
        <p:spPr>
          <a:xfrm>
            <a:off x="7678800" y="4135200"/>
            <a:ext cx="227574" cy="208175"/>
          </a:xfrm>
          <a:prstGeom prst="ellipse">
            <a:avLst/>
          </a:prstGeom>
          <a:solidFill>
            <a:srgbClr val="B17D5D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25" name="Oval 224"/>
          <p:cNvSpPr/>
          <p:nvPr/>
        </p:nvSpPr>
        <p:spPr>
          <a:xfrm>
            <a:off x="7639200" y="3361200"/>
            <a:ext cx="227574" cy="208175"/>
          </a:xfrm>
          <a:prstGeom prst="ellipse">
            <a:avLst/>
          </a:prstGeom>
          <a:solidFill>
            <a:srgbClr val="B17D5D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26" name="Oval 225"/>
          <p:cNvSpPr/>
          <p:nvPr/>
        </p:nvSpPr>
        <p:spPr>
          <a:xfrm>
            <a:off x="7110000" y="4052400"/>
            <a:ext cx="227574" cy="208175"/>
          </a:xfrm>
          <a:prstGeom prst="ellipse">
            <a:avLst/>
          </a:prstGeom>
          <a:solidFill>
            <a:srgbClr val="B17D5D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27" name="Oval 226"/>
          <p:cNvSpPr/>
          <p:nvPr/>
        </p:nvSpPr>
        <p:spPr>
          <a:xfrm>
            <a:off x="6792912" y="3627437"/>
            <a:ext cx="227574" cy="208175"/>
          </a:xfrm>
          <a:prstGeom prst="ellipse">
            <a:avLst/>
          </a:prstGeom>
          <a:solidFill>
            <a:srgbClr val="B17D5D"/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2" name="Oval 91"/>
          <p:cNvSpPr/>
          <p:nvPr/>
        </p:nvSpPr>
        <p:spPr>
          <a:xfrm>
            <a:off x="620712" y="3616800"/>
            <a:ext cx="227574" cy="20817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05" name="Oval 204"/>
          <p:cNvSpPr/>
          <p:nvPr/>
        </p:nvSpPr>
        <p:spPr>
          <a:xfrm>
            <a:off x="2390400" y="3094800"/>
            <a:ext cx="227574" cy="20817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06" name="Oval 205"/>
          <p:cNvSpPr/>
          <p:nvPr/>
        </p:nvSpPr>
        <p:spPr>
          <a:xfrm>
            <a:off x="1468800" y="3361200"/>
            <a:ext cx="227574" cy="20817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07" name="Oval 206"/>
          <p:cNvSpPr/>
          <p:nvPr/>
        </p:nvSpPr>
        <p:spPr>
          <a:xfrm>
            <a:off x="2073600" y="4056000"/>
            <a:ext cx="227574" cy="208175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11" name="Oval 210"/>
          <p:cNvSpPr/>
          <p:nvPr/>
        </p:nvSpPr>
        <p:spPr>
          <a:xfrm>
            <a:off x="2390400" y="3094037"/>
            <a:ext cx="227574" cy="2081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09" name="Oval 208"/>
          <p:cNvSpPr/>
          <p:nvPr/>
        </p:nvSpPr>
        <p:spPr>
          <a:xfrm>
            <a:off x="1468800" y="3361200"/>
            <a:ext cx="227574" cy="2081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13" name="Oval 212"/>
          <p:cNvSpPr/>
          <p:nvPr/>
        </p:nvSpPr>
        <p:spPr>
          <a:xfrm>
            <a:off x="4554000" y="4135200"/>
            <a:ext cx="227574" cy="208175"/>
          </a:xfrm>
          <a:prstGeom prst="ellipse">
            <a:avLst/>
          </a:prstGeom>
          <a:solidFill>
            <a:schemeClr val="accent3">
              <a:lumMod val="75000"/>
            </a:schemeClr>
          </a:solidFill>
          <a:ln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31" name="Rounded Rectangle 230"/>
          <p:cNvSpPr>
            <a:spLocks noChangeArrowheads="1"/>
          </p:cNvSpPr>
          <p:nvPr/>
        </p:nvSpPr>
        <p:spPr bwMode="auto">
          <a:xfrm>
            <a:off x="1957512" y="5303837"/>
            <a:ext cx="5826000" cy="2057400"/>
          </a:xfrm>
          <a:prstGeom prst="roundRect">
            <a:avLst>
              <a:gd name="adj" fmla="val 16667"/>
            </a:avLst>
          </a:prstGeom>
          <a:solidFill>
            <a:schemeClr val="tx2">
              <a:lumMod val="40000"/>
              <a:lumOff val="60000"/>
            </a:schemeClr>
          </a:solidFill>
          <a:ln w="48006" cmpd="thickThin">
            <a:solidFill>
              <a:srgbClr val="448495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600" dirty="0" smtClean="0">
                <a:latin typeface="Corbel" charset="0"/>
              </a:rPr>
              <a:t>Our aim is to infer</a:t>
            </a:r>
            <a:br>
              <a:rPr lang="en-US" sz="2600" dirty="0" smtClean="0">
                <a:latin typeface="Corbel" charset="0"/>
              </a:rPr>
            </a:br>
            <a:r>
              <a:rPr lang="en-US" sz="2600" dirty="0" smtClean="0">
                <a:latin typeface="Corbel" charset="0"/>
              </a:rPr>
              <a:t>the </a:t>
            </a:r>
            <a:r>
              <a:rPr lang="en-US" sz="2600" b="1" dirty="0" smtClean="0">
                <a:latin typeface="Corbel" charset="0"/>
              </a:rPr>
              <a:t>dynamic network</a:t>
            </a:r>
            <a:r>
              <a:rPr lang="en-US" sz="2600" dirty="0" smtClean="0">
                <a:latin typeface="Corbel" charset="0"/>
              </a:rPr>
              <a:t> and </a:t>
            </a:r>
            <a:br>
              <a:rPr lang="en-US" sz="2600" dirty="0" smtClean="0">
                <a:latin typeface="Corbel" charset="0"/>
              </a:rPr>
            </a:br>
            <a:r>
              <a:rPr lang="en-US" sz="2600" dirty="0" smtClean="0">
                <a:latin typeface="Corbel" charset="0"/>
              </a:rPr>
              <a:t>the </a:t>
            </a:r>
            <a:r>
              <a:rPr lang="en-US" sz="2600" b="1" dirty="0" smtClean="0">
                <a:latin typeface="Corbel" charset="0"/>
              </a:rPr>
              <a:t>variable</a:t>
            </a:r>
            <a:r>
              <a:rPr lang="en-US" sz="2600" dirty="0" smtClean="0">
                <a:latin typeface="Corbel" charset="0"/>
              </a:rPr>
              <a:t> </a:t>
            </a:r>
            <a:r>
              <a:rPr lang="en-US" sz="2600" b="1" dirty="0" smtClean="0">
                <a:latin typeface="Corbel" charset="0"/>
              </a:rPr>
              <a:t>transmission rates </a:t>
            </a:r>
            <a:r>
              <a:rPr lang="en-US" sz="2600" dirty="0" smtClean="0">
                <a:latin typeface="Corbel" charset="0"/>
              </a:rPr>
              <a:t>only</a:t>
            </a:r>
            <a:r>
              <a:rPr lang="en-US" sz="2600" b="1" dirty="0" smtClean="0">
                <a:latin typeface="Corbel" charset="0"/>
              </a:rPr>
              <a:t> </a:t>
            </a:r>
            <a:r>
              <a:rPr lang="en-US" sz="2600" dirty="0" smtClean="0">
                <a:latin typeface="Corbel" charset="0"/>
              </a:rPr>
              <a:t>from the temporal traces</a:t>
            </a:r>
            <a:endParaRPr lang="en-US" sz="2600" dirty="0">
              <a:latin typeface="Corbe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84" grpId="0"/>
      <p:bldP spid="201" grpId="0"/>
      <p:bldP spid="202" grpId="0"/>
      <p:bldP spid="203" grpId="0"/>
      <p:bldP spid="204" grpId="0"/>
      <p:bldP spid="208" grpId="0" animBg="1"/>
      <p:bldP spid="210" grpId="0" animBg="1"/>
      <p:bldP spid="212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92" grpId="0" animBg="1"/>
      <p:bldP spid="205" grpId="0" animBg="1"/>
      <p:bldP spid="206" grpId="0" animBg="1"/>
      <p:bldP spid="207" grpId="0" animBg="1"/>
      <p:bldP spid="211" grpId="0" animBg="1"/>
      <p:bldP spid="209" grpId="0" animBg="1"/>
      <p:bldP spid="213" grpId="0" animBg="1"/>
      <p:bldP spid="2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AFC686-82F5-9940-BE53-99E7DA1FED7B}" type="slidenum">
              <a:rPr lang="fi-FI"/>
              <a:pPr/>
              <a:t>8</a:t>
            </a:fld>
            <a:endParaRPr lang="fi-FI" dirty="0"/>
          </a:p>
        </p:txBody>
      </p:sp>
      <p:sp>
        <p:nvSpPr>
          <p:cNvPr id="22531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070975" cy="677108"/>
          </a:xfrm>
        </p:spPr>
        <p:txBody>
          <a:bodyPr>
            <a:spAutoFit/>
          </a:bodyPr>
          <a:lstStyle/>
          <a:p>
            <a:pPr eaLnBrk="1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2532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377825" y="5303837"/>
            <a:ext cx="9082087" cy="1086964"/>
          </a:xfrm>
          <a:noFill/>
        </p:spPr>
        <p:txBody>
          <a:bodyPr>
            <a:spAutoFit/>
          </a:bodyPr>
          <a:lstStyle/>
          <a:p>
            <a:pPr marL="1089025" lvl="1" indent="-514350">
              <a:lnSpc>
                <a:spcPct val="90000"/>
              </a:lnSpc>
              <a:spcBef>
                <a:spcPts val="1400"/>
              </a:spcBef>
              <a:spcAft>
                <a:spcPts val="1800"/>
              </a:spcAft>
              <a:buSzTx/>
              <a:buFont typeface="+mj-lt"/>
              <a:buAutoNum type="arabicPeriod" startAt="4"/>
            </a:pPr>
            <a:r>
              <a:rPr lang="en-US" sz="2600" dirty="0" smtClean="0">
                <a:latin typeface="Calibri" charset="0"/>
                <a:ea typeface="DejaVu Sans" charset="0"/>
                <a:cs typeface="DejaVu Sans" charset="0"/>
              </a:rPr>
              <a:t>Validate our algorithm on synthetic and real diffusion data, and discover qualitative insights about propagation in real information networks.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392112" y="1951037"/>
            <a:ext cx="9082087" cy="72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089025" marR="0" lvl="1" indent="-514350" algn="l" defTabSz="914400" rtl="0" eaLnBrk="0" fontAlgn="base" latinLnBrk="0" hangingPunct="0">
              <a:lnSpc>
                <a:spcPct val="90000"/>
              </a:lnSpc>
              <a:spcBef>
                <a:spcPts val="1400"/>
              </a:spcBef>
              <a:spcAft>
                <a:spcPts val="1800"/>
              </a:spcAft>
              <a:buClr>
                <a:srgbClr val="FF6309"/>
              </a:buClr>
              <a:buSzTx/>
              <a:buFont typeface="Wingdings" charset="2"/>
              <a:buAutoNum type="arabicPeriod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Introduce a continuous time propagation model to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explain 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the observed cascades.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392112" y="3094037"/>
            <a:ext cx="9082087" cy="72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089025" marR="0" lvl="1" indent="-514350" algn="l" defTabSz="914400" rtl="0" eaLnBrk="0" fontAlgn="base" latinLnBrk="0" hangingPunct="0">
              <a:lnSpc>
                <a:spcPct val="90000"/>
              </a:lnSpc>
              <a:spcBef>
                <a:spcPts val="1400"/>
              </a:spcBef>
              <a:spcAft>
                <a:spcPts val="1800"/>
              </a:spcAft>
              <a:buClr>
                <a:srgbClr val="FF6309"/>
              </a:buClr>
              <a:buSzTx/>
              <a:buFont typeface="+mj-lt"/>
              <a:buAutoNum type="arabicPeriod" startAt="2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Formulate the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dynamic network inference problem using our propagation model.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392112" y="4195971"/>
            <a:ext cx="9082087" cy="726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089025" marR="0" lvl="1" indent="-514350" algn="l" defTabSz="914400" rtl="0" eaLnBrk="0" fontAlgn="base" latinLnBrk="0" hangingPunct="0">
              <a:lnSpc>
                <a:spcPct val="90000"/>
              </a:lnSpc>
              <a:spcBef>
                <a:spcPts val="1400"/>
              </a:spcBef>
              <a:spcAft>
                <a:spcPts val="1800"/>
              </a:spcAft>
              <a:buClr>
                <a:srgbClr val="FF6309"/>
              </a:buClr>
              <a:buSzTx/>
              <a:buFont typeface="+mj-lt"/>
              <a:buAutoNum type="arabicPeriod" startAt="3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Develop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an 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efficient algorithm to solve the dynamic network inference</a:t>
            </a:r>
            <a:r>
              <a:rPr kumimoji="0" lang="en-US" sz="26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charset="0"/>
                <a:ea typeface="DejaVu Sans" charset="0"/>
                <a:cs typeface="DejaVu Sans" charset="0"/>
              </a:rPr>
              <a:t> problem.</a:t>
            </a:r>
            <a:endParaRPr kumimoji="0" lang="en-US" sz="2600" b="0" i="0" u="none" strike="noStrike" kern="0" cap="small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charset="0"/>
              <a:ea typeface="DejaVu Sans" charset="0"/>
              <a:cs typeface="DejaVu San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08C8C7-DAF2-2E46-9078-A260181F75F9}" type="slidenum">
              <a:rPr lang="fi-FI"/>
              <a:pPr/>
              <a:t>9</a:t>
            </a:fld>
            <a:endParaRPr lang="fi-FI"/>
          </a:p>
        </p:txBody>
      </p:sp>
      <p:sp>
        <p:nvSpPr>
          <p:cNvPr id="26627" name="Title 1"/>
          <p:cNvSpPr txBox="1">
            <a:spLocks noGrp="1"/>
          </p:cNvSpPr>
          <p:nvPr>
            <p:ph type="title" idx="4294967295"/>
          </p:nvPr>
        </p:nvSpPr>
        <p:spPr>
          <a:xfrm>
            <a:off x="468313" y="295275"/>
            <a:ext cx="9070975" cy="584775"/>
          </a:xfrm>
        </p:spPr>
        <p:txBody>
          <a:bodyPr>
            <a:spAutoFit/>
          </a:bodyPr>
          <a:lstStyle/>
          <a:p>
            <a:pPr eaLnBrk="1"/>
            <a:r>
              <a:rPr lang="en-US" sz="3800" dirty="0" smtClean="0"/>
              <a:t>Continuous time propagation model</a:t>
            </a:r>
            <a:endParaRPr lang="en-US" sz="3800" dirty="0"/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544512" y="2332037"/>
            <a:ext cx="295275" cy="271462"/>
          </a:xfrm>
          <a:prstGeom prst="ellipse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j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4125912" y="2636837"/>
            <a:ext cx="295275" cy="271462"/>
          </a:xfrm>
          <a:prstGeom prst="ellipse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i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45" name="AutoShape 66"/>
          <p:cNvCxnSpPr>
            <a:cxnSpLocks noChangeShapeType="1"/>
            <a:stCxn id="38" idx="1"/>
            <a:endCxn id="31" idx="6"/>
          </p:cNvCxnSpPr>
          <p:nvPr/>
        </p:nvCxnSpPr>
        <p:spPr bwMode="auto">
          <a:xfrm rot="16200000" flipV="1">
            <a:off x="2400059" y="907496"/>
            <a:ext cx="208824" cy="3329367"/>
          </a:xfrm>
          <a:prstGeom prst="straightConnector1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 type="triangle"/>
            <a:tailEnd type="none" w="med" len="med"/>
          </a:ln>
        </p:spPr>
      </p:cxnSp>
      <p:cxnSp>
        <p:nvCxnSpPr>
          <p:cNvPr id="46" name="AutoShape 72"/>
          <p:cNvCxnSpPr>
            <a:cxnSpLocks noChangeShapeType="1"/>
            <a:stCxn id="38" idx="3"/>
            <a:endCxn id="48" idx="7"/>
          </p:cNvCxnSpPr>
          <p:nvPr/>
        </p:nvCxnSpPr>
        <p:spPr bwMode="auto">
          <a:xfrm rot="5400000">
            <a:off x="2312126" y="2267364"/>
            <a:ext cx="1255848" cy="2458209"/>
          </a:xfrm>
          <a:prstGeom prst="straightConnector1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 type="triangle"/>
            <a:tailEnd type="none" w="med" len="med"/>
          </a:ln>
        </p:spPr>
      </p:cxnSp>
      <p:cxnSp>
        <p:nvCxnSpPr>
          <p:cNvPr id="47" name="AutoShape 65"/>
          <p:cNvCxnSpPr>
            <a:cxnSpLocks noChangeShapeType="1"/>
            <a:stCxn id="38" idx="2"/>
            <a:endCxn id="37" idx="6"/>
          </p:cNvCxnSpPr>
          <p:nvPr/>
        </p:nvCxnSpPr>
        <p:spPr bwMode="auto">
          <a:xfrm rot="10800000" flipV="1">
            <a:off x="2743200" y="2772567"/>
            <a:ext cx="1382713" cy="381001"/>
          </a:xfrm>
          <a:prstGeom prst="straightConnector1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 type="triangle"/>
            <a:tailEnd type="none" w="med" len="med"/>
          </a:ln>
        </p:spPr>
      </p:cxnSp>
      <p:sp>
        <p:nvSpPr>
          <p:cNvPr id="48" name="Oval 71"/>
          <p:cNvSpPr>
            <a:spLocks noChangeArrowheads="1"/>
          </p:cNvSpPr>
          <p:nvPr/>
        </p:nvSpPr>
        <p:spPr bwMode="auto">
          <a:xfrm>
            <a:off x="1458912" y="4084637"/>
            <a:ext cx="295275" cy="271463"/>
          </a:xfrm>
          <a:prstGeom prst="ellipse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k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 bwMode="auto">
          <a:xfrm>
            <a:off x="315912" y="5532437"/>
            <a:ext cx="7010400" cy="60163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2449512" y="3017837"/>
            <a:ext cx="293687" cy="271463"/>
          </a:xfrm>
          <a:prstGeom prst="ellipse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  <a:gs pos="35000">
                <a:schemeClr val="accent1">
                  <a:lumMod val="40000"/>
                  <a:lumOff val="60000"/>
                </a:schemeClr>
              </a:gs>
            </a:gsLst>
            <a:lin ang="16200000" scaled="0"/>
          </a:gradFill>
          <a:ln w="9525">
            <a:solidFill>
              <a:srgbClr val="00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l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67" name="AutoShape 66"/>
          <p:cNvCxnSpPr>
            <a:cxnSpLocks noChangeShapeType="1"/>
            <a:stCxn id="48" idx="1"/>
            <a:endCxn id="31" idx="5"/>
          </p:cNvCxnSpPr>
          <p:nvPr/>
        </p:nvCxnSpPr>
        <p:spPr bwMode="auto">
          <a:xfrm rot="16200000" flipV="1">
            <a:off x="369026" y="2991263"/>
            <a:ext cx="1560648" cy="705609"/>
          </a:xfrm>
          <a:prstGeom prst="straightConnector1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 type="triangle"/>
            <a:tailEnd type="none" w="med" len="med"/>
          </a:ln>
        </p:spPr>
      </p:cxnSp>
      <p:cxnSp>
        <p:nvCxnSpPr>
          <p:cNvPr id="70" name="AutoShape 66"/>
          <p:cNvCxnSpPr>
            <a:cxnSpLocks noChangeShapeType="1"/>
            <a:stCxn id="37" idx="1"/>
          </p:cNvCxnSpPr>
          <p:nvPr/>
        </p:nvCxnSpPr>
        <p:spPr bwMode="auto">
          <a:xfrm rot="16200000" flipV="1">
            <a:off x="1384341" y="1949411"/>
            <a:ext cx="573154" cy="1643207"/>
          </a:xfrm>
          <a:prstGeom prst="straightConnector1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 type="triangle"/>
            <a:tailEnd type="none" w="med" len="med"/>
          </a:ln>
        </p:spPr>
      </p:cxnSp>
      <p:cxnSp>
        <p:nvCxnSpPr>
          <p:cNvPr id="73" name="AutoShape 66"/>
          <p:cNvCxnSpPr>
            <a:cxnSpLocks noChangeShapeType="1"/>
            <a:stCxn id="37" idx="3"/>
            <a:endCxn id="48" idx="7"/>
          </p:cNvCxnSpPr>
          <p:nvPr/>
        </p:nvCxnSpPr>
        <p:spPr bwMode="auto">
          <a:xfrm rot="5400000">
            <a:off x="1664310" y="3296180"/>
            <a:ext cx="874847" cy="781576"/>
          </a:xfrm>
          <a:prstGeom prst="straightConnector1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round/>
            <a:headEnd type="triangle"/>
            <a:tailEnd type="none" w="med" len="med"/>
          </a:ln>
        </p:spPr>
      </p:cxnSp>
      <p:sp>
        <p:nvSpPr>
          <p:cNvPr id="77" name="Rectangle 76"/>
          <p:cNvSpPr/>
          <p:nvPr/>
        </p:nvSpPr>
        <p:spPr>
          <a:xfrm>
            <a:off x="817261" y="5608637"/>
            <a:ext cx="336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charset="0"/>
              </a:rPr>
              <a:t>t</a:t>
            </a:r>
            <a:r>
              <a:rPr lang="en-US" sz="2400" baseline="-20000" dirty="0" smtClean="0">
                <a:latin typeface="Calibri" charset="0"/>
              </a:rPr>
              <a:t>j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1687512" y="5608637"/>
            <a:ext cx="386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charset="0"/>
              </a:rPr>
              <a:t>t</a:t>
            </a:r>
            <a:r>
              <a:rPr lang="en-US" sz="2400" baseline="-20000" dirty="0" smtClean="0">
                <a:latin typeface="Calibri" charset="0"/>
              </a:rPr>
              <a:t>k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2569861" y="5608637"/>
            <a:ext cx="334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charset="0"/>
              </a:rPr>
              <a:t>t</a:t>
            </a:r>
            <a:r>
              <a:rPr lang="en-US" sz="2400" baseline="-20000" dirty="0" smtClean="0">
                <a:latin typeface="Calibri" charset="0"/>
              </a:rPr>
              <a:t>l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4278312" y="5608637"/>
            <a:ext cx="336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charset="0"/>
              </a:rPr>
              <a:t>t</a:t>
            </a:r>
            <a:r>
              <a:rPr lang="en-US" sz="2400" baseline="-20000" dirty="0" smtClean="0">
                <a:latin typeface="Calibri" charset="0"/>
              </a:rPr>
              <a:t>i</a:t>
            </a:r>
            <a:endParaRPr lang="en-US" sz="2400" dirty="0" smtClean="0"/>
          </a:p>
          <a:p>
            <a:endParaRPr lang="en-US" dirty="0"/>
          </a:p>
        </p:txBody>
      </p:sp>
      <p:cxnSp>
        <p:nvCxnSpPr>
          <p:cNvPr id="87" name="Straight Connector 86"/>
          <p:cNvCxnSpPr/>
          <p:nvPr/>
        </p:nvCxnSpPr>
        <p:spPr bwMode="auto">
          <a:xfrm rot="5400000">
            <a:off x="4279106" y="5538000"/>
            <a:ext cx="304800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 rot="5400000">
            <a:off x="2602706" y="5531643"/>
            <a:ext cx="304800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 rot="5400000">
            <a:off x="1686718" y="5531643"/>
            <a:ext cx="304800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 rot="5400000">
            <a:off x="848518" y="5531643"/>
            <a:ext cx="304800" cy="1588"/>
          </a:xfrm>
          <a:prstGeom prst="line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1" name="Rectangle 90"/>
          <p:cNvSpPr/>
          <p:nvPr/>
        </p:nvSpPr>
        <p:spPr>
          <a:xfrm>
            <a:off x="6193156" y="5680372"/>
            <a:ext cx="20406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charset="0"/>
              </a:rPr>
              <a:t>infection times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92" name="Left Brace 91"/>
          <p:cNvSpPr/>
          <p:nvPr/>
        </p:nvSpPr>
        <p:spPr bwMode="auto">
          <a:xfrm rot="16200000">
            <a:off x="2388311" y="4480637"/>
            <a:ext cx="609600" cy="3780000"/>
          </a:xfrm>
          <a:prstGeom prst="leftBrac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2068512" y="6670972"/>
            <a:ext cx="1206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Calibri" charset="0"/>
              </a:rPr>
              <a:t>Cascade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94" name="Text Placeholder 2"/>
          <p:cNvSpPr txBox="1">
            <a:spLocks/>
          </p:cNvSpPr>
          <p:nvPr/>
        </p:nvSpPr>
        <p:spPr bwMode="auto">
          <a:xfrm>
            <a:off x="4964112" y="2179637"/>
            <a:ext cx="5105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400" b="1" dirty="0" smtClean="0">
                <a:latin typeface="Calibri" charset="0"/>
              </a:rPr>
              <a:t>1. Likelihood of transmission of an edge</a:t>
            </a:r>
            <a:endParaRPr lang="es-ES" sz="2400" b="1" dirty="0">
              <a:latin typeface="Calibri" charset="0"/>
            </a:endParaRPr>
          </a:p>
        </p:txBody>
      </p:sp>
      <p:sp>
        <p:nvSpPr>
          <p:cNvPr id="96" name="Text Placeholder 2"/>
          <p:cNvSpPr txBox="1">
            <a:spLocks/>
          </p:cNvSpPr>
          <p:nvPr/>
        </p:nvSpPr>
        <p:spPr bwMode="auto">
          <a:xfrm>
            <a:off x="4964113" y="2713037"/>
            <a:ext cx="51165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400" b="1" dirty="0" smtClean="0">
                <a:latin typeface="Calibri" charset="0"/>
              </a:rPr>
              <a:t>2. </a:t>
            </a:r>
            <a:r>
              <a:rPr lang="es-ES" sz="2400" b="1" dirty="0" smtClean="0">
                <a:latin typeface="Calibri" charset="0"/>
              </a:rPr>
              <a:t>Likelihood of infection of a node</a:t>
            </a:r>
            <a:endParaRPr lang="es-ES" sz="2400" b="1" dirty="0">
              <a:latin typeface="Calibri" charset="0"/>
            </a:endParaRPr>
          </a:p>
        </p:txBody>
      </p:sp>
      <p:sp>
        <p:nvSpPr>
          <p:cNvPr id="97" name="Text Placeholder 2"/>
          <p:cNvSpPr txBox="1">
            <a:spLocks/>
          </p:cNvSpPr>
          <p:nvPr/>
        </p:nvSpPr>
        <p:spPr bwMode="auto">
          <a:xfrm>
            <a:off x="4964112" y="3246437"/>
            <a:ext cx="4953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eaLnBrk="1">
              <a:lnSpc>
                <a:spcPct val="90000"/>
              </a:lnSpc>
              <a:spcBef>
                <a:spcPts val="0"/>
              </a:spcBef>
              <a:buClr>
                <a:srgbClr val="FF6309"/>
              </a:buClr>
              <a:buFont typeface="Wingdings" charset="2"/>
              <a:buNone/>
            </a:pPr>
            <a:r>
              <a:rPr lang="es-ES" sz="2400" b="1" dirty="0" smtClean="0">
                <a:latin typeface="Calibri" charset="0"/>
              </a:rPr>
              <a:t>3. </a:t>
            </a:r>
            <a:r>
              <a:rPr lang="es-ES" sz="2400" b="1" dirty="0" smtClean="0">
                <a:latin typeface="Calibri" charset="0"/>
              </a:rPr>
              <a:t>Likelihood of a cascade</a:t>
            </a:r>
            <a:endParaRPr lang="es-ES" sz="2400" b="1" dirty="0">
              <a:latin typeface="Calibri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39712" y="318190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DAG</a:t>
            </a:r>
            <a:endParaRPr lang="en-US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6" grpId="0"/>
      <p:bldP spid="97" grpId="0"/>
    </p:bldLst>
  </p:timing>
</p:sld>
</file>

<file path=ppt/theme/theme1.xml><?xml version="1.0" encoding="utf-8"?>
<a:theme xmlns:a="http://schemas.openxmlformats.org/drawingml/2006/main" name="Glossy">
  <a:themeElements>
    <a:clrScheme name="Glossy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Glossy">
      <a:majorFont>
        <a:latin typeface="Arial"/>
        <a:ea typeface="DejaVu Sans"/>
        <a:cs typeface="DejaVu Sans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lossy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81865</TotalTime>
  <Words>1637</Words>
  <Application>Microsoft Macintosh PowerPoint</Application>
  <PresentationFormat>Custom</PresentationFormat>
  <Paragraphs>331</Paragraphs>
  <Slides>26</Slides>
  <Notes>26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Glossy</vt:lpstr>
      <vt:lpstr>Manuel Gomez Rodriguez </vt:lpstr>
      <vt:lpstr>Propagation over networks</vt:lpstr>
      <vt:lpstr>Propagation over unknown networks</vt:lpstr>
      <vt:lpstr>Examples of propagation</vt:lpstr>
      <vt:lpstr>Weighted networks</vt:lpstr>
      <vt:lpstr>Dynamic networks</vt:lpstr>
      <vt:lpstr>Inferring dynamic weighted networks</vt:lpstr>
      <vt:lpstr>Outline</vt:lpstr>
      <vt:lpstr>Continuous time propagation model</vt:lpstr>
      <vt:lpstr>Likelihood of transmission</vt:lpstr>
      <vt:lpstr>Probability of survival</vt:lpstr>
      <vt:lpstr>Likelihood of an infection</vt:lpstr>
      <vt:lpstr>Likelihood of an infection</vt:lpstr>
      <vt:lpstr>Likelihood of a cascade</vt:lpstr>
      <vt:lpstr>Dynamic Network Inference</vt:lpstr>
      <vt:lpstr>Convexity of Network Inference</vt:lpstr>
      <vt:lpstr>InfoPath: stochastic algorithm</vt:lpstr>
      <vt:lpstr>Synthetic experiments: setup</vt:lpstr>
      <vt:lpstr>Performance vs rate trend</vt:lpstr>
      <vt:lpstr>Real experiments: setup</vt:lpstr>
      <vt:lpstr>Observation I: Events</vt:lpstr>
      <vt:lpstr>Observation II: Dynamic Clusters</vt:lpstr>
      <vt:lpstr>Observation III: population wide event</vt:lpstr>
      <vt:lpstr>Observation IV: centrality</vt:lpstr>
      <vt:lpstr>Conclusions</vt:lpstr>
      <vt:lpstr>Thanks!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Structure and Dynamics of Information Pathways in On-line Media</dc:title>
  <dc:subject/>
  <dc:creator>Manuel Gomez Rodriguez</dc:creator>
  <cp:keywords/>
  <dc:description>Interview at Google</dc:description>
  <cp:lastModifiedBy>Manuel Gomez Rodriguez</cp:lastModifiedBy>
  <cp:revision>2989</cp:revision>
  <dcterms:created xsi:type="dcterms:W3CDTF">2013-02-05T19:40:36Z</dcterms:created>
  <dcterms:modified xsi:type="dcterms:W3CDTF">2013-02-06T08:14:57Z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