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40"/>
  </p:notesMasterIdLst>
  <p:handoutMasterIdLst>
    <p:handoutMasterId r:id="rId41"/>
  </p:handoutMasterIdLst>
  <p:sldIdLst>
    <p:sldId id="256" r:id="rId2"/>
    <p:sldId id="305" r:id="rId3"/>
    <p:sldId id="338" r:id="rId4"/>
    <p:sldId id="339" r:id="rId5"/>
    <p:sldId id="336" r:id="rId6"/>
    <p:sldId id="352" r:id="rId7"/>
    <p:sldId id="340" r:id="rId8"/>
    <p:sldId id="343" r:id="rId9"/>
    <p:sldId id="353" r:id="rId10"/>
    <p:sldId id="354" r:id="rId11"/>
    <p:sldId id="355" r:id="rId12"/>
    <p:sldId id="356" r:id="rId13"/>
    <p:sldId id="357" r:id="rId14"/>
    <p:sldId id="358" r:id="rId15"/>
    <p:sldId id="371" r:id="rId16"/>
    <p:sldId id="359" r:id="rId17"/>
    <p:sldId id="366" r:id="rId18"/>
    <p:sldId id="346" r:id="rId19"/>
    <p:sldId id="347" r:id="rId20"/>
    <p:sldId id="372" r:id="rId21"/>
    <p:sldId id="360" r:id="rId22"/>
    <p:sldId id="361" r:id="rId23"/>
    <p:sldId id="362" r:id="rId24"/>
    <p:sldId id="363" r:id="rId25"/>
    <p:sldId id="365" r:id="rId26"/>
    <p:sldId id="348" r:id="rId27"/>
    <p:sldId id="367" r:id="rId28"/>
    <p:sldId id="368" r:id="rId29"/>
    <p:sldId id="350" r:id="rId30"/>
    <p:sldId id="349" r:id="rId31"/>
    <p:sldId id="342" r:id="rId32"/>
    <p:sldId id="351" r:id="rId33"/>
    <p:sldId id="370" r:id="rId34"/>
    <p:sldId id="325" r:id="rId35"/>
    <p:sldId id="332" r:id="rId36"/>
    <p:sldId id="341" r:id="rId37"/>
    <p:sldId id="298" r:id="rId38"/>
    <p:sldId id="364" r:id="rId39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039" autoAdjust="0"/>
    <p:restoredTop sz="96453" autoAdjust="0"/>
  </p:normalViewPr>
  <p:slideViewPr>
    <p:cSldViewPr>
      <p:cViewPr>
        <p:scale>
          <a:sx n="100" d="100"/>
          <a:sy n="100" d="100"/>
        </p:scale>
        <p:origin x="-88" y="192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6096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Stronger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9/4/12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59.png"/><Relationship Id="rId1" Type="http://schemas.openxmlformats.org/officeDocument/2006/relationships/video" Target="file://localhost/Research/MPI/networks/code/stochastic-network-inference/results/real/gephi/gaddafi-2011-10-01-2012-02-28.avi" TargetMode="Externa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60.png"/><Relationship Id="rId1" Type="http://schemas.openxmlformats.org/officeDocument/2006/relationships/video" Target="file://localhost/Research/MPI/networks/code/stochastic-network-inference/results/real/gephi/amy-winehouse-2012-01-2012-02-28.avi" TargetMode="Externa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hyperlink" Target="http://www.stanford.edu/~manuelgr/netrate/" TargetMode="External"/><Relationship Id="rId5" Type="http://schemas.openxmlformats.org/officeDocument/2006/relationships/hyperlink" Target="http://www.stanford.edu/~manuelgr/dynamic" TargetMode="External"/><Relationship Id="rId6" Type="http://schemas.openxmlformats.org/officeDocument/2006/relationships/hyperlink" Target="http://www.stanford.edu/~manuelgr/netinf/" TargetMode="External"/><Relationship Id="rId7" Type="http://schemas.openxmlformats.org/officeDocument/2006/relationships/hyperlink" Target="http://www.stanford.edu/~manuelgr/network-inference-multitree/" TargetMode="External"/><Relationship Id="rId8" Type="http://schemas.openxmlformats.org/officeDocument/2006/relationships/hyperlink" Target="http://www.stanford.edu/~manuelgr/influmax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fukushima-oct-2011-10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66363">
            <a:off x="3964731" y="2834665"/>
            <a:ext cx="6118639" cy="4323741"/>
          </a:xfrm>
          <a:prstGeom prst="rect">
            <a:avLst/>
          </a:prstGeom>
        </p:spPr>
      </p:pic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4827527"/>
            <a:ext cx="4191000" cy="400110"/>
          </a:xfrm>
        </p:spPr>
        <p:txBody>
          <a:bodyPr wrap="square">
            <a:spAutoFit/>
          </a:bodyPr>
          <a:lstStyle/>
          <a:p>
            <a:pPr eaLnBrk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Manuel Gomez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Rodriguez</a:t>
            </a:r>
            <a:endParaRPr lang="en-US" sz="2600" b="0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</a:endParaRPr>
          </a:p>
        </p:txBody>
      </p:sp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6912" y="2281912"/>
            <a:ext cx="7162799" cy="2031325"/>
          </a:xfr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dirty="0" smtClean="0">
                <a:solidFill>
                  <a:schemeClr val="tx1"/>
                </a:solidFill>
              </a:rPr>
              <a:t>Structure and Dynamics </a:t>
            </a:r>
            <a:r>
              <a:rPr lang="x-none" dirty="0" smtClean="0">
                <a:solidFill>
                  <a:schemeClr val="tx1"/>
                </a:solidFill>
              </a:rPr>
              <a:t/>
            </a:r>
            <a:br>
              <a:rPr lang="x-none" dirty="0" smtClean="0">
                <a:solidFill>
                  <a:schemeClr val="tx1"/>
                </a:solidFill>
              </a:rPr>
            </a:br>
            <a:r>
              <a:rPr dirty="0" smtClean="0">
                <a:solidFill>
                  <a:schemeClr val="tx1"/>
                </a:solidFill>
              </a:rPr>
              <a:t>of Information Pathways </a:t>
            </a:r>
            <a:r>
              <a:rPr lang="x-none" dirty="0" smtClean="0">
                <a:solidFill>
                  <a:schemeClr val="tx1"/>
                </a:solidFill>
              </a:rPr>
              <a:t/>
            </a:r>
            <a:br>
              <a:rPr lang="x-none" dirty="0" smtClean="0">
                <a:solidFill>
                  <a:schemeClr val="tx1"/>
                </a:solidFill>
              </a:rPr>
            </a:br>
            <a:r>
              <a:rPr dirty="0" smtClean="0">
                <a:solidFill>
                  <a:schemeClr val="tx1"/>
                </a:solidFill>
              </a:rPr>
              <a:t>in On-line Media</a:t>
            </a:r>
            <a:endParaRPr lang="en-US" dirty="0" smtClean="0">
              <a:solidFill>
                <a:srgbClr val="404040"/>
              </a:solidFill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1001712" y="6980237"/>
            <a:ext cx="792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200" b="1" kern="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05.09.12 Workshop Menorca</a:t>
            </a:r>
            <a:r>
              <a:rPr kumimoji="0" lang="en-US" sz="22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200" b="1" i="0" u="none" strike="noStrike" kern="0" cap="sm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0" cap="sm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MPI for Intelligent Systems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10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/>
              <a:t>Likelihood </a:t>
            </a:r>
            <a:r>
              <a:rPr lang="en-US" dirty="0" smtClean="0"/>
              <a:t>of transmission</a:t>
            </a:r>
            <a:endParaRPr lang="en-US" dirty="0"/>
          </a:p>
        </p:txBody>
      </p:sp>
      <p:sp>
        <p:nvSpPr>
          <p:cNvPr id="26629" name="Text Placeholder 2"/>
          <p:cNvSpPr txBox="1">
            <a:spLocks/>
          </p:cNvSpPr>
          <p:nvPr/>
        </p:nvSpPr>
        <p:spPr bwMode="auto">
          <a:xfrm>
            <a:off x="392112" y="1570037"/>
            <a:ext cx="7391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Likelihood of </a:t>
            </a:r>
            <a:r>
              <a:rPr lang="en-US" sz="3000" dirty="0" err="1" smtClean="0">
                <a:solidFill>
                  <a:schemeClr val="accent2"/>
                </a:solidFill>
                <a:latin typeface="Calibri" charset="0"/>
              </a:rPr>
              <a:t>tx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of edge              :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12" y="1570037"/>
            <a:ext cx="1981200" cy="53748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00800" y="2179637"/>
            <a:ext cx="7239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It depends on the </a:t>
            </a:r>
            <a:r>
              <a:rPr lang="en-US" sz="2400" dirty="0" err="1" smtClean="0">
                <a:latin typeface="Calibri" charset="0"/>
              </a:rPr>
              <a:t>tx</a:t>
            </a:r>
            <a:r>
              <a:rPr lang="en-US" sz="2400" dirty="0" smtClean="0">
                <a:latin typeface="Calibri" charset="0"/>
              </a:rPr>
              <a:t> time (t</a:t>
            </a:r>
            <a:r>
              <a:rPr lang="en-US" sz="2600" baseline="-20000" dirty="0" smtClean="0">
                <a:latin typeface="Calibri" charset="0"/>
              </a:rPr>
              <a:t>i</a:t>
            </a:r>
            <a:r>
              <a:rPr lang="en-US" sz="2400" dirty="0" smtClean="0">
                <a:latin typeface="Calibri" charset="0"/>
              </a:rPr>
              <a:t> – t</a:t>
            </a:r>
            <a:r>
              <a:rPr lang="en-US" sz="2400" baseline="-20000" dirty="0" smtClean="0">
                <a:latin typeface="Calibri" charset="0"/>
              </a:rPr>
              <a:t>j</a:t>
            </a:r>
            <a:r>
              <a:rPr lang="en-US" sz="2400" dirty="0" smtClean="0">
                <a:latin typeface="Calibri" charset="0"/>
              </a:rPr>
              <a:t>) and the </a:t>
            </a:r>
            <a:r>
              <a:rPr lang="en-US" sz="2400" dirty="0" err="1" smtClean="0">
                <a:latin typeface="Calibri" charset="0"/>
              </a:rPr>
              <a:t>tx</a:t>
            </a:r>
            <a:r>
              <a:rPr lang="en-US" sz="2400" dirty="0" smtClean="0">
                <a:latin typeface="Calibri" charset="0"/>
              </a:rPr>
              <a:t> rate α</a:t>
            </a:r>
            <a:r>
              <a:rPr lang="en-US" sz="2600" baseline="-20000" dirty="0" smtClean="0">
                <a:latin typeface="Calibri" charset="0"/>
              </a:rPr>
              <a:t>(j, i)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01712" y="6461684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As </a:t>
            </a:r>
            <a:r>
              <a:rPr lang="en-US" sz="2400" dirty="0" err="1" smtClean="0">
                <a:latin typeface="Calibri" charset="0"/>
              </a:rPr>
              <a:t>α</a:t>
            </a:r>
            <a:r>
              <a:rPr lang="en-US" sz="2600" baseline="-20000" dirty="0" err="1" smtClean="0">
                <a:latin typeface="Calibri" charset="0"/>
              </a:rPr>
              <a:t>j,i</a:t>
            </a:r>
            <a:r>
              <a:rPr lang="en-US" sz="2400" dirty="0" smtClean="0">
                <a:latin typeface="Calibri" charset="0"/>
              </a:rPr>
              <a:t>        0, likelihood        0 and </a:t>
            </a:r>
            <a:r>
              <a:rPr lang="en-US" sz="2400" dirty="0" err="1" smtClean="0">
                <a:latin typeface="Calibri" charset="0"/>
              </a:rPr>
              <a:t>E[tx</a:t>
            </a:r>
            <a:r>
              <a:rPr lang="en-US" sz="2400" dirty="0" smtClean="0">
                <a:latin typeface="Calibri" charset="0"/>
              </a:rPr>
              <a:t> time]       ∞</a:t>
            </a:r>
            <a:endParaRPr lang="en-US" sz="2400" baseline="-20000" dirty="0" smtClean="0">
              <a:latin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495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28"/>
          <p:cNvGrpSpPr/>
          <p:nvPr/>
        </p:nvGrpSpPr>
        <p:grpSpPr>
          <a:xfrm>
            <a:off x="3012147" y="2941637"/>
            <a:ext cx="6447765" cy="3429000"/>
            <a:chOff x="1763712" y="2941637"/>
            <a:chExt cx="6447765" cy="3429000"/>
          </a:xfrm>
        </p:grpSpPr>
        <p:sp>
          <p:nvSpPr>
            <p:cNvPr id="10" name="TextBox 9"/>
            <p:cNvSpPr txBox="1"/>
            <p:nvPr/>
          </p:nvSpPr>
          <p:spPr>
            <a:xfrm>
              <a:off x="1810677" y="3246437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Exp</a:t>
              </a:r>
              <a:endParaRPr lang="en-US" cap="smal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712" y="4172505"/>
              <a:ext cx="656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Pow</a:t>
              </a:r>
              <a:endParaRPr lang="en-US" cap="smal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0677" y="5075237"/>
              <a:ext cx="58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Ray</a:t>
              </a:r>
              <a:endParaRPr lang="en-US" cap="small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714" y="5908972"/>
              <a:ext cx="12775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small </a:t>
              </a:r>
              <a:r>
                <a:rPr lang="en-US" sz="2400" dirty="0" err="1" smtClean="0">
                  <a:latin typeface="Calibri" charset="0"/>
                </a:rPr>
                <a:t>α</a:t>
              </a:r>
              <a:r>
                <a:rPr lang="en-US" sz="2400" baseline="-20000" dirty="0" err="1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4621" y="5908972"/>
              <a:ext cx="9534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big </a:t>
              </a:r>
              <a:r>
                <a:rPr lang="en-US" sz="2400" dirty="0" err="1" smtClean="0">
                  <a:latin typeface="Calibri" charset="0"/>
                </a:rPr>
                <a:t>α</a:t>
              </a:r>
              <a:r>
                <a:rPr lang="en-US" sz="2400" baseline="-20000" dirty="0" err="1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374" y="3014392"/>
              <a:ext cx="511776" cy="7509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054" y="3159901"/>
              <a:ext cx="1206328" cy="5540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4374" y="3814693"/>
              <a:ext cx="684989" cy="8003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7499" y="4251221"/>
              <a:ext cx="1796437" cy="14550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4374" y="4760503"/>
              <a:ext cx="488149" cy="7275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7499" y="4906012"/>
              <a:ext cx="1955714" cy="521591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 bwMode="auto">
            <a:xfrm>
              <a:off x="2947499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164374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1601538" y="4287594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4817651" y="4286836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2801277" y="5560804"/>
              <a:ext cx="483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8153" y="5560804"/>
              <a:ext cx="482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/>
            </a:p>
          </p:txBody>
        </p:sp>
      </p:grpSp>
      <p:sp>
        <p:nvSpPr>
          <p:cNvPr id="39" name="Oval 77"/>
          <p:cNvSpPr>
            <a:spLocks noChangeArrowheads="1"/>
          </p:cNvSpPr>
          <p:nvPr/>
        </p:nvSpPr>
        <p:spPr bwMode="auto">
          <a:xfrm>
            <a:off x="5421312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735512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1" name="AutoShape 64"/>
          <p:cNvCxnSpPr>
            <a:cxnSpLocks noChangeShapeType="1"/>
            <a:stCxn id="40" idx="6"/>
          </p:cNvCxnSpPr>
          <p:nvPr/>
        </p:nvCxnSpPr>
        <p:spPr bwMode="auto">
          <a:xfrm>
            <a:off x="5030787" y="18589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-217488" y="3469084"/>
            <a:ext cx="320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Social and Information Diffusion Models </a:t>
            </a:r>
            <a:r>
              <a:rPr lang="es-ES" sz="2400" b="1" cap="small" dirty="0" smtClean="0">
                <a:latin typeface="Calibri" charset="0"/>
              </a:rPr>
              <a:t/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392112" y="5075237"/>
            <a:ext cx="228600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Epidemiology</a:t>
            </a:r>
            <a:endParaRPr lang="es-ES" sz="2400" b="1" cap="small" dirty="0">
              <a:latin typeface="Calibri" charset="0"/>
            </a:endParaRPr>
          </a:p>
        </p:txBody>
      </p:sp>
      <p:sp>
        <p:nvSpPr>
          <p:cNvPr id="38" name="Left Brace 37"/>
          <p:cNvSpPr/>
          <p:nvPr/>
        </p:nvSpPr>
        <p:spPr bwMode="auto">
          <a:xfrm>
            <a:off x="2525712" y="2941637"/>
            <a:ext cx="533400" cy="1905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 bwMode="auto">
          <a:xfrm>
            <a:off x="2525712" y="5151437"/>
            <a:ext cx="533400" cy="29039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5069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9453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2" y="3094037"/>
            <a:ext cx="5155560" cy="64751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12" y="5653131"/>
            <a:ext cx="4724400" cy="1098506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11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Survival and Hazard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570037"/>
            <a:ext cx="9082087" cy="1254189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survival function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edge              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the probability that node       is not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infected by node       by time t</a:t>
            </a:r>
            <a:r>
              <a:rPr lang="en-US" sz="3000" baseline="-2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3" y="4313237"/>
            <a:ext cx="9082087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i="1" dirty="0" smtClean="0">
                <a:solidFill>
                  <a:srgbClr val="C0504D"/>
                </a:solidFill>
                <a:latin typeface="Calibri" charset="0"/>
                <a:ea typeface="DejaVu Sans" charset="0"/>
                <a:cs typeface="DejaVu Sans" charset="0"/>
              </a:rPr>
              <a:t>hazard</a:t>
            </a:r>
            <a:r>
              <a:rPr lang="en-US" sz="3000" dirty="0" smtClean="0">
                <a:solidFill>
                  <a:srgbClr val="C0504D"/>
                </a:solidFill>
                <a:latin typeface="Calibri" charset="0"/>
                <a:ea typeface="DejaVu Sans" charset="0"/>
                <a:cs typeface="DejaVu Sans" charset="0"/>
              </a:rPr>
              <a:t> function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or instantaneous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infection rate, of edge               is the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ratio: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Oval 77"/>
          <p:cNvSpPr>
            <a:spLocks noChangeArrowheads="1"/>
          </p:cNvSpPr>
          <p:nvPr/>
        </p:nvSpPr>
        <p:spPr bwMode="auto">
          <a:xfrm>
            <a:off x="63452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594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AutoShape 64"/>
          <p:cNvCxnSpPr>
            <a:cxnSpLocks noChangeShapeType="1"/>
            <a:stCxn id="11" idx="6"/>
          </p:cNvCxnSpPr>
          <p:nvPr/>
        </p:nvCxnSpPr>
        <p:spPr bwMode="auto">
          <a:xfrm>
            <a:off x="5954712" y="18589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25" name="Oval 77"/>
          <p:cNvSpPr>
            <a:spLocks noChangeArrowheads="1"/>
          </p:cNvSpPr>
          <p:nvPr/>
        </p:nvSpPr>
        <p:spPr bwMode="auto">
          <a:xfrm>
            <a:off x="5354637" y="2103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77"/>
          <p:cNvSpPr>
            <a:spLocks noChangeArrowheads="1"/>
          </p:cNvSpPr>
          <p:nvPr/>
        </p:nvSpPr>
        <p:spPr bwMode="auto">
          <a:xfrm>
            <a:off x="5278437" y="48799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592637" y="48799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AutoShape 64"/>
          <p:cNvCxnSpPr>
            <a:cxnSpLocks noChangeShapeType="1"/>
            <a:stCxn id="29" idx="6"/>
          </p:cNvCxnSpPr>
          <p:nvPr/>
        </p:nvCxnSpPr>
        <p:spPr bwMode="auto">
          <a:xfrm>
            <a:off x="4887912" y="5016499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754437" y="25606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412809" y="3711860"/>
            <a:ext cx="2047103" cy="1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 flipH="1" flipV="1">
            <a:off x="6890134" y="3158750"/>
            <a:ext cx="1080000" cy="36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7266587" y="3639105"/>
            <a:ext cx="29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t</a:t>
            </a:r>
            <a:r>
              <a:rPr lang="en-US" baseline="-20000" dirty="0" smtClean="0">
                <a:latin typeface="Calibri" charset="0"/>
              </a:rPr>
              <a:t>j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83512" y="3627437"/>
            <a:ext cx="29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t</a:t>
            </a:r>
            <a:r>
              <a:rPr lang="en-US" baseline="-20000" dirty="0" smtClean="0">
                <a:latin typeface="Calibri" charset="0"/>
              </a:rPr>
              <a:t>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7885112" y="3017837"/>
            <a:ext cx="1422400" cy="702733"/>
          </a:xfrm>
          <a:custGeom>
            <a:avLst/>
            <a:gdLst>
              <a:gd name="connsiteX0" fmla="*/ 2108200 w 2108200"/>
              <a:gd name="connsiteY0" fmla="*/ 702733 h 702733"/>
              <a:gd name="connsiteX1" fmla="*/ 571500 w 2108200"/>
              <a:gd name="connsiteY1" fmla="*/ 67733 h 702733"/>
              <a:gd name="connsiteX2" fmla="*/ 0 w 2108200"/>
              <a:gd name="connsiteY2" fmla="*/ 296333 h 702733"/>
              <a:gd name="connsiteX3" fmla="*/ 0 w 2108200"/>
              <a:gd name="connsiteY3" fmla="*/ 2963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702733">
                <a:moveTo>
                  <a:pt x="2108200" y="702733"/>
                </a:moveTo>
                <a:cubicBezTo>
                  <a:pt x="1515533" y="419099"/>
                  <a:pt x="922867" y="135466"/>
                  <a:pt x="571500" y="67733"/>
                </a:cubicBezTo>
                <a:cubicBezTo>
                  <a:pt x="220133" y="0"/>
                  <a:pt x="0" y="296333"/>
                  <a:pt x="0" y="296333"/>
                </a:cubicBezTo>
                <a:lnTo>
                  <a:pt x="0" y="296333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ight Triangle 65"/>
          <p:cNvSpPr/>
          <p:nvPr/>
        </p:nvSpPr>
        <p:spPr bwMode="auto">
          <a:xfrm>
            <a:off x="7885112" y="3307800"/>
            <a:ext cx="1395623" cy="396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>
            <a:stCxn id="66" idx="0"/>
            <a:endCxn id="66" idx="2"/>
          </p:cNvCxnSpPr>
          <p:nvPr/>
        </p:nvCxnSpPr>
        <p:spPr bwMode="auto">
          <a:xfrm rot="16200000" flipH="1">
            <a:off x="7687112" y="3505800"/>
            <a:ext cx="396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66" idx="0"/>
          </p:cNvCxnSpPr>
          <p:nvPr/>
        </p:nvCxnSpPr>
        <p:spPr bwMode="auto">
          <a:xfrm rot="16200000" flipH="1" flipV="1">
            <a:off x="7560193" y="3378718"/>
            <a:ext cx="395837" cy="25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527" y="2103437"/>
            <a:ext cx="1404385" cy="3810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5400000">
            <a:off x="8240712" y="2713037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49637" y="3017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049837" y="3932237"/>
            <a:ext cx="293687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888037" y="3017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AutoShape 72"/>
          <p:cNvCxnSpPr>
            <a:cxnSpLocks noChangeShapeType="1"/>
            <a:stCxn id="19" idx="3"/>
            <a:endCxn id="26" idx="7"/>
          </p:cNvCxnSpPr>
          <p:nvPr/>
        </p:nvCxnSpPr>
        <p:spPr bwMode="auto">
          <a:xfrm rot="5400000">
            <a:off x="4836251" y="2724564"/>
            <a:ext cx="570048" cy="1620009"/>
          </a:xfrm>
          <a:prstGeom prst="straightConnector1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0" name="AutoShape 65"/>
          <p:cNvCxnSpPr>
            <a:cxnSpLocks noChangeShapeType="1"/>
            <a:stCxn id="19" idx="4"/>
            <a:endCxn id="18" idx="0"/>
          </p:cNvCxnSpPr>
          <p:nvPr/>
        </p:nvCxnSpPr>
        <p:spPr bwMode="auto">
          <a:xfrm rot="5400000">
            <a:off x="5294709" y="3191271"/>
            <a:ext cx="642938" cy="838994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triangle"/>
            <a:tailEnd type="none" w="med" len="med"/>
          </a:ln>
        </p:spPr>
      </p:cxnSp>
      <p:cxnSp>
        <p:nvCxnSpPr>
          <p:cNvPr id="21" name="AutoShape 66"/>
          <p:cNvCxnSpPr>
            <a:cxnSpLocks noChangeShapeType="1"/>
            <a:stCxn id="19" idx="2"/>
            <a:endCxn id="14" idx="6"/>
          </p:cNvCxnSpPr>
          <p:nvPr/>
        </p:nvCxnSpPr>
        <p:spPr bwMode="auto">
          <a:xfrm rot="10800000">
            <a:off x="3744913" y="3153568"/>
            <a:ext cx="2143125" cy="1588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triangle"/>
            <a:tailEnd type="none" w="med" len="med"/>
          </a:ln>
        </p:spPr>
      </p:cxnSp>
      <p:cxnSp>
        <p:nvCxnSpPr>
          <p:cNvPr id="103" name="AutoShape 66"/>
          <p:cNvCxnSpPr>
            <a:cxnSpLocks noChangeShapeType="1"/>
            <a:stCxn id="19" idx="2"/>
            <a:endCxn id="14" idx="6"/>
          </p:cNvCxnSpPr>
          <p:nvPr/>
        </p:nvCxnSpPr>
        <p:spPr bwMode="auto">
          <a:xfrm rot="10800000">
            <a:off x="3744913" y="3153568"/>
            <a:ext cx="2143125" cy="1588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104" name="AutoShape 72"/>
          <p:cNvCxnSpPr>
            <a:cxnSpLocks noChangeShapeType="1"/>
            <a:stCxn id="19" idx="3"/>
            <a:endCxn id="26" idx="7"/>
          </p:cNvCxnSpPr>
          <p:nvPr/>
        </p:nvCxnSpPr>
        <p:spPr bwMode="auto">
          <a:xfrm rot="5400000">
            <a:off x="4836251" y="2724564"/>
            <a:ext cx="570048" cy="16200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105" name="AutoShape 65"/>
          <p:cNvCxnSpPr>
            <a:cxnSpLocks noChangeShapeType="1"/>
            <a:stCxn id="19" idx="4"/>
            <a:endCxn id="18" idx="0"/>
          </p:cNvCxnSpPr>
          <p:nvPr/>
        </p:nvCxnSpPr>
        <p:spPr bwMode="auto">
          <a:xfrm rot="5400000">
            <a:off x="5294709" y="3191271"/>
            <a:ext cx="642938" cy="838994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Probability of survival</a:t>
            </a:r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2" y="1521760"/>
            <a:ext cx="2895600" cy="1115077"/>
          </a:xfrm>
          <a:prstGeom prst="rect">
            <a:avLst/>
          </a:prstGeom>
        </p:spPr>
      </p:pic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392112" y="15700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C0504D"/>
                </a:solidFill>
                <a:latin typeface="Calibri"/>
                <a:ea typeface="DejaVu Sans" charset="0"/>
                <a:cs typeface="Calibri"/>
              </a:rPr>
              <a:t>Probability of survival</a:t>
            </a:r>
            <a:r>
              <a:rPr lang="en-US" sz="3000" dirty="0" smtClean="0">
                <a:latin typeface="Calibri"/>
                <a:ea typeface="DejaVu Sans" charset="0"/>
                <a:cs typeface="Calibri"/>
              </a:rPr>
              <a:t> of a node      </a:t>
            </a:r>
            <a:br>
              <a:rPr lang="en-US" sz="3000" dirty="0" smtClean="0">
                <a:latin typeface="Calibri"/>
                <a:ea typeface="DejaVu Sans" charset="0"/>
                <a:cs typeface="Calibri"/>
              </a:rPr>
            </a:br>
            <a:r>
              <a:rPr lang="en-US" sz="3000" dirty="0" smtClean="0">
                <a:latin typeface="Calibri"/>
                <a:ea typeface="DejaVu Sans" charset="0"/>
                <a:cs typeface="Calibri"/>
              </a:rPr>
              <a:t>until time T for a cascade</a:t>
            </a:r>
            <a:r>
              <a:rPr lang="en-US" sz="3000" dirty="0" smtClean="0">
                <a:latin typeface="Calibri"/>
                <a:cs typeface="Calibri"/>
              </a:rPr>
              <a:t> (t</a:t>
            </a:r>
            <a:r>
              <a:rPr lang="en-US" sz="3000" baseline="-20000" dirty="0" smtClean="0">
                <a:latin typeface="Calibri"/>
                <a:cs typeface="Calibri"/>
              </a:rPr>
              <a:t>1</a:t>
            </a:r>
            <a:r>
              <a:rPr lang="en-US" sz="3000" dirty="0" smtClean="0">
                <a:latin typeface="Calibri"/>
                <a:cs typeface="Calibri"/>
              </a:rPr>
              <a:t>, ..., t</a:t>
            </a:r>
            <a:r>
              <a:rPr lang="en-US" sz="3000" baseline="-20000" dirty="0" smtClean="0">
                <a:latin typeface="Calibri"/>
                <a:cs typeface="Calibri"/>
              </a:rPr>
              <a:t>N</a:t>
            </a:r>
            <a:r>
              <a:rPr lang="en-US" sz="3000" dirty="0" smtClean="0">
                <a:latin typeface="Calibri"/>
                <a:cs typeface="Calibri"/>
              </a:rPr>
              <a:t>):</a:t>
            </a:r>
            <a:endParaRPr lang="en-US" sz="3000" dirty="0">
              <a:solidFill>
                <a:srgbClr val="6BB76D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26" name="Oval 71"/>
          <p:cNvSpPr>
            <a:spLocks noChangeArrowheads="1"/>
          </p:cNvSpPr>
          <p:nvPr/>
        </p:nvSpPr>
        <p:spPr bwMode="auto">
          <a:xfrm>
            <a:off x="4059237" y="3779837"/>
            <a:ext cx="295275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Oval 77"/>
          <p:cNvSpPr>
            <a:spLocks noChangeArrowheads="1"/>
          </p:cNvSpPr>
          <p:nvPr/>
        </p:nvSpPr>
        <p:spPr bwMode="auto">
          <a:xfrm>
            <a:off x="60404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99"/>
          <p:cNvGrpSpPr/>
          <p:nvPr/>
        </p:nvGrpSpPr>
        <p:grpSpPr>
          <a:xfrm>
            <a:off x="925512" y="4922837"/>
            <a:ext cx="2421925" cy="1490895"/>
            <a:chOff x="535587" y="5489574"/>
            <a:chExt cx="2421925" cy="149089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681809" y="66754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 flipH="1" flipV="1">
              <a:off x="159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535587" y="66109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2512" y="66111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154112" y="59896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 bwMode="auto">
            <a:xfrm>
              <a:off x="1154112" y="6279600"/>
              <a:ext cx="1395623" cy="396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3" name="Straight Connector 42"/>
            <p:cNvCxnSpPr>
              <a:stCxn id="42" idx="0"/>
              <a:endCxn id="42" idx="2"/>
            </p:cNvCxnSpPr>
            <p:nvPr/>
          </p:nvCxnSpPr>
          <p:spPr bwMode="auto">
            <a:xfrm rot="16200000" flipH="1">
              <a:off x="956112" y="6477600"/>
              <a:ext cx="396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2" idx="0"/>
            </p:cNvCxnSpPr>
            <p:nvPr/>
          </p:nvCxnSpPr>
          <p:spPr bwMode="auto">
            <a:xfrm rot="16200000" flipH="1" flipV="1">
              <a:off x="829193" y="63505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1814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28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6" name="AutoShape 64"/>
            <p:cNvCxnSpPr>
              <a:cxnSpLocks noChangeShapeType="1"/>
              <a:stCxn id="75" idx="6"/>
            </p:cNvCxnSpPr>
            <p:nvPr/>
          </p:nvCxnSpPr>
          <p:spPr bwMode="auto">
            <a:xfrm>
              <a:off x="1423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00"/>
          <p:cNvGrpSpPr/>
          <p:nvPr/>
        </p:nvGrpSpPr>
        <p:grpSpPr>
          <a:xfrm>
            <a:off x="3287712" y="4922837"/>
            <a:ext cx="3048000" cy="1490895"/>
            <a:chOff x="3135312" y="5489574"/>
            <a:chExt cx="3048000" cy="1490895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3983809" y="6675437"/>
              <a:ext cx="21995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 flipH="1" flipV="1">
              <a:off x="3461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3837587" y="661090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k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54512" y="66111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 bwMode="auto">
            <a:xfrm rot="784553">
              <a:off x="4456112" y="6031537"/>
              <a:ext cx="720000" cy="576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ight Triangle 49"/>
            <p:cNvSpPr/>
            <p:nvPr/>
          </p:nvSpPr>
          <p:spPr bwMode="auto">
            <a:xfrm>
              <a:off x="4456113" y="6171437"/>
              <a:ext cx="658800" cy="50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16200000" flipH="1">
              <a:off x="4218000" y="6438337"/>
              <a:ext cx="48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4059600" y="6276337"/>
              <a:ext cx="472036" cy="330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5116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430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9" name="AutoShape 64"/>
            <p:cNvCxnSpPr>
              <a:cxnSpLocks noChangeShapeType="1"/>
              <a:stCxn id="78" idx="6"/>
            </p:cNvCxnSpPr>
            <p:nvPr/>
          </p:nvCxnSpPr>
          <p:spPr bwMode="auto">
            <a:xfrm>
              <a:off x="4725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97" name="Text Placeholder 2"/>
            <p:cNvSpPr txBox="1">
              <a:spLocks/>
            </p:cNvSpPr>
            <p:nvPr/>
          </p:nvSpPr>
          <p:spPr bwMode="auto">
            <a:xfrm>
              <a:off x="31353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6183312" y="4922837"/>
            <a:ext cx="3200400" cy="1490895"/>
            <a:chOff x="6411912" y="5489574"/>
            <a:chExt cx="3200400" cy="1490895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V="1">
              <a:off x="7243934" y="6675437"/>
              <a:ext cx="2368378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6721259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7097712" y="6610905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l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14637" y="6611137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7732710" y="5989636"/>
              <a:ext cx="1736125" cy="684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 bwMode="auto">
            <a:xfrm>
              <a:off x="7741200" y="6261437"/>
              <a:ext cx="1756800" cy="41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16200000" flipH="1">
              <a:off x="7525710" y="6468437"/>
              <a:ext cx="414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H="1" flipV="1">
              <a:off x="7407793" y="6332356"/>
              <a:ext cx="395836" cy="253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84788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77930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7" name="AutoShape 64"/>
            <p:cNvCxnSpPr>
              <a:cxnSpLocks noChangeShapeType="1"/>
              <a:stCxn id="81" idx="6"/>
            </p:cNvCxnSpPr>
            <p:nvPr/>
          </p:nvCxnSpPr>
          <p:spPr bwMode="auto">
            <a:xfrm>
              <a:off x="8088312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98" name="Text Placeholder 2"/>
            <p:cNvSpPr txBox="1">
              <a:spLocks/>
            </p:cNvSpPr>
            <p:nvPr/>
          </p:nvSpPr>
          <p:spPr bwMode="auto">
            <a:xfrm>
              <a:off x="64119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sp>
        <p:nvSpPr>
          <p:cNvPr id="61" name="Left Brace 60"/>
          <p:cNvSpPr/>
          <p:nvPr/>
        </p:nvSpPr>
        <p:spPr bwMode="auto">
          <a:xfrm rot="16200000">
            <a:off x="8488800" y="1369637"/>
            <a:ext cx="367200" cy="19872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3112" y="2484437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/>
                <a:ea typeface="DejaVu Sans" charset="0"/>
                <a:cs typeface="Calibri"/>
              </a:rPr>
              <a:t>≤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3516312" y="3398837"/>
            <a:ext cx="2200275" cy="1033463"/>
            <a:chOff x="3516312" y="4389437"/>
            <a:chExt cx="2200275" cy="1033463"/>
          </a:xfrm>
        </p:grpSpPr>
        <p:cxnSp>
          <p:nvCxnSpPr>
            <p:cNvPr id="61" name="AutoShape 66"/>
            <p:cNvCxnSpPr>
              <a:cxnSpLocks noChangeShapeType="1"/>
              <a:stCxn id="58" idx="2"/>
            </p:cNvCxnSpPr>
            <p:nvPr/>
          </p:nvCxnSpPr>
          <p:spPr bwMode="auto">
            <a:xfrm rot="10800000" flipV="1">
              <a:off x="3821112" y="4525168"/>
              <a:ext cx="1600200" cy="269082"/>
            </a:xfrm>
            <a:prstGeom prst="straightConnector1">
              <a:avLst/>
            </a:prstGeom>
            <a:noFill/>
            <a:ln w="57150">
              <a:solidFill>
                <a:srgbClr val="808080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59" name="AutoShape 72"/>
            <p:cNvCxnSpPr>
              <a:cxnSpLocks noChangeShapeType="1"/>
              <a:stCxn id="58" idx="3"/>
              <a:endCxn id="65" idx="7"/>
            </p:cNvCxnSpPr>
            <p:nvPr/>
          </p:nvCxnSpPr>
          <p:spPr bwMode="auto">
            <a:xfrm rot="5400000">
              <a:off x="4636226" y="4210464"/>
              <a:ext cx="417648" cy="1239009"/>
            </a:xfrm>
            <a:prstGeom prst="straightConnector1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60" name="AutoShape 65"/>
            <p:cNvCxnSpPr>
              <a:cxnSpLocks noChangeShapeType="1"/>
              <a:stCxn id="58" idx="4"/>
              <a:endCxn id="57" idx="7"/>
            </p:cNvCxnSpPr>
            <p:nvPr/>
          </p:nvCxnSpPr>
          <p:spPr bwMode="auto">
            <a:xfrm rot="5400000">
              <a:off x="5088624" y="4710865"/>
              <a:ext cx="530293" cy="430360"/>
            </a:xfrm>
            <a:prstGeom prst="straightConnector1">
              <a:avLst/>
            </a:prstGeom>
            <a:noFill/>
            <a:ln w="57150">
              <a:solidFill>
                <a:srgbClr val="808080"/>
              </a:solidFill>
              <a:round/>
              <a:headEnd type="triangle"/>
              <a:tailEnd type="none" w="med" len="med"/>
            </a:ln>
          </p:spPr>
        </p:cxnSp>
        <p:sp>
          <p:nvSpPr>
            <p:cNvPr id="65" name="Oval 71"/>
            <p:cNvSpPr>
              <a:spLocks noChangeArrowheads="1"/>
            </p:cNvSpPr>
            <p:nvPr/>
          </p:nvSpPr>
          <p:spPr bwMode="auto">
            <a:xfrm>
              <a:off x="3973512" y="49990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516312" y="4694237"/>
              <a:ext cx="295275" cy="2714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4887912" y="5151437"/>
              <a:ext cx="293687" cy="2714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421312" y="4389437"/>
              <a:ext cx="295275" cy="2714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2" name="AutoShape 66"/>
          <p:cNvCxnSpPr>
            <a:cxnSpLocks noChangeShapeType="1"/>
          </p:cNvCxnSpPr>
          <p:nvPr/>
        </p:nvCxnSpPr>
        <p:spPr bwMode="auto">
          <a:xfrm rot="10800000" flipV="1">
            <a:off x="3821112" y="3534568"/>
            <a:ext cx="1600200" cy="269082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rot="5400000">
            <a:off x="4636226" y="3219864"/>
            <a:ext cx="417648" cy="12390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5400000">
            <a:off x="5088624" y="3720265"/>
            <a:ext cx="530293" cy="430360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an infection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3" y="23320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What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is the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likelihood of infection of node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    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at time 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when node       is the </a:t>
            </a:r>
            <a:r>
              <a:rPr lang="en-US" sz="30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parent?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620712" y="4846637"/>
            <a:ext cx="2421925" cy="1491158"/>
            <a:chOff x="620712" y="5718174"/>
            <a:chExt cx="2421925" cy="149115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V="1">
              <a:off x="766934" y="69040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244259" y="63591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0712" y="68395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7637" y="68400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239237" y="62182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 bwMode="auto">
            <a:xfrm rot="16200000" flipH="1">
              <a:off x="1041237" y="6706200"/>
              <a:ext cx="396000" cy="158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6200000" flipH="1" flipV="1">
              <a:off x="914318" y="65791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77"/>
            <p:cNvSpPr>
              <a:spLocks noChangeArrowheads="1"/>
            </p:cNvSpPr>
            <p:nvPr/>
          </p:nvSpPr>
          <p:spPr bwMode="auto">
            <a:xfrm>
              <a:off x="1899637" y="57181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213837" y="57181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AutoShape 64"/>
            <p:cNvCxnSpPr>
              <a:cxnSpLocks noChangeShapeType="1"/>
              <a:stCxn id="28" idx="6"/>
            </p:cNvCxnSpPr>
            <p:nvPr/>
          </p:nvCxnSpPr>
          <p:spPr bwMode="auto">
            <a:xfrm>
              <a:off x="1509112" y="58546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29"/>
          <p:cNvGrpSpPr/>
          <p:nvPr/>
        </p:nvGrpSpPr>
        <p:grpSpPr>
          <a:xfrm>
            <a:off x="2982912" y="4846637"/>
            <a:ext cx="3048000" cy="1491158"/>
            <a:chOff x="3135312" y="5489574"/>
            <a:chExt cx="3048000" cy="1491158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3983809" y="6675437"/>
              <a:ext cx="21995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3461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3837587" y="661090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k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54512" y="66114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 bwMode="auto">
            <a:xfrm rot="784553">
              <a:off x="4456112" y="6031800"/>
              <a:ext cx="720000" cy="576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ight Triangle 35"/>
            <p:cNvSpPr/>
            <p:nvPr/>
          </p:nvSpPr>
          <p:spPr bwMode="auto">
            <a:xfrm>
              <a:off x="4456113" y="6171437"/>
              <a:ext cx="658800" cy="50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7" name="Straight Connector 36"/>
            <p:cNvCxnSpPr>
              <a:stCxn id="36" idx="0"/>
              <a:endCxn id="36" idx="2"/>
            </p:cNvCxnSpPr>
            <p:nvPr/>
          </p:nvCxnSpPr>
          <p:spPr bwMode="auto">
            <a:xfrm rot="16200000" flipH="1">
              <a:off x="4214913" y="6434237"/>
              <a:ext cx="48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054995" y="6274319"/>
              <a:ext cx="472036" cy="330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77"/>
            <p:cNvSpPr>
              <a:spLocks noChangeArrowheads="1"/>
            </p:cNvSpPr>
            <p:nvPr/>
          </p:nvSpPr>
          <p:spPr bwMode="auto">
            <a:xfrm>
              <a:off x="5116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430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AutoShape 64"/>
            <p:cNvCxnSpPr>
              <a:cxnSpLocks noChangeShapeType="1"/>
              <a:stCxn id="40" idx="6"/>
            </p:cNvCxnSpPr>
            <p:nvPr/>
          </p:nvCxnSpPr>
          <p:spPr bwMode="auto">
            <a:xfrm>
              <a:off x="4725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42" name="Text Placeholder 2"/>
            <p:cNvSpPr txBox="1">
              <a:spLocks/>
            </p:cNvSpPr>
            <p:nvPr/>
          </p:nvSpPr>
          <p:spPr bwMode="auto">
            <a:xfrm>
              <a:off x="31353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5878512" y="4846637"/>
            <a:ext cx="3200400" cy="1491158"/>
            <a:chOff x="6411912" y="5489574"/>
            <a:chExt cx="3200400" cy="1491158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7243934" y="6675437"/>
              <a:ext cx="2368378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6721259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7097712" y="6610905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l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14637" y="66114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7732710" y="5989636"/>
              <a:ext cx="1736125" cy="684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ight Triangle 48"/>
            <p:cNvSpPr/>
            <p:nvPr/>
          </p:nvSpPr>
          <p:spPr bwMode="auto">
            <a:xfrm>
              <a:off x="7741200" y="6261437"/>
              <a:ext cx="1756800" cy="41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7525710" y="6468437"/>
              <a:ext cx="414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 flipH="1" flipV="1">
              <a:off x="7407793" y="6332356"/>
              <a:ext cx="395836" cy="253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84788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0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4" name="AutoShape 64"/>
            <p:cNvCxnSpPr>
              <a:cxnSpLocks noChangeShapeType="1"/>
              <a:stCxn id="53" idx="6"/>
            </p:cNvCxnSpPr>
            <p:nvPr/>
          </p:nvCxnSpPr>
          <p:spPr bwMode="auto">
            <a:xfrm>
              <a:off x="8088312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55" name="Text Placeholder 2"/>
            <p:cNvSpPr txBox="1">
              <a:spLocks/>
            </p:cNvSpPr>
            <p:nvPr/>
          </p:nvSpPr>
          <p:spPr bwMode="auto">
            <a:xfrm>
              <a:off x="64119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2289600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77"/>
          <p:cNvSpPr>
            <a:spLocks noChangeArrowheads="1"/>
          </p:cNvSpPr>
          <p:nvPr/>
        </p:nvSpPr>
        <p:spPr bwMode="auto">
          <a:xfrm>
            <a:off x="7631112" y="24415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916237" y="2865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Text Placeholder 2"/>
          <p:cNvSpPr txBox="1">
            <a:spLocks/>
          </p:cNvSpPr>
          <p:nvPr/>
        </p:nvSpPr>
        <p:spPr bwMode="auto">
          <a:xfrm>
            <a:off x="392112" y="1570037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node       gets infected once the </a:t>
            </a: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parent infects it.</a:t>
            </a:r>
            <a:endParaRPr lang="en-US" sz="30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6599237"/>
            <a:ext cx="2133600" cy="63217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12" y="6599237"/>
            <a:ext cx="3460750" cy="913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an infection</a:t>
            </a:r>
            <a:endParaRPr lang="en-US" dirty="0"/>
          </a:p>
        </p:txBody>
      </p:sp>
      <p:sp>
        <p:nvSpPr>
          <p:cNvPr id="89" name="Text Placeholder 2"/>
          <p:cNvSpPr txBox="1">
            <a:spLocks/>
          </p:cNvSpPr>
          <p:nvPr/>
        </p:nvSpPr>
        <p:spPr bwMode="auto">
          <a:xfrm>
            <a:off x="392112" y="1570037"/>
            <a:ext cx="9220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kern="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likelihood of infection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node       results from summing up over the mutually disjoint events that each potential parent is the </a:t>
            </a:r>
            <a:r>
              <a:rPr lang="en-US" sz="30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parent: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Oval 77"/>
          <p:cNvSpPr>
            <a:spLocks noChangeArrowheads="1"/>
          </p:cNvSpPr>
          <p:nvPr/>
        </p:nvSpPr>
        <p:spPr bwMode="auto">
          <a:xfrm>
            <a:off x="64976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86"/>
          <p:cNvGrpSpPr/>
          <p:nvPr/>
        </p:nvGrpSpPr>
        <p:grpSpPr>
          <a:xfrm>
            <a:off x="773112" y="3246437"/>
            <a:ext cx="8077200" cy="1171908"/>
            <a:chOff x="773112" y="3932237"/>
            <a:chExt cx="8077200" cy="1171908"/>
          </a:xfrm>
        </p:grpSpPr>
        <p:grpSp>
          <p:nvGrpSpPr>
            <p:cNvPr id="3" name="Group 20"/>
            <p:cNvGrpSpPr/>
            <p:nvPr/>
          </p:nvGrpSpPr>
          <p:grpSpPr>
            <a:xfrm>
              <a:off x="2319765" y="4017416"/>
              <a:ext cx="1729947" cy="1086727"/>
              <a:chOff x="620712" y="5837238"/>
              <a:chExt cx="2421925" cy="151901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66934" y="69040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 flipH="1" flipV="1">
                <a:off x="244259" y="63591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Rectangle 23"/>
              <p:cNvSpPr/>
              <p:nvPr/>
            </p:nvSpPr>
            <p:spPr>
              <a:xfrm>
                <a:off x="620712" y="6839505"/>
                <a:ext cx="418327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37637" y="6840003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239237" y="62182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rot="16200000" flipH="1">
                <a:off x="1041237" y="67062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 flipV="1">
                <a:off x="914318" y="65791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Group 31"/>
            <p:cNvGrpSpPr/>
            <p:nvPr/>
          </p:nvGrpSpPr>
          <p:grpSpPr>
            <a:xfrm>
              <a:off x="4234769" y="4017420"/>
              <a:ext cx="2177143" cy="1086725"/>
              <a:chOff x="3135312" y="5608638"/>
              <a:chExt cx="3048000" cy="1519008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tangle 34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784553">
                <a:off x="4456113" y="6036612"/>
                <a:ext cx="720000" cy="575999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ight Triangle 37"/>
              <p:cNvSpPr/>
              <p:nvPr/>
            </p:nvSpPr>
            <p:spPr bwMode="auto">
              <a:xfrm>
                <a:off x="4456113" y="6171437"/>
                <a:ext cx="658800" cy="50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38" idx="0"/>
                <a:endCxn id="38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6564312" y="4017419"/>
              <a:ext cx="2286000" cy="1086724"/>
              <a:chOff x="6411912" y="5608638"/>
              <a:chExt cx="3200400" cy="1519007"/>
            </a:xfrm>
          </p:grpSpPr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ight Triangle 50"/>
              <p:cNvSpPr/>
              <p:nvPr/>
            </p:nvSpPr>
            <p:spPr bwMode="auto">
              <a:xfrm>
                <a:off x="7741200" y="6261437"/>
                <a:ext cx="1756800" cy="41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6" name="Group 157"/>
            <p:cNvGrpSpPr/>
            <p:nvPr/>
          </p:nvGrpSpPr>
          <p:grpSpPr>
            <a:xfrm>
              <a:off x="773112" y="3932237"/>
              <a:ext cx="1054100" cy="990600"/>
              <a:chOff x="4291012" y="4389437"/>
              <a:chExt cx="1054100" cy="990600"/>
            </a:xfrm>
          </p:grpSpPr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66" name="AutoShape 66"/>
            <p:cNvCxnSpPr>
              <a:cxnSpLocks noChangeShapeType="1"/>
            </p:cNvCxnSpPr>
            <p:nvPr/>
          </p:nvCxnSpPr>
          <p:spPr bwMode="auto">
            <a:xfrm flipH="1">
              <a:off x="904875" y="42132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67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23363" y="42294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68" name="AutoShape 65"/>
            <p:cNvCxnSpPr>
              <a:cxnSpLocks noChangeShapeType="1"/>
            </p:cNvCxnSpPr>
            <p:nvPr/>
          </p:nvCxnSpPr>
          <p:spPr bwMode="auto">
            <a:xfrm>
              <a:off x="1133475" y="40846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7" name="Group 187"/>
          <p:cNvGrpSpPr/>
          <p:nvPr/>
        </p:nvGrpSpPr>
        <p:grpSpPr>
          <a:xfrm>
            <a:off x="785812" y="3551237"/>
            <a:ext cx="8521700" cy="2086308"/>
            <a:chOff x="785812" y="4237037"/>
            <a:chExt cx="8521700" cy="2086308"/>
          </a:xfrm>
        </p:grpSpPr>
        <p:grpSp>
          <p:nvGrpSpPr>
            <p:cNvPr id="8" name="Group 68"/>
            <p:cNvGrpSpPr/>
            <p:nvPr/>
          </p:nvGrpSpPr>
          <p:grpSpPr>
            <a:xfrm>
              <a:off x="4234769" y="5236620"/>
              <a:ext cx="2177143" cy="1086725"/>
              <a:chOff x="3135312" y="5608638"/>
              <a:chExt cx="3048000" cy="1519008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 rot="784553">
                <a:off x="4456112" y="6025457"/>
                <a:ext cx="720000" cy="576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76" name="Straight Connector 75"/>
              <p:cNvCxnSpPr>
                <a:endCxn id="75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6564312" y="5236619"/>
              <a:ext cx="2286000" cy="1086724"/>
              <a:chOff x="6411912" y="5608638"/>
              <a:chExt cx="3200400" cy="1519007"/>
            </a:xfrm>
          </p:grpSpPr>
          <p:cxnSp>
            <p:nvCxnSpPr>
              <p:cNvPr id="83" name="Straight Arrow Connector 82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Rectangle 84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Right Triangle 91"/>
              <p:cNvSpPr/>
              <p:nvPr/>
            </p:nvSpPr>
            <p:spPr bwMode="auto">
              <a:xfrm>
                <a:off x="7741200" y="6261437"/>
                <a:ext cx="1756800" cy="41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0" name="Group 136"/>
            <p:cNvGrpSpPr/>
            <p:nvPr/>
          </p:nvGrpSpPr>
          <p:grpSpPr>
            <a:xfrm>
              <a:off x="2318112" y="5227637"/>
              <a:ext cx="1731600" cy="1087537"/>
              <a:chOff x="535587" y="5608638"/>
              <a:chExt cx="2421925" cy="1518027"/>
            </a:xfrm>
          </p:grpSpPr>
          <p:cxnSp>
            <p:nvCxnSpPr>
              <p:cNvPr id="138" name="Straight Arrow Connector 137"/>
              <p:cNvCxnSpPr/>
              <p:nvPr/>
            </p:nvCxnSpPr>
            <p:spPr bwMode="auto">
              <a:xfrm flipV="1">
                <a:off x="681809" y="66754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 flipH="1" flipV="1">
                <a:off x="159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0" name="Rectangle 139"/>
              <p:cNvSpPr/>
              <p:nvPr/>
            </p:nvSpPr>
            <p:spPr>
              <a:xfrm>
                <a:off x="535587" y="6610905"/>
                <a:ext cx="298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52512" y="6611137"/>
                <a:ext cx="415825" cy="51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42" name="Freeform 141"/>
              <p:cNvSpPr/>
              <p:nvPr/>
            </p:nvSpPr>
            <p:spPr bwMode="auto">
              <a:xfrm>
                <a:off x="1154112" y="59896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Right Triangle 142"/>
              <p:cNvSpPr/>
              <p:nvPr/>
            </p:nvSpPr>
            <p:spPr bwMode="auto">
              <a:xfrm>
                <a:off x="1154112" y="6279600"/>
                <a:ext cx="1395623" cy="396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44" name="Straight Connector 143"/>
              <p:cNvCxnSpPr>
                <a:stCxn id="143" idx="0"/>
                <a:endCxn id="143" idx="2"/>
              </p:cNvCxnSpPr>
              <p:nvPr/>
            </p:nvCxnSpPr>
            <p:spPr bwMode="auto">
              <a:xfrm rot="16200000" flipH="1">
                <a:off x="956112" y="64776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3" idx="0"/>
              </p:cNvCxnSpPr>
              <p:nvPr/>
            </p:nvCxnSpPr>
            <p:spPr bwMode="auto">
              <a:xfrm rot="16200000" flipH="1" flipV="1">
                <a:off x="829193" y="63505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171"/>
            <p:cNvGrpSpPr/>
            <p:nvPr/>
          </p:nvGrpSpPr>
          <p:grpSpPr>
            <a:xfrm>
              <a:off x="785812" y="5151437"/>
              <a:ext cx="1054100" cy="990600"/>
              <a:chOff x="4291012" y="4389437"/>
              <a:chExt cx="1054100" cy="990600"/>
            </a:xfrm>
          </p:grpSpPr>
          <p:sp>
            <p:nvSpPr>
              <p:cNvPr id="173" name="Oval 172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Oval 173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 Placeholder 2"/>
            <p:cNvSpPr txBox="1">
              <a:spLocks/>
            </p:cNvSpPr>
            <p:nvPr/>
          </p:nvSpPr>
          <p:spPr bwMode="auto">
            <a:xfrm>
              <a:off x="8980941" y="4237037"/>
              <a:ext cx="3265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+</a:t>
              </a:r>
              <a:endParaRPr lang="en-US" sz="2400" baseline="-20000" dirty="0" smtClean="0">
                <a:latin typeface="Calibri" charset="0"/>
              </a:endParaRPr>
            </a:p>
          </p:txBody>
        </p:sp>
        <p:cxnSp>
          <p:nvCxnSpPr>
            <p:cNvPr id="169" name="AutoShape 66"/>
            <p:cNvCxnSpPr>
              <a:cxnSpLocks noChangeShapeType="1"/>
            </p:cNvCxnSpPr>
            <p:nvPr/>
          </p:nvCxnSpPr>
          <p:spPr bwMode="auto">
            <a:xfrm flipH="1">
              <a:off x="917575" y="54324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0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36063" y="54486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1" name="AutoShape 65"/>
            <p:cNvCxnSpPr>
              <a:cxnSpLocks noChangeShapeType="1"/>
            </p:cNvCxnSpPr>
            <p:nvPr/>
          </p:nvCxnSpPr>
          <p:spPr bwMode="auto">
            <a:xfrm>
              <a:off x="1146175" y="53038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12" name="Group 188"/>
          <p:cNvGrpSpPr/>
          <p:nvPr/>
        </p:nvGrpSpPr>
        <p:grpSpPr>
          <a:xfrm>
            <a:off x="773112" y="4736683"/>
            <a:ext cx="8556171" cy="2120062"/>
            <a:chOff x="773112" y="5422483"/>
            <a:chExt cx="8556171" cy="2120062"/>
          </a:xfrm>
        </p:grpSpPr>
        <p:grpSp>
          <p:nvGrpSpPr>
            <p:cNvPr id="13" name="Group 110"/>
            <p:cNvGrpSpPr/>
            <p:nvPr/>
          </p:nvGrpSpPr>
          <p:grpSpPr>
            <a:xfrm>
              <a:off x="4234769" y="6455820"/>
              <a:ext cx="2177143" cy="1086725"/>
              <a:chOff x="3135312" y="5608638"/>
              <a:chExt cx="3048000" cy="1519008"/>
            </a:xfrm>
          </p:grpSpPr>
          <p:cxnSp>
            <p:nvCxnSpPr>
              <p:cNvPr id="112" name="Straight Arrow Connector 111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 rot="784553">
                <a:off x="4456113" y="6034934"/>
                <a:ext cx="720000" cy="575999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7" name="Right Triangle 116"/>
              <p:cNvSpPr/>
              <p:nvPr/>
            </p:nvSpPr>
            <p:spPr bwMode="auto">
              <a:xfrm>
                <a:off x="4456113" y="6171437"/>
                <a:ext cx="658800" cy="50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18" name="Straight Connector 117"/>
              <p:cNvCxnSpPr>
                <a:stCxn id="117" idx="0"/>
                <a:endCxn id="117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4" name="Group 123"/>
            <p:cNvGrpSpPr/>
            <p:nvPr/>
          </p:nvGrpSpPr>
          <p:grpSpPr>
            <a:xfrm>
              <a:off x="6564312" y="6455819"/>
              <a:ext cx="2286000" cy="1086724"/>
              <a:chOff x="6411912" y="5608638"/>
              <a:chExt cx="3200400" cy="1519007"/>
            </a:xfrm>
          </p:grpSpPr>
          <p:cxnSp>
            <p:nvCxnSpPr>
              <p:cNvPr id="125" name="Straight Arrow Connector 124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Rectangle 126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6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5" name="Group 148"/>
            <p:cNvGrpSpPr/>
            <p:nvPr/>
          </p:nvGrpSpPr>
          <p:grpSpPr>
            <a:xfrm>
              <a:off x="2318112" y="6446837"/>
              <a:ext cx="1731600" cy="1087537"/>
              <a:chOff x="535587" y="5608638"/>
              <a:chExt cx="2421925" cy="1518027"/>
            </a:xfrm>
          </p:grpSpPr>
          <p:cxnSp>
            <p:nvCxnSpPr>
              <p:cNvPr id="150" name="Straight Arrow Connector 149"/>
              <p:cNvCxnSpPr/>
              <p:nvPr/>
            </p:nvCxnSpPr>
            <p:spPr bwMode="auto">
              <a:xfrm flipV="1">
                <a:off x="681809" y="66754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rot="5400000" flipH="1" flipV="1">
                <a:off x="159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>
                <a:off x="535587" y="6610905"/>
                <a:ext cx="298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052512" y="6611137"/>
                <a:ext cx="415825" cy="51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54" name="Freeform 153"/>
              <p:cNvSpPr/>
              <p:nvPr/>
            </p:nvSpPr>
            <p:spPr bwMode="auto">
              <a:xfrm>
                <a:off x="1154112" y="59896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5" name="Right Triangle 154"/>
              <p:cNvSpPr/>
              <p:nvPr/>
            </p:nvSpPr>
            <p:spPr bwMode="auto">
              <a:xfrm>
                <a:off x="1154112" y="6279600"/>
                <a:ext cx="1395623" cy="396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56" name="Straight Connector 155"/>
              <p:cNvCxnSpPr>
                <a:stCxn id="155" idx="0"/>
                <a:endCxn id="155" idx="2"/>
              </p:cNvCxnSpPr>
              <p:nvPr/>
            </p:nvCxnSpPr>
            <p:spPr bwMode="auto">
              <a:xfrm rot="16200000" flipH="1">
                <a:off x="956112" y="64776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>
                <a:stCxn id="155" idx="0"/>
              </p:cNvCxnSpPr>
              <p:nvPr/>
            </p:nvCxnSpPr>
            <p:spPr bwMode="auto">
              <a:xfrm rot="16200000" flipH="1" flipV="1">
                <a:off x="829193" y="63505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79"/>
            <p:cNvGrpSpPr/>
            <p:nvPr/>
          </p:nvGrpSpPr>
          <p:grpSpPr>
            <a:xfrm>
              <a:off x="773112" y="6446837"/>
              <a:ext cx="1054100" cy="990600"/>
              <a:chOff x="4291012" y="4389437"/>
              <a:chExt cx="1054100" cy="990600"/>
            </a:xfrm>
          </p:grpSpPr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182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Text Placeholder 2"/>
            <p:cNvSpPr txBox="1">
              <a:spLocks/>
            </p:cNvSpPr>
            <p:nvPr/>
          </p:nvSpPr>
          <p:spPr bwMode="auto">
            <a:xfrm>
              <a:off x="9002712" y="5422483"/>
              <a:ext cx="3265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+</a:t>
              </a:r>
              <a:endParaRPr lang="en-US" sz="2400" baseline="-20000" dirty="0" smtClean="0">
                <a:latin typeface="Calibri" charset="0"/>
              </a:endParaRPr>
            </a:p>
          </p:txBody>
        </p:sp>
        <p:cxnSp>
          <p:nvCxnSpPr>
            <p:cNvPr id="177" name="AutoShape 66"/>
            <p:cNvCxnSpPr>
              <a:cxnSpLocks noChangeShapeType="1"/>
            </p:cNvCxnSpPr>
            <p:nvPr/>
          </p:nvCxnSpPr>
          <p:spPr bwMode="auto">
            <a:xfrm flipH="1">
              <a:off x="904875" y="67278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8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23363" y="67440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9" name="AutoShape 65"/>
            <p:cNvCxnSpPr>
              <a:cxnSpLocks noChangeShapeType="1"/>
            </p:cNvCxnSpPr>
            <p:nvPr/>
          </p:nvCxnSpPr>
          <p:spPr bwMode="auto">
            <a:xfrm>
              <a:off x="1133475" y="65992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15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Connection to Survival Theory</a:t>
            </a:r>
            <a:endParaRPr lang="en-US" dirty="0"/>
          </a:p>
        </p:txBody>
      </p:sp>
      <p:sp>
        <p:nvSpPr>
          <p:cNvPr id="89" name="Text Placeholder 2"/>
          <p:cNvSpPr txBox="1">
            <a:spLocks/>
          </p:cNvSpPr>
          <p:nvPr/>
        </p:nvSpPr>
        <p:spPr bwMode="auto">
          <a:xfrm>
            <a:off x="392112" y="1417637"/>
            <a:ext cx="92202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kern="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likelihood of infection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node      :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Oval 77"/>
          <p:cNvSpPr>
            <a:spLocks noChangeArrowheads="1"/>
          </p:cNvSpPr>
          <p:nvPr/>
        </p:nvSpPr>
        <p:spPr bwMode="auto">
          <a:xfrm>
            <a:off x="5964237" y="15700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1996661"/>
            <a:ext cx="2743200" cy="46923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312" y="1992952"/>
            <a:ext cx="4343400" cy="68950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312" y="2149061"/>
            <a:ext cx="302895" cy="2286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512" y="2606261"/>
            <a:ext cx="4964113" cy="944976"/>
          </a:xfrm>
          <a:prstGeom prst="rect">
            <a:avLst/>
          </a:prstGeom>
        </p:spPr>
      </p:pic>
      <p:grpSp>
        <p:nvGrpSpPr>
          <p:cNvPr id="201" name="Group 200"/>
          <p:cNvGrpSpPr/>
          <p:nvPr/>
        </p:nvGrpSpPr>
        <p:grpSpPr>
          <a:xfrm>
            <a:off x="514835" y="3475037"/>
            <a:ext cx="6201878" cy="1371600"/>
            <a:chOff x="514835" y="3475037"/>
            <a:chExt cx="6201878" cy="1371600"/>
          </a:xfrm>
        </p:grpSpPr>
        <p:sp>
          <p:nvSpPr>
            <p:cNvPr id="158" name="Text Placeholder 2"/>
            <p:cNvSpPr txBox="1">
              <a:spLocks/>
            </p:cNvSpPr>
            <p:nvPr/>
          </p:nvSpPr>
          <p:spPr bwMode="auto">
            <a:xfrm>
              <a:off x="514835" y="3475037"/>
              <a:ext cx="3810000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622300" marR="0" lvl="0" indent="-51435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309"/>
                </a:buClr>
                <a:buSzTx/>
                <a:tabLst/>
                <a:defRPr/>
              </a:pPr>
              <a: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The </a:t>
              </a:r>
              <a:r>
                <a:rPr lang="en-US" sz="3000" kern="0" dirty="0" smtClean="0">
                  <a:solidFill>
                    <a:schemeClr val="accent2"/>
                  </a:solidFill>
                  <a:latin typeface="Calibri" charset="0"/>
                  <a:ea typeface="DejaVu Sans" charset="0"/>
                  <a:cs typeface="DejaVu Sans" charset="0"/>
                </a:rPr>
                <a:t>hazard </a:t>
              </a:r>
              <a: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of node      :</a:t>
              </a:r>
              <a:endPara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159" name="Oval 77"/>
            <p:cNvSpPr>
              <a:spLocks noChangeArrowheads="1"/>
            </p:cNvSpPr>
            <p:nvPr/>
          </p:nvSpPr>
          <p:spPr bwMode="auto">
            <a:xfrm>
              <a:off x="3715235" y="3593430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113" y="3970610"/>
              <a:ext cx="5943600" cy="876027"/>
            </a:xfrm>
            <a:prstGeom prst="rect">
              <a:avLst/>
            </a:prstGeom>
          </p:spPr>
        </p:pic>
      </p:grpSp>
      <p:grpSp>
        <p:nvGrpSpPr>
          <p:cNvPr id="205" name="Group 204"/>
          <p:cNvGrpSpPr/>
          <p:nvPr/>
        </p:nvGrpSpPr>
        <p:grpSpPr>
          <a:xfrm>
            <a:off x="4354512" y="6218237"/>
            <a:ext cx="2362200" cy="1143000"/>
            <a:chOff x="4354512" y="6218237"/>
            <a:chExt cx="2362200" cy="1143000"/>
          </a:xfrm>
        </p:grpSpPr>
        <p:sp>
          <p:nvSpPr>
            <p:cNvPr id="189" name="Text Placeholder 2"/>
            <p:cNvSpPr txBox="1">
              <a:spLocks/>
            </p:cNvSpPr>
            <p:nvPr/>
          </p:nvSpPr>
          <p:spPr bwMode="auto">
            <a:xfrm>
              <a:off x="4354512" y="6802110"/>
              <a:ext cx="2362200" cy="55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6309"/>
                </a:buClr>
                <a:buSzTx/>
                <a:tabLst/>
                <a:defRPr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Baseline: In </a:t>
              </a:r>
              <a:r>
                <a:rPr lang="en-US" sz="2000" kern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our model  </a:t>
              </a:r>
              <a: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is 0 (external causes?)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cxnSp>
          <p:nvCxnSpPr>
            <p:cNvPr id="192" name="Straight Arrow Connector 191"/>
            <p:cNvCxnSpPr>
              <a:stCxn id="189" idx="0"/>
            </p:cNvCxnSpPr>
            <p:nvPr/>
          </p:nvCxnSpPr>
          <p:spPr bwMode="auto">
            <a:xfrm rot="5400000" flipH="1" flipV="1">
              <a:off x="5605626" y="6148224"/>
              <a:ext cx="583873" cy="72390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3" name="Group 202"/>
          <p:cNvGrpSpPr/>
          <p:nvPr/>
        </p:nvGrpSpPr>
        <p:grpSpPr>
          <a:xfrm>
            <a:off x="7173911" y="6218239"/>
            <a:ext cx="1676401" cy="1092525"/>
            <a:chOff x="7173911" y="6218239"/>
            <a:chExt cx="1676401" cy="1092525"/>
          </a:xfrm>
        </p:grpSpPr>
        <p:sp>
          <p:nvSpPr>
            <p:cNvPr id="187" name="Text Placeholder 2"/>
            <p:cNvSpPr txBox="1">
              <a:spLocks/>
            </p:cNvSpPr>
            <p:nvPr/>
          </p:nvSpPr>
          <p:spPr bwMode="auto">
            <a:xfrm>
              <a:off x="7173911" y="6751637"/>
              <a:ext cx="1676401" cy="55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Parameters:</a:t>
              </a:r>
              <a:b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Tx rates α</a:t>
              </a:r>
              <a:r>
                <a:rPr lang="en-US" sz="2000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j, i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cxnSp>
          <p:nvCxnSpPr>
            <p:cNvPr id="194" name="Straight Arrow Connector 193"/>
            <p:cNvCxnSpPr/>
            <p:nvPr/>
          </p:nvCxnSpPr>
          <p:spPr bwMode="auto">
            <a:xfrm rot="5400000" flipH="1" flipV="1">
              <a:off x="7402514" y="6446837"/>
              <a:ext cx="457198" cy="2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4" name="Group 203"/>
          <p:cNvGrpSpPr/>
          <p:nvPr/>
        </p:nvGrpSpPr>
        <p:grpSpPr>
          <a:xfrm>
            <a:off x="7554912" y="4008437"/>
            <a:ext cx="2525713" cy="1600200"/>
            <a:chOff x="7554912" y="4008437"/>
            <a:chExt cx="2525713" cy="1600200"/>
          </a:xfrm>
        </p:grpSpPr>
        <p:sp>
          <p:nvSpPr>
            <p:cNvPr id="190" name="Text Placeholder 2"/>
            <p:cNvSpPr txBox="1">
              <a:spLocks/>
            </p:cNvSpPr>
            <p:nvPr/>
          </p:nvSpPr>
          <p:spPr bwMode="auto">
            <a:xfrm>
              <a:off x="7554912" y="4008437"/>
              <a:ext cx="2525713" cy="10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Covariates:</a:t>
              </a:r>
              <a:br>
                <a:rPr lang="en-US" sz="2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sign(t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-t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j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) for exponential</a:t>
              </a:r>
              <a:b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1/(t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-t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j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) for power-law</a:t>
              </a:r>
              <a:b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(t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-t</a:t>
              </a:r>
              <a:r>
                <a:rPr lang="en-US" kern="0" baseline="-250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</a:t>
              </a:r>
              <a: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) for Rayleigh</a:t>
              </a:r>
              <a:br>
                <a:rPr lang="en-US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 bwMode="auto">
            <a:xfrm rot="5400000">
              <a:off x="8316515" y="5379640"/>
              <a:ext cx="457200" cy="79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2" name="Group 201"/>
          <p:cNvGrpSpPr/>
          <p:nvPr/>
        </p:nvGrpSpPr>
        <p:grpSpPr>
          <a:xfrm>
            <a:off x="544512" y="4922837"/>
            <a:ext cx="8305800" cy="2362200"/>
            <a:chOff x="544512" y="4922837"/>
            <a:chExt cx="8305800" cy="2362200"/>
          </a:xfrm>
        </p:grpSpPr>
        <p:sp>
          <p:nvSpPr>
            <p:cNvPr id="161" name="Down Arrow 160"/>
            <p:cNvSpPr/>
            <p:nvPr/>
          </p:nvSpPr>
          <p:spPr bwMode="auto">
            <a:xfrm>
              <a:off x="4049712" y="4922837"/>
              <a:ext cx="685800" cy="457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Text Placeholder 2"/>
            <p:cNvSpPr txBox="1">
              <a:spLocks/>
            </p:cNvSpPr>
            <p:nvPr/>
          </p:nvSpPr>
          <p:spPr bwMode="auto">
            <a:xfrm>
              <a:off x="696912" y="5824038"/>
              <a:ext cx="3200400" cy="12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6309"/>
                </a:buClr>
                <a:buSzTx/>
                <a:tabLst/>
                <a:defRPr/>
              </a:pPr>
              <a: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A </a:t>
              </a:r>
              <a: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particular case of </a:t>
              </a:r>
              <a:b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Aalen’s model</a:t>
              </a:r>
              <a: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for </a:t>
              </a:r>
              <a:b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survival analysis!</a:t>
              </a:r>
              <a:endPara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0712" y="5734525"/>
              <a:ext cx="4419600" cy="483712"/>
            </a:xfrm>
            <a:prstGeom prst="rect">
              <a:avLst/>
            </a:prstGeom>
          </p:spPr>
        </p:pic>
        <p:sp>
          <p:nvSpPr>
            <p:cNvPr id="200" name="Rectangle 199"/>
            <p:cNvSpPr/>
            <p:nvPr/>
          </p:nvSpPr>
          <p:spPr bwMode="auto">
            <a:xfrm>
              <a:off x="544512" y="5747837"/>
              <a:ext cx="3352800" cy="153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16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 cascade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3" y="1570037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likelihood of the infections in a cascade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is: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696912" y="6065837"/>
            <a:ext cx="8077200" cy="838200"/>
            <a:chOff x="468312" y="2332037"/>
            <a:chExt cx="8610600" cy="8900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2" y="2332037"/>
              <a:ext cx="5532854" cy="8869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7412" y="2332037"/>
              <a:ext cx="3111500" cy="890034"/>
            </a:xfrm>
            <a:prstGeom prst="rect">
              <a:avLst/>
            </a:prstGeom>
          </p:spPr>
        </p:pic>
      </p:grpSp>
      <p:sp>
        <p:nvSpPr>
          <p:cNvPr id="14" name="Left Brace 13"/>
          <p:cNvSpPr/>
          <p:nvPr/>
        </p:nvSpPr>
        <p:spPr bwMode="auto">
          <a:xfrm rot="5400000">
            <a:off x="5808912" y="2858836"/>
            <a:ext cx="457200" cy="5652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60624" y="2424907"/>
            <a:ext cx="295275" cy="2714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42024" y="2729707"/>
            <a:ext cx="295275" cy="271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AutoShape 66"/>
          <p:cNvCxnSpPr>
            <a:cxnSpLocks noChangeShapeType="1"/>
            <a:stCxn id="21" idx="1"/>
            <a:endCxn id="20" idx="6"/>
          </p:cNvCxnSpPr>
          <p:nvPr/>
        </p:nvCxnSpPr>
        <p:spPr bwMode="auto">
          <a:xfrm rot="16200000" flipV="1">
            <a:off x="4316171" y="1000366"/>
            <a:ext cx="208824" cy="3329367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3" name="AutoShape 72"/>
          <p:cNvCxnSpPr>
            <a:cxnSpLocks noChangeShapeType="1"/>
            <a:stCxn id="21" idx="3"/>
            <a:endCxn id="25" idx="7"/>
          </p:cNvCxnSpPr>
          <p:nvPr/>
        </p:nvCxnSpPr>
        <p:spPr bwMode="auto">
          <a:xfrm rot="5400000">
            <a:off x="4228238" y="2360234"/>
            <a:ext cx="1255848" cy="2458209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4" name="AutoShape 65"/>
          <p:cNvCxnSpPr>
            <a:cxnSpLocks noChangeShapeType="1"/>
            <a:stCxn id="21" idx="2"/>
            <a:endCxn id="26" idx="6"/>
          </p:cNvCxnSpPr>
          <p:nvPr/>
        </p:nvCxnSpPr>
        <p:spPr bwMode="auto">
          <a:xfrm rot="10800000" flipV="1">
            <a:off x="4659312" y="2865437"/>
            <a:ext cx="1382713" cy="381001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5" name="Oval 71"/>
          <p:cNvSpPr>
            <a:spLocks noChangeArrowheads="1"/>
          </p:cNvSpPr>
          <p:nvPr/>
        </p:nvSpPr>
        <p:spPr bwMode="auto">
          <a:xfrm>
            <a:off x="3375024" y="4177507"/>
            <a:ext cx="295275" cy="271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365624" y="3110707"/>
            <a:ext cx="293687" cy="271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AutoShape 66"/>
          <p:cNvCxnSpPr>
            <a:cxnSpLocks noChangeShapeType="1"/>
            <a:stCxn id="25" idx="1"/>
            <a:endCxn id="20" idx="5"/>
          </p:cNvCxnSpPr>
          <p:nvPr/>
        </p:nvCxnSpPr>
        <p:spPr bwMode="auto">
          <a:xfrm rot="16200000" flipV="1">
            <a:off x="2285138" y="3084133"/>
            <a:ext cx="1560648" cy="7056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8" name="AutoShape 66"/>
          <p:cNvCxnSpPr>
            <a:cxnSpLocks noChangeShapeType="1"/>
            <a:stCxn id="26" idx="1"/>
          </p:cNvCxnSpPr>
          <p:nvPr/>
        </p:nvCxnSpPr>
        <p:spPr bwMode="auto">
          <a:xfrm rot="16200000" flipV="1">
            <a:off x="3300453" y="2042281"/>
            <a:ext cx="573154" cy="1643207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29" name="AutoShape 66"/>
          <p:cNvCxnSpPr>
            <a:cxnSpLocks noChangeShapeType="1"/>
            <a:stCxn id="26" idx="3"/>
            <a:endCxn id="25" idx="7"/>
          </p:cNvCxnSpPr>
          <p:nvPr/>
        </p:nvCxnSpPr>
        <p:spPr bwMode="auto">
          <a:xfrm rot="5400000">
            <a:off x="3580422" y="3389050"/>
            <a:ext cx="874847" cy="781576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3744912" y="4465637"/>
            <a:ext cx="2286002" cy="838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V="1">
            <a:off x="4430712" y="3703637"/>
            <a:ext cx="1828800" cy="1371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5040312" y="4160837"/>
            <a:ext cx="2133600" cy="152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7094252" y="3013372"/>
            <a:ext cx="168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94252" y="3466107"/>
            <a:ext cx="175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400" b="1" baseline="300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2400" b="1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4252" y="3927772"/>
            <a:ext cx="1716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3</a:t>
            </a:r>
            <a:r>
              <a:rPr lang="en-US" sz="2400" b="1" baseline="30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rd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7712" y="2560637"/>
            <a:ext cx="1049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Source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17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 cascade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3" y="15700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likelihood of (the infections and non-infections in) a cascade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is:</a:t>
            </a: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7184112" y="2093237"/>
            <a:ext cx="457200" cy="5202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69" y="3322637"/>
            <a:ext cx="5301243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" y="3551238"/>
            <a:ext cx="4876800" cy="824984"/>
          </a:xfrm>
          <a:prstGeom prst="rect">
            <a:avLst/>
          </a:prstGeom>
        </p:spPr>
      </p:pic>
      <p:sp>
        <p:nvSpPr>
          <p:cNvPr id="34" name="Left Brace 33"/>
          <p:cNvSpPr/>
          <p:nvPr/>
        </p:nvSpPr>
        <p:spPr bwMode="auto">
          <a:xfrm rot="16200000">
            <a:off x="3090912" y="3443237"/>
            <a:ext cx="457200" cy="2502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2297112" y="5075237"/>
            <a:ext cx="2133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Non infected nodes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6411912" y="5075237"/>
            <a:ext cx="2133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Infected</a:t>
            </a:r>
          </a:p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/>
              <a:t>Static &amp; Dynamic Network Inference</a:t>
            </a:r>
            <a:endParaRPr lang="en-US" cap="small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2112" y="1493837"/>
            <a:ext cx="8535000" cy="2382000"/>
            <a:chOff x="392112" y="1493837"/>
            <a:chExt cx="8535000" cy="2382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2512" y="2428037"/>
              <a:ext cx="7251699" cy="1102673"/>
            </a:xfrm>
            <a:prstGeom prst="rect">
              <a:avLst/>
            </a:prstGeom>
          </p:spPr>
        </p:pic>
        <p:sp>
          <p:nvSpPr>
            <p:cNvPr id="13" name="Text Placeholder 2"/>
            <p:cNvSpPr txBox="1">
              <a:spLocks/>
            </p:cNvSpPr>
            <p:nvPr/>
          </p:nvSpPr>
          <p:spPr bwMode="auto">
            <a:xfrm>
              <a:off x="392112" y="1493837"/>
              <a:ext cx="8534400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622300" indent="-514350">
                <a:lnSpc>
                  <a:spcPct val="90000"/>
                </a:lnSpc>
                <a:spcBef>
                  <a:spcPct val="20000"/>
                </a:spcBef>
                <a:buClr>
                  <a:srgbClr val="FF6309"/>
                </a:buClr>
                <a:buFont typeface="Wingdings" charset="2"/>
                <a:buChar char="§"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Static network inference problem</a:t>
              </a: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:</a:t>
              </a:r>
            </a:p>
          </p:txBody>
        </p:sp>
        <p:sp>
          <p:nvSpPr>
            <p:cNvPr id="16" name="Snip and Round Single Corner Rectangle 15"/>
            <p:cNvSpPr/>
            <p:nvPr/>
          </p:nvSpPr>
          <p:spPr bwMode="auto">
            <a:xfrm>
              <a:off x="1230312" y="2255837"/>
              <a:ext cx="7696800" cy="1620000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  <a:alpha val="28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112" y="4084146"/>
            <a:ext cx="9296400" cy="2611091"/>
            <a:chOff x="392112" y="4084146"/>
            <a:chExt cx="9296400" cy="2611091"/>
          </a:xfrm>
        </p:grpSpPr>
        <p:sp>
          <p:nvSpPr>
            <p:cNvPr id="17" name="Text Placeholder 2"/>
            <p:cNvSpPr txBox="1">
              <a:spLocks/>
            </p:cNvSpPr>
            <p:nvPr/>
          </p:nvSpPr>
          <p:spPr bwMode="auto">
            <a:xfrm>
              <a:off x="392112" y="4313237"/>
              <a:ext cx="8534400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622300" indent="-514350">
                <a:lnSpc>
                  <a:spcPct val="90000"/>
                </a:lnSpc>
                <a:spcBef>
                  <a:spcPct val="20000"/>
                </a:spcBef>
                <a:buClr>
                  <a:srgbClr val="FF6309"/>
                </a:buClr>
                <a:buFont typeface="Wingdings" charset="2"/>
                <a:buChar char="§"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Dynamic network inference problem</a:t>
              </a: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: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712" y="5303837"/>
              <a:ext cx="8339824" cy="1066800"/>
            </a:xfrm>
            <a:prstGeom prst="rect">
              <a:avLst/>
            </a:prstGeom>
          </p:spPr>
        </p:pic>
        <p:sp>
          <p:nvSpPr>
            <p:cNvPr id="18" name="Snip and Round Single Corner Rectangle 17"/>
            <p:cNvSpPr/>
            <p:nvPr/>
          </p:nvSpPr>
          <p:spPr bwMode="auto">
            <a:xfrm>
              <a:off x="849312" y="5075237"/>
              <a:ext cx="8686800" cy="1620000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  <a:alpha val="28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5497512" y="4846637"/>
              <a:ext cx="1905000" cy="45720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7554912" y="4084146"/>
              <a:ext cx="2133600" cy="8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-51435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6309"/>
                </a:buClr>
                <a:buSzTx/>
                <a:tabLst/>
                <a:defRPr/>
              </a:pPr>
              <a: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We penalize </a:t>
              </a:r>
              <a:b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old cascades!</a:t>
              </a:r>
              <a:endPara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92112" y="1793237"/>
            <a:ext cx="9252000" cy="252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9462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/>
              <a:t>Convexity of Network Inference</a:t>
            </a:r>
            <a:endParaRPr lang="en-US" sz="3800" cap="small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728712" y="1967048"/>
            <a:ext cx="8686800" cy="200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Given log-concave survival functions and concave hazard functions in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static and the dynamic network inference problems </a:t>
            </a:r>
            <a:r>
              <a:rPr lang="en-US" sz="3600" b="1" kern="0" dirty="0" smtClean="0">
                <a:latin typeface="Calibri" charset="0"/>
                <a:ea typeface="DejaVu Sans" charset="0"/>
                <a:cs typeface="DejaVu Sans" charset="0"/>
              </a:rPr>
              <a:t>are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convex in 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512" y="5000237"/>
            <a:ext cx="9252000" cy="198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73112" y="5091248"/>
            <a:ext cx="868680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Corollary. </a:t>
            </a: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The static and the dynamic network inference problems are </a:t>
            </a:r>
            <a:r>
              <a:rPr lang="en-US" sz="3600" b="1" kern="0" dirty="0" smtClean="0">
                <a:latin typeface="Calibri" charset="0"/>
                <a:ea typeface="DejaVu Sans" charset="0"/>
                <a:cs typeface="DejaVu Sans" charset="0"/>
              </a:rPr>
              <a:t>convex for the exponential, power-law and Rayleigh models</a:t>
            </a: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Propagation over networks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77912" y="3645311"/>
            <a:ext cx="38669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Social Networks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2112" y="4407311"/>
            <a:ext cx="50292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Recommendation Networks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54375" y="5245511"/>
            <a:ext cx="25715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Epidemiology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6912" y="6083711"/>
            <a:ext cx="44196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Human Travels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3112" y="2901185"/>
            <a:ext cx="443071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Information Networks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8" y="6565762"/>
            <a:ext cx="1219200" cy="3382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18" y="6032362"/>
            <a:ext cx="1066800" cy="3129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718" y="6260962"/>
            <a:ext cx="812800" cy="3048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18" y="5303837"/>
            <a:ext cx="838200" cy="3944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518" y="5380037"/>
            <a:ext cx="762000" cy="4435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918" y="3060461"/>
            <a:ext cx="914400" cy="3048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518" y="3264725"/>
            <a:ext cx="984250" cy="25293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1918" y="3932237"/>
            <a:ext cx="1231900" cy="381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5918" y="4541837"/>
            <a:ext cx="914400" cy="2631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8318" y="4084637"/>
            <a:ext cx="973394" cy="30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1518" y="4567237"/>
            <a:ext cx="520700" cy="431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6718" y="2636837"/>
            <a:ext cx="2057400" cy="34742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77912" y="1417637"/>
            <a:ext cx="38862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Propagation takes </a:t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place 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83112" y="1417637"/>
            <a:ext cx="56388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We can extract </a:t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propagation traces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640512" y="3503400"/>
            <a:ext cx="3352800" cy="108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20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Connection to Causality</a:t>
            </a:r>
            <a:endParaRPr lang="en-US" dirty="0"/>
          </a:p>
        </p:txBody>
      </p:sp>
      <p:sp>
        <p:nvSpPr>
          <p:cNvPr id="172" name="Text Placeholder 2"/>
          <p:cNvSpPr txBox="1">
            <a:spLocks/>
          </p:cNvSpPr>
          <p:nvPr/>
        </p:nvSpPr>
        <p:spPr bwMode="auto">
          <a:xfrm>
            <a:off x="1535112" y="3017837"/>
            <a:ext cx="5181600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 every cascade: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kumimoji="0" lang="en-US" sz="3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= min(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+Δ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+Δ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…, 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i-1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+ Δ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i-1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392113" y="1570037"/>
            <a:ext cx="9082087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We just showed that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under some conditions, we are able to find a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single unique solution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 We find a </a:t>
            </a:r>
            <a:r>
              <a:rPr kumimoji="0" lang="en-US" sz="30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unique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network that </a:t>
            </a:r>
            <a:r>
              <a:rPr kumimoji="0" lang="en-US" sz="30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best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explains all cascades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640012" y="5037137"/>
            <a:ext cx="533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3706018" y="5036343"/>
            <a:ext cx="533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2449512" y="5303837"/>
            <a:ext cx="106680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Parents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3135312" y="5303837"/>
            <a:ext cx="1752600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Independent</a:t>
            </a:r>
            <a:b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Noise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6943824" y="3551237"/>
            <a:ext cx="2895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Functional model from Causality!!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43718" y="3932237"/>
            <a:ext cx="915194" cy="61039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87312" y="4541837"/>
            <a:ext cx="990600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Random variable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468312" y="6030848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 our case, every cascade induces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a DAG on the network, but the network contain loops.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1821600" y="4084637"/>
            <a:ext cx="253291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= f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({t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,…,t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i-1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},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</a:t>
            </a:r>
            <a:r>
              <a:rPr lang="en-US" sz="3000" b="1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2" grpId="0"/>
      <p:bldP spid="27" grpId="0"/>
      <p:bldP spid="28" grpId="0"/>
      <p:bldP spid="29" grpId="0"/>
      <p:bldP spid="32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the formulation </a:t>
            </a:r>
            <a:endParaRPr lang="en-US" cap="small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92113" y="1494000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log-likelihood of a set of cascades has three terms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with desirable easy-to-interpret properties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: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20" y="2789236"/>
            <a:ext cx="6212061" cy="877692"/>
          </a:xfrm>
          <a:prstGeom prst="rect">
            <a:avLst/>
          </a:prstGeom>
        </p:spPr>
      </p:pic>
      <p:grpSp>
        <p:nvGrpSpPr>
          <p:cNvPr id="2" name="Group 32"/>
          <p:cNvGrpSpPr/>
          <p:nvPr/>
        </p:nvGrpSpPr>
        <p:grpSpPr>
          <a:xfrm>
            <a:off x="1930484" y="3377346"/>
            <a:ext cx="3338428" cy="1173921"/>
            <a:chOff x="990602" y="2941637"/>
            <a:chExt cx="3875758" cy="12961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2" y="3322637"/>
              <a:ext cx="3875758" cy="915194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5400000">
              <a:off x="2857501" y="3131343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33"/>
          <p:cNvGrpSpPr/>
          <p:nvPr/>
        </p:nvGrpSpPr>
        <p:grpSpPr>
          <a:xfrm>
            <a:off x="3908421" y="3377346"/>
            <a:ext cx="3413059" cy="2001345"/>
            <a:chOff x="3059112" y="2941637"/>
            <a:chExt cx="3962400" cy="22098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112" y="4250038"/>
              <a:ext cx="3962400" cy="901399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 bwMode="auto">
            <a:xfrm rot="5400000">
              <a:off x="4468812" y="3588543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8"/>
          <p:cNvGrpSpPr/>
          <p:nvPr/>
        </p:nvGrpSpPr>
        <p:grpSpPr>
          <a:xfrm>
            <a:off x="5737222" y="3377346"/>
            <a:ext cx="4103690" cy="3602891"/>
            <a:chOff x="5508622" y="3377346"/>
            <a:chExt cx="4103690" cy="36028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622" y="5752504"/>
              <a:ext cx="4103690" cy="1227733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>
              <a:endCxn id="23" idx="0"/>
            </p:cNvCxnSpPr>
            <p:nvPr/>
          </p:nvCxnSpPr>
          <p:spPr bwMode="auto">
            <a:xfrm rot="16200000" flipH="1">
              <a:off x="6364661" y="4556698"/>
              <a:ext cx="2375158" cy="164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Left Brace 14"/>
          <p:cNvSpPr/>
          <p:nvPr/>
        </p:nvSpPr>
        <p:spPr bwMode="auto">
          <a:xfrm>
            <a:off x="1306512" y="3628637"/>
            <a:ext cx="381000" cy="1980000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1306512" y="5837237"/>
            <a:ext cx="381000" cy="1260000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249" y="4084637"/>
            <a:ext cx="1197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Survival</a:t>
            </a:r>
            <a:b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terms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34584" y="5989637"/>
            <a:ext cx="1071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Hazard</a:t>
            </a:r>
            <a:b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term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the formulation 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93837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spcAft>
                <a:spcPts val="600"/>
              </a:spcAft>
              <a:buSzTx/>
              <a:buFont typeface="Wingdings" charset="2"/>
              <a:buChar char="§"/>
            </a:pP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For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and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likelihood of </a:t>
            </a:r>
            <a:r>
              <a:rPr lang="en-US" sz="3000" dirty="0" err="1" smtClean="0">
                <a:latin typeface="Calibri" charset="0"/>
                <a:ea typeface="DejaVu Sans" charset="0"/>
                <a:cs typeface="DejaVu Sans" charset="0"/>
              </a:rPr>
              <a:t>tx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the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survival terms 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are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positively weighted l</a:t>
            </a:r>
            <a:r>
              <a:rPr lang="en-US" sz="3000" b="1" baseline="-20000" dirty="0" smtClean="0"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-norms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:</a:t>
            </a:r>
            <a:endParaRPr lang="en-US" sz="3000" cap="small" dirty="0" smtClean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392112" y="5913437"/>
            <a:ext cx="9082087" cy="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4100" marR="0" lvl="1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This encourages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sparse solutions</a:t>
            </a:r>
          </a:p>
          <a:p>
            <a:pPr marL="1054100" marR="0" lvl="1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It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arises naturally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within the probabilistic model!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468312" y="2789237"/>
            <a:ext cx="8991600" cy="2667000"/>
            <a:chOff x="468312" y="2865437"/>
            <a:chExt cx="8991600" cy="2667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712" y="3030838"/>
              <a:ext cx="3875758" cy="91519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2" y="4631038"/>
              <a:ext cx="3962400" cy="901399"/>
            </a:xfrm>
            <a:prstGeom prst="rect">
              <a:avLst/>
            </a:prstGeom>
          </p:spPr>
        </p:pic>
        <p:grpSp>
          <p:nvGrpSpPr>
            <p:cNvPr id="3" name="Group 55"/>
            <p:cNvGrpSpPr/>
            <p:nvPr/>
          </p:nvGrpSpPr>
          <p:grpSpPr>
            <a:xfrm>
              <a:off x="5421312" y="2865437"/>
              <a:ext cx="4038600" cy="2362200"/>
              <a:chOff x="5421312" y="2865437"/>
              <a:chExt cx="4038600" cy="236220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1312" y="2885218"/>
                <a:ext cx="2064913" cy="23168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3382" y="2865437"/>
                <a:ext cx="2176530" cy="2362200"/>
              </a:xfrm>
              <a:prstGeom prst="rect">
                <a:avLst/>
              </a:prstGeom>
            </p:spPr>
          </p:pic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5497512" y="3582997"/>
                <a:ext cx="3942000" cy="9439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5497512" y="4522045"/>
                <a:ext cx="3942000" cy="5802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Left Brace 56"/>
            <p:cNvSpPr/>
            <p:nvPr/>
          </p:nvSpPr>
          <p:spPr bwMode="auto">
            <a:xfrm rot="16200000">
              <a:off x="3146412" y="27019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Left Brace 57"/>
            <p:cNvSpPr/>
            <p:nvPr/>
          </p:nvSpPr>
          <p:spPr bwMode="auto">
            <a:xfrm rot="5400000">
              <a:off x="3146412" y="33877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Left Brace 58"/>
            <p:cNvSpPr/>
            <p:nvPr/>
          </p:nvSpPr>
          <p:spPr bwMode="auto">
            <a:xfrm>
              <a:off x="5040312" y="30178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363912" y="4160837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392112" y="2336502"/>
            <a:ext cx="9311400" cy="4038600"/>
            <a:chOff x="392112" y="3322637"/>
            <a:chExt cx="9311400" cy="4038600"/>
          </a:xfrm>
        </p:grpSpPr>
        <p:grpSp>
          <p:nvGrpSpPr>
            <p:cNvPr id="3" name="Group 22"/>
            <p:cNvGrpSpPr/>
            <p:nvPr/>
          </p:nvGrpSpPr>
          <p:grpSpPr>
            <a:xfrm>
              <a:off x="4902912" y="4618037"/>
              <a:ext cx="4800600" cy="2699951"/>
              <a:chOff x="3516312" y="4694237"/>
              <a:chExt cx="4800600" cy="269995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4098" y="4694237"/>
                <a:ext cx="2270414" cy="26999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712" y="4737600"/>
                <a:ext cx="2286000" cy="2618325"/>
              </a:xfrm>
              <a:prstGeom prst="rect">
                <a:avLst/>
              </a:prstGeom>
            </p:spPr>
          </p:pic>
          <p:cxnSp>
            <p:nvCxnSpPr>
              <p:cNvPr id="21" name="Straight Connector 20"/>
              <p:cNvCxnSpPr/>
              <p:nvPr/>
            </p:nvCxnSpPr>
            <p:spPr bwMode="auto">
              <a:xfrm>
                <a:off x="3516312" y="55224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3516312" y="65772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112" y="3322637"/>
              <a:ext cx="4764191" cy="1355611"/>
            </a:xfrm>
            <a:prstGeom prst="rect">
              <a:avLst/>
            </a:prstGeom>
          </p:spPr>
        </p:pic>
        <p:grpSp>
          <p:nvGrpSpPr>
            <p:cNvPr id="4" name="Group 43"/>
            <p:cNvGrpSpPr/>
            <p:nvPr/>
          </p:nvGrpSpPr>
          <p:grpSpPr>
            <a:xfrm>
              <a:off x="3942000" y="4618037"/>
              <a:ext cx="381600" cy="1449388"/>
              <a:chOff x="4048918" y="4618037"/>
              <a:chExt cx="381794" cy="1449388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325018" y="5341937"/>
                <a:ext cx="1448594" cy="79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4049712" y="6065837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5" name="Left Brace 44"/>
            <p:cNvSpPr/>
            <p:nvPr/>
          </p:nvSpPr>
          <p:spPr bwMode="auto">
            <a:xfrm>
              <a:off x="4415712" y="4770437"/>
              <a:ext cx="396000" cy="25908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740112" y="3404838"/>
              <a:ext cx="396000" cy="19080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23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the formulation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2" y="14938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For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and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likelihood of </a:t>
            </a:r>
            <a:r>
              <a:rPr lang="en-US" sz="3000" dirty="0" err="1" smtClean="0">
                <a:latin typeface="Calibri" charset="0"/>
                <a:ea typeface="DejaVu Sans" charset="0"/>
                <a:cs typeface="DejaVu Sans" charset="0"/>
              </a:rPr>
              <a:t>tx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the Hazard term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ensures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infected nodes have at least one parent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:</a:t>
            </a:r>
            <a:endParaRPr lang="en-US" sz="2600" kern="0" dirty="0" smtClean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92112" y="6634371"/>
            <a:ext cx="9082087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4100" lvl="1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600" kern="0" dirty="0" smtClean="0">
                <a:latin typeface="Calibri" charset="0"/>
                <a:ea typeface="DejaVu Sans" charset="0"/>
                <a:cs typeface="DejaVu Sans" charset="0"/>
              </a:rPr>
              <a:t>It weakly rewards a node having many parents (</a:t>
            </a:r>
            <a:r>
              <a:rPr lang="en-US" sz="2600" b="1" kern="0" dirty="0" smtClean="0">
                <a:latin typeface="Calibri" charset="0"/>
                <a:ea typeface="DejaVu Sans" charset="0"/>
                <a:cs typeface="DejaVu Sans" charset="0"/>
              </a:rPr>
              <a:t>natural diminishing property on # of parents</a:t>
            </a:r>
            <a:r>
              <a:rPr lang="en-US" sz="2600" kern="0" dirty="0" smtClean="0">
                <a:latin typeface="Calibri" charset="0"/>
                <a:ea typeface="DejaVu Sans" charset="0"/>
                <a:cs typeface="DejaVu Sans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5532437"/>
            <a:ext cx="5715000" cy="704821"/>
          </a:xfrm>
          <a:prstGeom prst="rect">
            <a:avLst/>
          </a:prstGeom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24</a:t>
            </a:fld>
            <a:endParaRPr lang="fi-FI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448799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/>
              <a:t>Solving the network inference problem 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8312" y="1550450"/>
            <a:ext cx="8839200" cy="5220000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19050" cmpd="sng">
            <a:solidFill>
              <a:schemeClr val="accent2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cap="small" dirty="0" smtClean="0">
                <a:latin typeface="Calibri"/>
                <a:cs typeface="Calibri"/>
              </a:rPr>
              <a:t>Solving NetRate</a:t>
            </a:r>
            <a:endParaRPr lang="en-US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20712" y="3779837"/>
            <a:ext cx="9067800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Then: </a:t>
            </a: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developed a customized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stochastic gradient descend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implementation, to solve both the static &amp; dynamic network inference problem</a:t>
            </a:r>
            <a:r>
              <a:rPr lang="x-none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</a:p>
          <a:p>
            <a:pPr marL="1079500" lvl="1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x-none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Typically, one order of magnitude faster than CVX.</a:t>
            </a:r>
          </a:p>
          <a:p>
            <a:pPr marL="1079500" lvl="1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x-none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Per iteration:</a:t>
            </a:r>
            <a:endParaRPr lang="en-US" sz="20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792912" y="6136597"/>
            <a:ext cx="1066800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Sampled cascade!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20712" y="2255837"/>
            <a:ext cx="9067800" cy="139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Initially: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we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use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CVX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(Grand &amp; Boyd, 2010) </a:t>
            </a: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solve the static network inference problem:</a:t>
            </a:r>
          </a:p>
          <a:p>
            <a:pPr marL="1079500" lvl="1" indent="-514350">
              <a:lnSpc>
                <a:spcPct val="90000"/>
              </a:lnSpc>
              <a:spcBef>
                <a:spcPts val="6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General purpose solver (SDPs, conic programming)</a:t>
            </a:r>
          </a:p>
          <a:p>
            <a:pPr marL="1079500" lvl="1" indent="-514350">
              <a:lnSpc>
                <a:spcPct val="90000"/>
              </a:lnSpc>
              <a:spcBef>
                <a:spcPts val="6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Rapid prototyping</a:t>
            </a:r>
            <a:endParaRPr lang="en-US" sz="2000" kern="0" dirty="0" smtClean="0"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5954712" y="6142037"/>
            <a:ext cx="685800" cy="304800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25</a:t>
            </a:fld>
            <a:endParaRPr lang="fi-FI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Speeding-up our method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312" y="1550451"/>
            <a:ext cx="8839200" cy="522000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19050" cmpd="sng">
            <a:solidFill>
              <a:schemeClr val="accent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b="1" cap="small" dirty="0" smtClean="0">
                <a:latin typeface="Calibri"/>
                <a:cs typeface="Calibri"/>
              </a:rPr>
              <a:t>Speeding-Up Network Inference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912" y="5245764"/>
            <a:ext cx="8305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/>
                <a:cs typeface="Calibri"/>
              </a:rPr>
              <a:t>3. Weighted sampling (dynamic): </a:t>
            </a:r>
            <a:endParaRPr lang="en-US" sz="2400" b="1" cap="small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We </a:t>
            </a: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use weighted sampling instead of penalizing each cascade </a:t>
            </a:r>
            <a:b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by w</a:t>
            </a:r>
            <a:r>
              <a:rPr lang="en-US" sz="24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</a:t>
            </a: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(t).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912" y="2332037"/>
            <a:ext cx="82502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/>
                <a:cs typeface="Calibri"/>
              </a:rPr>
              <a:t>1. Distributed optimization (static &amp; dynamic): </a:t>
            </a:r>
            <a:endParaRPr lang="en-US" sz="2400" b="1" cap="small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cap="small" dirty="0" smtClean="0">
                <a:latin typeface="Calibri"/>
                <a:cs typeface="Calibri"/>
              </a:rPr>
              <a:t>NetRate</a:t>
            </a:r>
            <a:r>
              <a:rPr lang="en-US" sz="2400" dirty="0" smtClean="0">
                <a:latin typeface="Calibri"/>
                <a:cs typeface="Calibri"/>
              </a:rPr>
              <a:t> splits into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  <a:cs typeface="Calibri"/>
              </a:rPr>
              <a:t>N subproblems, one for each node i</a:t>
            </a:r>
            <a:r>
              <a:rPr lang="en-US" sz="2400" dirty="0" smtClean="0">
                <a:latin typeface="Calibri"/>
                <a:cs typeface="Calibri"/>
              </a:rPr>
              <a:t>, in which we find N −1 rates </a:t>
            </a:r>
            <a:r>
              <a:rPr lang="en-US" sz="2400" dirty="0" err="1" smtClean="0">
                <a:latin typeface="Calibri"/>
                <a:cs typeface="Calibri"/>
              </a:rPr>
              <a:t>α</a:t>
            </a:r>
            <a:r>
              <a:rPr lang="en-US" sz="2400" baseline="-20000" dirty="0" err="1" smtClean="0">
                <a:latin typeface="Calibri"/>
                <a:cs typeface="Calibri"/>
              </a:rPr>
              <a:t>j,i</a:t>
            </a:r>
            <a:r>
              <a:rPr lang="en-US" sz="2400" dirty="0" smtClean="0">
                <a:latin typeface="Calibri"/>
                <a:cs typeface="Calibri"/>
              </a:rPr>
              <a:t>, j = 1, …, N \ i.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912" y="3779837"/>
            <a:ext cx="8839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/>
                <a:cs typeface="Calibri"/>
              </a:rPr>
              <a:t>2. Null rates (static &amp; dynamic): </a:t>
            </a:r>
            <a:endParaRPr lang="en-US" sz="2400" b="1" cap="small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If a pair (j, i) is not in any common cascade, the optimal </a:t>
            </a:r>
            <a:r>
              <a:rPr lang="en-US" sz="2400" dirty="0" err="1" smtClean="0">
                <a:latin typeface="Calibri"/>
                <a:cs typeface="Calibri"/>
              </a:rPr>
              <a:t>α</a:t>
            </a:r>
            <a:r>
              <a:rPr lang="en-US" sz="2400" baseline="-20000" dirty="0" err="1" smtClean="0">
                <a:latin typeface="Calibri"/>
                <a:cs typeface="Calibri"/>
              </a:rPr>
              <a:t>j,i</a:t>
            </a:r>
            <a:r>
              <a:rPr lang="en-US" sz="2400" dirty="0" smtClean="0">
                <a:latin typeface="Calibri"/>
                <a:cs typeface="Calibri"/>
              </a:rPr>
              <a:t> is zero because it is only weighted negatively in the objective.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341312" y="2332037"/>
            <a:ext cx="7128000" cy="423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26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Synthetic experiments: setup</a:t>
            </a:r>
            <a:endParaRPr lang="en-US" dirty="0"/>
          </a:p>
        </p:txBody>
      </p:sp>
      <p:sp>
        <p:nvSpPr>
          <p:cNvPr id="14340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392113" y="1570038"/>
            <a:ext cx="9220200" cy="457200"/>
          </a:xfrm>
          <a:noFill/>
        </p:spPr>
        <p:txBody>
          <a:bodyPr>
            <a:spAutoFit/>
          </a:bodyPr>
          <a:lstStyle/>
          <a:p>
            <a:pPr marL="622300" indent="-514350">
              <a:spcBef>
                <a:spcPct val="40000"/>
              </a:spcBef>
              <a:buSzTx/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validate our method on: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93712" y="2560637"/>
            <a:ext cx="6781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 smtClean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Synthetic </a:t>
            </a: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We generate network structure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We assign:</a:t>
            </a:r>
            <a:b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</a:b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	a) Constant transmission rates (static networks)</a:t>
            </a:r>
            <a:b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</a:b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	b) Transmission rate trends and generate 	     transmission rate time series (dynamic networks)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4. Run our algorithm to infer static &amp; dynamic networks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5. Evaluate our method computing precision, recall, accuracy and normalized mean absolute error (MAE)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dirty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27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Performance vs network structure</a:t>
            </a:r>
            <a:endParaRPr lang="en-US" sz="4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40112" y="6294437"/>
            <a:ext cx="8971200" cy="99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20712" y="6349859"/>
            <a:ext cx="8763000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beat the </a:t>
            </a:r>
            <a:r>
              <a:rPr lang="en-US" sz="2800" b="1" dirty="0" smtClean="0">
                <a:latin typeface="Calibri"/>
                <a:cs typeface="Calibri"/>
              </a:rPr>
              <a:t>state-of-the-art</a:t>
            </a:r>
            <a:r>
              <a:rPr lang="en-US" sz="2800" dirty="0" smtClean="0">
                <a:latin typeface="Calibri"/>
                <a:cs typeface="Calibri"/>
              </a:rPr>
              <a:t> for static networks across a significant part of the full range of their tunable parameters.</a:t>
            </a: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3496193"/>
            <a:ext cx="3124200" cy="214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90" y="3475037"/>
            <a:ext cx="3064452" cy="2168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099" y="3510196"/>
            <a:ext cx="3148013" cy="2180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712" y="1267806"/>
            <a:ext cx="2840495" cy="21213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112" y="1265237"/>
            <a:ext cx="2819400" cy="2154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2" y="1267806"/>
            <a:ext cx="2895600" cy="2142836"/>
          </a:xfrm>
          <a:prstGeom prst="rect">
            <a:avLst/>
          </a:prstGeom>
        </p:spPr>
      </p:pic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392112" y="5608637"/>
            <a:ext cx="30480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Hierarchical Kronecker,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4125912" y="5608637"/>
            <a:ext cx="19050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Forest Fire,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7021512" y="5608637"/>
            <a:ext cx="28194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Random Kronecker,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28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Performance vs transmission model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605" y="1570037"/>
            <a:ext cx="4222707" cy="313026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96912" y="4993597"/>
            <a:ext cx="8686800" cy="615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Three types of (1,024 nodes, 2,048 edges) Kronecker networks and </a:t>
            </a:r>
            <a:b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a (1,024 nodes, 2,422 edges) Forest Fire network with 5,000 cascades</a:t>
            </a:r>
            <a:endParaRPr lang="en-US" sz="2200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8312" y="5913437"/>
            <a:ext cx="8791200" cy="99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712224" y="5968859"/>
            <a:ext cx="8305800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method is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stable across transmission rate models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and</a:t>
            </a:r>
            <a:r>
              <a:rPr lang="en-US" sz="2800" b="1" dirty="0" smtClean="0">
                <a:latin typeface="Calibri"/>
                <a:cs typeface="Calibri"/>
              </a:rPr>
              <a:t> static network structures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29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Performance vs scalability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1646237"/>
            <a:ext cx="8064499" cy="3249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980112" y="5227637"/>
            <a:ext cx="8251200" cy="135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54112" y="5268437"/>
            <a:ext cx="81534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stochastic method is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approx. one order of magnitude faster in static networks than </a:t>
            </a:r>
            <a:r>
              <a:rPr lang="en-US" sz="2800" b="1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NetRate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and as fast as </a:t>
            </a:r>
            <a:r>
              <a:rPr lang="en-US" sz="2800" b="1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NetInf</a:t>
            </a:r>
            <a:r>
              <a:rPr lang="en-US" sz="28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while achieving comparable accuracy</a:t>
            </a: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Propagation over unknown networks</a:t>
            </a:r>
            <a:endParaRPr lang="en-US" sz="4200" dirty="0"/>
          </a:p>
        </p:txBody>
      </p:sp>
      <p:sp>
        <p:nvSpPr>
          <p:cNvPr id="1741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645746"/>
            <a:ext cx="9143999" cy="838691"/>
          </a:xfrm>
          <a:noFill/>
        </p:spPr>
        <p:txBody>
          <a:bodyPr wrap="square"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Diffusion often takes place over </a:t>
            </a:r>
            <a:r>
              <a:rPr lang="en-US" sz="3000" b="1" kern="1200" dirty="0" smtClean="0">
                <a:latin typeface="Calibri" charset="0"/>
                <a:ea typeface="+mn-ea"/>
                <a:cs typeface="+mn-cs"/>
              </a:rPr>
              <a:t>implicit or hard-to-observe networks</a:t>
            </a:r>
            <a:r>
              <a:rPr lang="x-none" sz="2800" dirty="0" smtClean="0"/>
              <a:t>.</a:t>
            </a:r>
            <a:endParaRPr lang="en-US" sz="3000" b="1" kern="1200" dirty="0" smtClean="0"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2" y="4894950"/>
            <a:ext cx="9082087" cy="17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 observe when a node copies information</a:t>
            </a:r>
            <a:r>
              <a:rPr lang="en-US" sz="3000" dirty="0" smtClean="0">
                <a:latin typeface="Calibri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or becomes infected but …</a:t>
            </a:r>
          </a:p>
          <a:p>
            <a:pPr marL="62230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	… the </a:t>
            </a:r>
            <a:r>
              <a:rPr lang="en-US" sz="3000" dirty="0" smtClean="0">
                <a:latin typeface="Calibri" charset="0"/>
              </a:rPr>
              <a:t>connectivity and the temporal dynamics of the underlying network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are unknown!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392112" y="2899637"/>
            <a:ext cx="4572000" cy="1566000"/>
            <a:chOff x="392112" y="3170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512" y="3369952"/>
              <a:ext cx="4419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Implicit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blogs and news sites that spread news without mentioning their sources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345112" y="2899637"/>
            <a:ext cx="4572000" cy="1566000"/>
            <a:chOff x="5345112" y="3128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 bwMode="auto">
            <a:xfrm>
              <a:off x="5345112" y="3128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2312" y="3327952"/>
              <a:ext cx="3657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Hard-to-observe/hidden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drug users that </a:t>
              </a:r>
              <a:b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share needles among them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30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Performance vs rate trend</a:t>
            </a:r>
            <a:endParaRPr lang="en-US" sz="4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37312" y="6218237"/>
            <a:ext cx="7351200" cy="99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611312" y="6259037"/>
            <a:ext cx="7010400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stochastic method is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able to track different transmission rate trends</a:t>
            </a: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1341437"/>
            <a:ext cx="5715000" cy="2331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438" y="3703637"/>
            <a:ext cx="5893274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077912" y="2408237"/>
            <a:ext cx="7128000" cy="405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31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Real experiments: setup</a:t>
            </a:r>
            <a:endParaRPr lang="en-US" dirty="0"/>
          </a:p>
        </p:txBody>
      </p:sp>
      <p:sp>
        <p:nvSpPr>
          <p:cNvPr id="14340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392113" y="1570038"/>
            <a:ext cx="9220200" cy="457200"/>
          </a:xfrm>
          <a:noFill/>
        </p:spPr>
        <p:txBody>
          <a:bodyPr>
            <a:spAutoFit/>
          </a:bodyPr>
          <a:lstStyle/>
          <a:p>
            <a:pPr marL="622300" indent="-514350">
              <a:spcBef>
                <a:spcPct val="40000"/>
              </a:spcBef>
              <a:buSzTx/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validate our method on: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230312" y="2713037"/>
            <a:ext cx="6781800" cy="37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 smtClean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Real </a:t>
            </a: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We crawl over </a:t>
            </a:r>
            <a:r>
              <a:rPr lang="en-US" sz="2200" b="1" dirty="0" smtClean="0">
                <a:latin typeface="Calibri" pitchFamily="-109" charset="0"/>
                <a:ea typeface="DejaVu Sans" charset="0"/>
                <a:cs typeface="DejaVu Sans" charset="0"/>
              </a:rPr>
              <a:t>179 million quotes from 3.3 million sites from March 2011 to February 2012</a:t>
            </a: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.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We filter posts per topic or news events (in practice, by keywords)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3. We extract memes cascades for every topic/news event</a:t>
            </a:r>
          </a:p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4. Run our algorithm to infer time-varying networks for every topic/news event</a:t>
            </a: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dirty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addafi-2011-10-01-2012-02-28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6912" y="1341437"/>
            <a:ext cx="8153400" cy="5027552"/>
          </a:xfrm>
          <a:prstGeom prst="rect">
            <a:avLst/>
          </a:prstGeo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32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Observation I: Dynamic Visualization</a:t>
            </a:r>
            <a:endParaRPr lang="en-US" sz="4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287712" y="6394024"/>
            <a:ext cx="3505200" cy="8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Civil war in Libya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2011-10-01 to 2012-02-28 </a:t>
            </a:r>
            <a:b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(Gaddafi was killed on 2011-10-20)</a:t>
            </a:r>
          </a:p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endParaRPr lang="en-US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33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Observation I: Dynamic Visualization</a:t>
            </a:r>
            <a:endParaRPr lang="en-US" sz="4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982912" y="6370637"/>
            <a:ext cx="3505200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Amy Winehouse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2012-01-01 to 2012-02-28</a:t>
            </a:r>
            <a:endParaRPr lang="en-US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amy-winehouse-2012-01-2012-02-28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7912" y="1417638"/>
            <a:ext cx="7946137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34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/>
              <a:t>Observation II: Time-varying cluster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9" y="1874837"/>
            <a:ext cx="4014513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13" y="2027237"/>
            <a:ext cx="2670629" cy="35052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077912" y="6095322"/>
            <a:ext cx="3124200" cy="10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UK Royal wedding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2011-05-02 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(3 days after the wedding)</a:t>
            </a:r>
            <a:endParaRPr lang="en-US" sz="22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5192712" y="6038260"/>
            <a:ext cx="35052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UK Royal wedding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2011-11-15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(6 months after the wedding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  <a:endParaRPr lang="en-US" sz="28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35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Observation III: civil unrest</a:t>
            </a:r>
            <a:endParaRPr lang="en-US" sz="4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611312" y="5213657"/>
            <a:ext cx="27432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Civil war in Libya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" y="1570037"/>
            <a:ext cx="4689946" cy="3498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24" y="1570037"/>
            <a:ext cx="4724400" cy="3471805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411912" y="5151437"/>
            <a:ext cx="27432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Syria’s uprise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54112" y="5948837"/>
            <a:ext cx="8071200" cy="135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382712" y="5989637"/>
            <a:ext cx="78486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News are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sometimes spreading earlier among blogs than mass media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often when there is increasing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civil unrest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as the civil war in Libya or Syria’s uprise.</a:t>
            </a: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36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Observation IV: centrality</a:t>
            </a:r>
            <a:endParaRPr lang="en-US" sz="4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382712" y="5213657"/>
            <a:ext cx="27432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NBA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183312" y="5213657"/>
            <a:ext cx="2971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Occupy Wall Street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54112" y="5948837"/>
            <a:ext cx="8071200" cy="135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382712" y="5989637"/>
            <a:ext cx="78486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distribution of mainstream media and blogs among the most central sites can be relatively steady (NBA) or more time-varying (Occupy Wall Street). </a:t>
            </a:r>
          </a:p>
          <a:p>
            <a:pPr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endParaRPr lang="en-US" sz="28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2" y="1874837"/>
            <a:ext cx="9029699" cy="33331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EE17B-5032-C94D-9985-EF0F9C37A0F7}" type="slidenum">
              <a:rPr lang="fi-FI"/>
              <a:pPr/>
              <a:t>37</a:t>
            </a:fld>
            <a:endParaRPr lang="fi-FI"/>
          </a:p>
        </p:txBody>
      </p:sp>
      <p:sp>
        <p:nvSpPr>
          <p:cNvPr id="5632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632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3856037"/>
            <a:ext cx="9220199" cy="1735860"/>
          </a:xfrm>
          <a:noFill/>
        </p:spPr>
        <p:txBody>
          <a:bodyPr wrap="square">
            <a:spAutoFit/>
          </a:bodyPr>
          <a:lstStyle/>
          <a:p>
            <a:pPr marL="622800" indent="-514350" eaLnBrk="1">
              <a:buSzTx/>
              <a:buFont typeface="Wingdings" charset="2"/>
              <a:buChar char="§"/>
            </a:pPr>
            <a:r>
              <a:rPr lang="x-none" sz="3000" kern="1200" dirty="0" smtClean="0">
                <a:latin typeface="Calibri"/>
                <a:cs typeface="Calibri"/>
              </a:rPr>
              <a:t>We </a:t>
            </a:r>
            <a:r>
              <a:rPr lang="en-US" sz="3000" kern="1200" dirty="0" smtClean="0">
                <a:latin typeface="Calibri"/>
                <a:cs typeface="Calibri"/>
              </a:rPr>
              <a:t>developed a stochastic method to infer static and dynamic networks from diffusion traces: </a:t>
            </a:r>
            <a:endParaRPr lang="x-none" sz="3000" kern="1200" dirty="0" smtClean="0">
              <a:latin typeface="Calibri"/>
              <a:cs typeface="Calibri"/>
            </a:endParaRPr>
          </a:p>
          <a:p>
            <a:pPr marL="1054600" lvl="1" indent="-514350" eaLnBrk="1">
              <a:buSzTx/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</a:rPr>
              <a:t>We study how real networks and information pathways evolve over time on a massive real dataset.</a:t>
            </a:r>
            <a:endParaRPr lang="en-US" sz="1800" dirty="0" smtClean="0">
              <a:latin typeface="Calibri"/>
              <a:cs typeface="Calibri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15912" y="5837237"/>
            <a:ext cx="9220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8800" indent="-514350" eaLnBrk="1">
              <a:spcBef>
                <a:spcPts val="1872"/>
              </a:spcBef>
              <a:buClr>
                <a:srgbClr val="FF6309"/>
              </a:buClr>
              <a:buFont typeface="Wingdings" charset="2"/>
              <a:buChar char="§"/>
              <a:defRPr/>
            </a:pPr>
            <a:r>
              <a:rPr lang="en-US" sz="3000" dirty="0" smtClean="0">
                <a:latin typeface="Calibri"/>
                <a:ea typeface="ＭＳ Ｐゴシック" charset="-128"/>
                <a:cs typeface="Calibri"/>
              </a:rPr>
              <a:t>We consider other research problems (e.g., influence maximization in ICML ’12) under our continuous time model of diffusion.</a:t>
            </a:r>
            <a:endParaRPr lang="en-US" sz="2400" dirty="0" smtClean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92113" y="1418400"/>
            <a:ext cx="9220199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800" marR="0" lvl="0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We introduced continuous temporal dynamics for modeling diffusion and propagation processes: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We make minimal assumptions about the physical, biological or cognitive mechanisms responsible for diffusion.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model uses only the temporal traces left by diffusion.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080625" cy="759817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A2A-1D58-9449-BAF4-27B47B8C7901}" type="slidenum">
              <a:rPr lang="fi-FI"/>
              <a:pPr/>
              <a:t>38</a:t>
            </a:fld>
            <a:endParaRPr lang="fi-FI"/>
          </a:p>
        </p:txBody>
      </p:sp>
      <p:sp>
        <p:nvSpPr>
          <p:cNvPr id="25604" name="Title 1"/>
          <p:cNvSpPr txBox="1">
            <a:spLocks noGrp="1"/>
          </p:cNvSpPr>
          <p:nvPr>
            <p:ph type="title" idx="4294967295"/>
          </p:nvPr>
        </p:nvSpPr>
        <p:spPr>
          <a:xfrm>
            <a:off x="7859712" y="-30163"/>
            <a:ext cx="2438400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solidFill>
                  <a:schemeClr val="tx1"/>
                </a:solidFill>
              </a:rPr>
              <a:t>Thanks!</a:t>
            </a:r>
          </a:p>
        </p:txBody>
      </p:sp>
      <p:sp>
        <p:nvSpPr>
          <p:cNvPr id="25605" name="Title 2"/>
          <p:cNvSpPr txBox="1">
            <a:spLocks/>
          </p:cNvSpPr>
          <p:nvPr/>
        </p:nvSpPr>
        <p:spPr bwMode="auto">
          <a:xfrm>
            <a:off x="163512" y="100925"/>
            <a:ext cx="8839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eaLnBrk="1"/>
            <a:r>
              <a:rPr lang="en-US" sz="2400" b="1" cap="small" dirty="0" smtClean="0"/>
              <a:t>NetRate (Network Inference)</a:t>
            </a:r>
            <a:r>
              <a:rPr lang="en-US" sz="2400" b="1" dirty="0" smtClean="0"/>
              <a:t>:</a:t>
            </a:r>
          </a:p>
          <a:p>
            <a:pPr eaLnBrk="1"/>
            <a:r>
              <a:rPr lang="en-US" sz="2400" b="1" dirty="0" smtClean="0"/>
              <a:t>	</a:t>
            </a:r>
            <a:r>
              <a:rPr lang="en-US" b="1" dirty="0" smtClean="0"/>
              <a:t>Gomez-Rodriguez, Balduzzi and Schölkopf, ICML ’11</a:t>
            </a:r>
          </a:p>
          <a:p>
            <a:pPr eaLnBrk="1"/>
            <a:r>
              <a:rPr lang="en-US" b="1" dirty="0" smtClean="0"/>
              <a:t>	Gomez-Rodriguez, Leskovec and Schölkopf, (submitted)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	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</a:t>
            </a:r>
            <a:r>
              <a:rPr lang="en-US" b="1" dirty="0" smtClean="0">
                <a:hlinkClick r:id="rId4"/>
              </a:rPr>
              <a:t>/www.stanford.edu/~manuelgr/netrate/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smtClean="0">
                <a:hlinkClick r:id="rId5"/>
              </a:rPr>
              <a:t>http://www.stanford.edu/~manuelgr/dynamic/</a:t>
            </a:r>
            <a:endParaRPr lang="en-US" b="1" cap="small" dirty="0" smtClean="0"/>
          </a:p>
          <a:p>
            <a:pPr eaLnBrk="1"/>
            <a:endParaRPr lang="en-US" b="1" dirty="0" smtClean="0"/>
          </a:p>
          <a:p>
            <a:pPr eaLnBrk="1"/>
            <a:r>
              <a:rPr lang="en-US" sz="2400" b="1" cap="small" dirty="0" smtClean="0"/>
              <a:t>NetInf (network inference):</a:t>
            </a:r>
          </a:p>
          <a:p>
            <a:pPr eaLnBrk="1"/>
            <a:r>
              <a:rPr lang="en-US" sz="2800" b="1" dirty="0" smtClean="0"/>
              <a:t>	</a:t>
            </a:r>
            <a:r>
              <a:rPr lang="en-US" b="1" dirty="0" smtClean="0"/>
              <a:t>Gomez-Rodriguez, Krause and Leskovec, KDD ’10</a:t>
            </a:r>
          </a:p>
          <a:p>
            <a:pPr eaLnBrk="1"/>
            <a:r>
              <a:rPr lang="en-US" b="1" dirty="0" smtClean="0"/>
              <a:t>	Gomez-Rodriguez, Krause and Leskovec, TKDD ’12</a:t>
            </a:r>
          </a:p>
          <a:p>
            <a:pPr eaLnBrk="1">
              <a:spcAft>
                <a:spcPts val="0"/>
              </a:spcAft>
            </a:pPr>
            <a:r>
              <a:rPr lang="en-US" b="1" dirty="0" smtClean="0"/>
              <a:t>	Gomez-Rodriguez and Schölkopf, ICML ’12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en-US" b="1" dirty="0" smtClean="0">
                <a:hlinkClick r:id="rId6"/>
              </a:rPr>
              <a:t>http://www.stanford.edu/~manuelgr/netinf/</a:t>
            </a:r>
            <a:endParaRPr lang="en-US" b="1" dirty="0" smtClean="0"/>
          </a:p>
          <a:p>
            <a:pPr eaLnBrk="1"/>
            <a:r>
              <a:rPr lang="en-US" b="1" dirty="0" smtClean="0"/>
              <a:t>	</a:t>
            </a:r>
            <a:r>
              <a:rPr lang="en-US" b="1" dirty="0" smtClean="0">
                <a:hlinkClick r:id="rId7"/>
              </a:rPr>
              <a:t>http://www.stanford.edu/~manuelgr/network-inference-multitree/</a:t>
            </a:r>
            <a:endParaRPr lang="en-US" b="1" dirty="0" smtClean="0"/>
          </a:p>
          <a:p>
            <a:pPr eaLnBrk="1"/>
            <a:endParaRPr lang="en-US" b="1" dirty="0" smtClean="0"/>
          </a:p>
          <a:p>
            <a:pPr eaLnBrk="1"/>
            <a:r>
              <a:rPr lang="en-US" sz="2400" b="1" cap="small" dirty="0" smtClean="0"/>
              <a:t>InfluMax (Influence Maximization):</a:t>
            </a:r>
          </a:p>
          <a:p>
            <a:pPr eaLnBrk="1"/>
            <a:r>
              <a:rPr lang="en-US" sz="2000" b="1" dirty="0" smtClean="0"/>
              <a:t>	</a:t>
            </a:r>
            <a:r>
              <a:rPr lang="en-US" b="1" dirty="0" smtClean="0"/>
              <a:t>Gomez-Rodriguez and Schölkopf, ICML ’12 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b="1" dirty="0" smtClean="0">
                <a:hlinkClick r:id="rId8"/>
              </a:rPr>
              <a:t>http://www.stanford.edu/~manuelgr/influmax/</a:t>
            </a:r>
            <a:endParaRPr lang="en-US" b="1" dirty="0" smtClean="0"/>
          </a:p>
          <a:p>
            <a:pPr eaLnBrk="1"/>
            <a:endParaRPr lang="en-US" b="1" cap="sm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DA252-C0D6-1D43-94ED-5D5AA1668C3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2048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Examples of diffusion</a:t>
            </a:r>
            <a:endParaRPr lang="en-US" dirty="0"/>
          </a:p>
        </p:txBody>
      </p:sp>
      <p:sp>
        <p:nvSpPr>
          <p:cNvPr id="2048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2" y="3738772"/>
            <a:ext cx="1905000" cy="726866"/>
          </a:xfrm>
          <a:noFill/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90000"/>
              </a:lnSpc>
              <a:spcBef>
                <a:spcPts val="0"/>
              </a:spcBef>
              <a:buSzTx/>
              <a:buFont typeface="Wingdings" charset="2"/>
              <a:buNone/>
            </a:pP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Virus</a:t>
            </a:r>
            <a:b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lang="es-ES" sz="260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487" name="Text Placeholder 2"/>
          <p:cNvSpPr txBox="1">
            <a:spLocks/>
          </p:cNvSpPr>
          <p:nvPr/>
        </p:nvSpPr>
        <p:spPr bwMode="auto">
          <a:xfrm>
            <a:off x="2449512" y="3794685"/>
            <a:ext cx="23622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>
                <a:latin typeface="Calibri" charset="0"/>
              </a:rPr>
              <a:t>Viruses propagate</a:t>
            </a:r>
            <a:r>
              <a:rPr lang="es-ES" sz="2400" dirty="0" smtClean="0">
                <a:latin typeface="Calibri" charset="0"/>
              </a:rPr>
              <a:t>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315913" y="46942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315913" y="23320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Text Placeholder 2"/>
          <p:cNvSpPr txBox="1">
            <a:spLocks/>
          </p:cNvSpPr>
          <p:nvPr/>
        </p:nvSpPr>
        <p:spPr bwMode="auto">
          <a:xfrm>
            <a:off x="2449512" y="1798638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Diffusion Process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8" name="Text Placeholder 2"/>
          <p:cNvSpPr txBox="1">
            <a:spLocks/>
          </p:cNvSpPr>
          <p:nvPr/>
        </p:nvSpPr>
        <p:spPr bwMode="auto">
          <a:xfrm>
            <a:off x="5116512" y="1798638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ct val="7000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Available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9" name="Text Placeholder 2"/>
          <p:cNvSpPr txBox="1">
            <a:spLocks/>
          </p:cNvSpPr>
          <p:nvPr/>
        </p:nvSpPr>
        <p:spPr bwMode="auto">
          <a:xfrm>
            <a:off x="7478712" y="1798638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Hidden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4735512" y="3794685"/>
            <a:ext cx="26670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get sick</a:t>
            </a:r>
            <a:endParaRPr lang="es-ES" sz="2400" dirty="0">
              <a:latin typeface="Calibri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7326312" y="3794685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infected </a:t>
            </a:r>
            <a:r>
              <a:rPr lang="es-ES" sz="2400" dirty="0">
                <a:latin typeface="Calibri" charset="0"/>
              </a:rPr>
              <a:t>whom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-65088" y="4922838"/>
            <a:ext cx="24384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Viral </a:t>
            </a:r>
            <a:br>
              <a:rPr lang="es-ES" sz="2600" dirty="0" smtClean="0">
                <a:solidFill>
                  <a:srgbClr val="6BB76D"/>
                </a:solidFill>
                <a:latin typeface="Calibri" charset="0"/>
              </a:rPr>
            </a:b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marketing</a:t>
            </a:r>
            <a:endParaRPr lang="es-ES" sz="2600" dirty="0">
              <a:solidFill>
                <a:srgbClr val="6BB76D"/>
              </a:solidFill>
              <a:latin typeface="Calibri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4659312" y="4937684"/>
            <a:ext cx="2895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buy products</a:t>
            </a:r>
            <a:endParaRPr lang="es-ES" sz="2400" dirty="0">
              <a:latin typeface="Calibri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2373312" y="4757685"/>
            <a:ext cx="25146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Recommendations propagate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the network</a:t>
            </a:r>
            <a:endParaRPr lang="es-ES" sz="2400" dirty="0">
              <a:latin typeface="Calibri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7478712" y="4922837"/>
            <a:ext cx="22098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>
                <a:latin typeface="Calibri" charset="0"/>
              </a:rPr>
              <a:t>influenced</a:t>
            </a:r>
            <a:r>
              <a:rPr lang="es-ES" sz="2400" b="1" dirty="0" smtClean="0">
                <a:latin typeface="Calibri" charset="0"/>
              </a:rPr>
              <a:t>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163512" y="2484438"/>
            <a:ext cx="19050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Information</a:t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2449512" y="2395486"/>
            <a:ext cx="23622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Information propagates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315913" y="36274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4735512" y="2395486"/>
            <a:ext cx="26670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blogs reproduce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information</a:t>
            </a:r>
            <a:endParaRPr lang="es-ES" sz="2400" dirty="0">
              <a:latin typeface="Calibri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7326312" y="2575485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copied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763712" y="6142037"/>
            <a:ext cx="6858000" cy="102076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Can we </a:t>
            </a:r>
            <a:r>
              <a:rPr lang="en-US" sz="2600" b="1" dirty="0" smtClean="0">
                <a:latin typeface="Corbel" charset="0"/>
              </a:rPr>
              <a:t>infer </a:t>
            </a:r>
            <a:r>
              <a:rPr lang="en-US" sz="2600" dirty="0" smtClean="0">
                <a:latin typeface="Corbel" charset="0"/>
              </a:rPr>
              <a:t>the</a:t>
            </a:r>
            <a:r>
              <a:rPr lang="en-US" sz="2600" b="1" dirty="0" smtClean="0">
                <a:latin typeface="Corbel" charset="0"/>
              </a:rPr>
              <a:t> hidden data</a:t>
            </a:r>
            <a:r>
              <a:rPr lang="en-US" sz="2600" dirty="0" smtClean="0">
                <a:latin typeface="Corbel" charset="0"/>
              </a:rPr>
              <a:t> </a:t>
            </a:r>
            <a:br>
              <a:rPr lang="en-US" sz="2600" dirty="0" smtClean="0">
                <a:latin typeface="Corbel" charset="0"/>
              </a:rPr>
            </a:br>
            <a:r>
              <a:rPr lang="en-US" sz="2600" b="1" dirty="0" smtClean="0">
                <a:latin typeface="Corbel" charset="0"/>
              </a:rPr>
              <a:t>from</a:t>
            </a:r>
            <a:r>
              <a:rPr lang="en-US" sz="2600" dirty="0" smtClean="0">
                <a:latin typeface="Corbel" charset="0"/>
              </a:rPr>
              <a:t> the </a:t>
            </a:r>
            <a:r>
              <a:rPr lang="en-US" sz="2600" b="1" dirty="0" smtClean="0">
                <a:latin typeface="Corbel" charset="0"/>
              </a:rPr>
              <a:t>available temporal data</a:t>
            </a:r>
            <a:r>
              <a:rPr lang="en-US" sz="2600" dirty="0" smtClean="0">
                <a:latin typeface="Corbel" charset="0"/>
              </a:rPr>
              <a:t>?</a:t>
            </a:r>
            <a:endParaRPr lang="en-US" sz="2600" b="1" dirty="0"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7" grpId="0"/>
      <p:bldP spid="54295" grpId="0" animBg="1"/>
      <p:bldP spid="20" grpId="0"/>
      <p:bldP spid="23" grpId="0"/>
      <p:bldP spid="26" grpId="0"/>
      <p:bldP spid="27" grpId="0"/>
      <p:bldP spid="30" grpId="0"/>
      <p:bldP spid="31" grpId="0"/>
      <p:bldP spid="3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5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/>
              <a:t>Static vs dynamic networks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2" y="3226466"/>
            <a:ext cx="5715000" cy="2077371"/>
          </a:xfrm>
          <a:prstGeom prst="rect">
            <a:avLst/>
          </a:prstGeom>
        </p:spPr>
      </p:pic>
      <p:sp>
        <p:nvSpPr>
          <p:cNvPr id="39" name="Text Placeholder 2"/>
          <p:cNvSpPr txBox="1">
            <a:spLocks/>
          </p:cNvSpPr>
          <p:nvPr/>
        </p:nvSpPr>
        <p:spPr bwMode="auto">
          <a:xfrm>
            <a:off x="468312" y="1424349"/>
            <a:ext cx="4495800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consider propagation 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over static networks with 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fixed dynamics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5" name="Text Placeholder 2"/>
          <p:cNvSpPr txBox="1">
            <a:spLocks/>
          </p:cNvSpPr>
          <p:nvPr/>
        </p:nvSpPr>
        <p:spPr bwMode="auto">
          <a:xfrm>
            <a:off x="1077912" y="3551237"/>
            <a:ext cx="39624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cap="small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However</a:t>
            </a:r>
            <a:r>
              <a:rPr lang="en-US" sz="3000" b="1" kern="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br>
              <a:rPr lang="en-US" sz="3000" b="1" kern="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chemeClr val="tx2">
                    <a:lumMod val="7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Networks and dynamics change over time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5483674"/>
            <a:ext cx="4800600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Then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consider propagation 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over dynamic networks 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with variable dynamics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8785225" y="3703637"/>
            <a:ext cx="1131887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#greece</a:t>
            </a:r>
            <a:b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retweets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59312" y="1798637"/>
            <a:ext cx="1676399" cy="1143000"/>
            <a:chOff x="5116512" y="1722437"/>
            <a:chExt cx="1778381" cy="1219200"/>
          </a:xfrm>
        </p:grpSpPr>
        <p:cxnSp>
          <p:nvCxnSpPr>
            <p:cNvPr id="26" name="Straight Arrow Connector 25"/>
            <p:cNvCxnSpPr>
              <a:stCxn id="50" idx="2"/>
            </p:cNvCxnSpPr>
            <p:nvPr/>
          </p:nvCxnSpPr>
          <p:spPr>
            <a:xfrm rot="10800000" flipH="1">
              <a:off x="5674748" y="2432303"/>
              <a:ext cx="358866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116512" y="206965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650824" y="1899903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>
              <a:stCxn id="27" idx="6"/>
              <a:endCxn id="28" idx="2"/>
            </p:cNvCxnSpPr>
            <p:nvPr/>
          </p:nvCxnSpPr>
          <p:spPr>
            <a:xfrm flipV="1">
              <a:off x="5260058" y="1969347"/>
              <a:ext cx="390765" cy="1697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5"/>
            </p:cNvCxnSpPr>
            <p:nvPr/>
          </p:nvCxnSpPr>
          <p:spPr>
            <a:xfrm rot="16200000" flipH="1">
              <a:off x="5731618" y="2060181"/>
              <a:ext cx="364748" cy="2812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50" idx="2"/>
            </p:cNvCxnSpPr>
            <p:nvPr/>
          </p:nvCxnSpPr>
          <p:spPr>
            <a:xfrm>
              <a:off x="5459429" y="2432303"/>
              <a:ext cx="215320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8" idx="3"/>
            </p:cNvCxnSpPr>
            <p:nvPr/>
          </p:nvCxnSpPr>
          <p:spPr>
            <a:xfrm rot="5400000" flipH="1" flipV="1">
              <a:off x="5372752" y="2084105"/>
              <a:ext cx="364748" cy="2334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4"/>
              <a:endCxn id="50" idx="0"/>
            </p:cNvCxnSpPr>
            <p:nvPr/>
          </p:nvCxnSpPr>
          <p:spPr>
            <a:xfrm rot="16200000" flipH="1">
              <a:off x="5545519" y="2215868"/>
              <a:ext cx="378081" cy="239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232984" y="1722437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751347" y="2015642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300954" y="210823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1"/>
              <a:endCxn id="34" idx="5"/>
            </p:cNvCxnSpPr>
            <p:nvPr/>
          </p:nvCxnSpPr>
          <p:spPr>
            <a:xfrm rot="16200000" flipV="1">
              <a:off x="6466440" y="1730054"/>
              <a:ext cx="194997" cy="416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0"/>
              <a:endCxn id="34" idx="4"/>
            </p:cNvCxnSpPr>
            <p:nvPr/>
          </p:nvCxnSpPr>
          <p:spPr>
            <a:xfrm rot="16200000" flipV="1">
              <a:off x="6215288" y="1950794"/>
              <a:ext cx="246910" cy="6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6" idx="3"/>
              <a:endCxn id="54" idx="7"/>
            </p:cNvCxnSpPr>
            <p:nvPr/>
          </p:nvCxnSpPr>
          <p:spPr>
            <a:xfrm rot="5400000">
              <a:off x="6160766" y="2222618"/>
              <a:ext cx="157048" cy="165373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6"/>
              <a:endCxn id="34" idx="3"/>
            </p:cNvCxnSpPr>
            <p:nvPr/>
          </p:nvCxnSpPr>
          <p:spPr>
            <a:xfrm flipV="1">
              <a:off x="5794370" y="1840984"/>
              <a:ext cx="459636" cy="1283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50" idx="4"/>
            </p:cNvCxnSpPr>
            <p:nvPr/>
          </p:nvCxnSpPr>
          <p:spPr>
            <a:xfrm rot="16200000" flipV="1">
              <a:off x="5631041" y="2671238"/>
              <a:ext cx="246910" cy="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5763129" y="2531500"/>
              <a:ext cx="341600" cy="2414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5264200" y="2625188"/>
              <a:ext cx="246910" cy="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6"/>
              <a:endCxn id="35" idx="3"/>
            </p:cNvCxnSpPr>
            <p:nvPr/>
          </p:nvCxnSpPr>
          <p:spPr>
            <a:xfrm flipV="1">
              <a:off x="6444501" y="2134190"/>
              <a:ext cx="327867" cy="43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674748" y="2416871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691225" y="280275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18231" y="274807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034079" y="2363489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5316347" y="2359843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411912" y="1800000"/>
            <a:ext cx="1676399" cy="1143000"/>
            <a:chOff x="5116512" y="1722437"/>
            <a:chExt cx="1778381" cy="1219200"/>
          </a:xfrm>
        </p:grpSpPr>
        <p:cxnSp>
          <p:nvCxnSpPr>
            <p:cNvPr id="145" name="Straight Arrow Connector 144"/>
            <p:cNvCxnSpPr>
              <a:stCxn id="164" idx="2"/>
            </p:cNvCxnSpPr>
            <p:nvPr/>
          </p:nvCxnSpPr>
          <p:spPr>
            <a:xfrm rot="10800000" flipH="1">
              <a:off x="5674748" y="2432303"/>
              <a:ext cx="358866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5116512" y="206965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5650824" y="1899903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Arrow Connector 147"/>
            <p:cNvCxnSpPr>
              <a:stCxn id="146" idx="6"/>
              <a:endCxn id="147" idx="2"/>
            </p:cNvCxnSpPr>
            <p:nvPr/>
          </p:nvCxnSpPr>
          <p:spPr>
            <a:xfrm flipV="1">
              <a:off x="5260058" y="1969347"/>
              <a:ext cx="390765" cy="1697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7" idx="5"/>
            </p:cNvCxnSpPr>
            <p:nvPr/>
          </p:nvCxnSpPr>
          <p:spPr>
            <a:xfrm rot="16200000" flipH="1">
              <a:off x="5731618" y="2060181"/>
              <a:ext cx="364748" cy="2812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164" idx="2"/>
            </p:cNvCxnSpPr>
            <p:nvPr/>
          </p:nvCxnSpPr>
          <p:spPr>
            <a:xfrm>
              <a:off x="5459429" y="2432303"/>
              <a:ext cx="215320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47" idx="3"/>
            </p:cNvCxnSpPr>
            <p:nvPr/>
          </p:nvCxnSpPr>
          <p:spPr>
            <a:xfrm rot="5400000" flipH="1" flipV="1">
              <a:off x="5372752" y="2084105"/>
              <a:ext cx="364748" cy="2334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47" idx="4"/>
              <a:endCxn id="164" idx="0"/>
            </p:cNvCxnSpPr>
            <p:nvPr/>
          </p:nvCxnSpPr>
          <p:spPr>
            <a:xfrm rot="16200000" flipH="1">
              <a:off x="5545519" y="2215868"/>
              <a:ext cx="378081" cy="239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6232984" y="1722437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6751347" y="2015642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300954" y="210823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6" name="Straight Arrow Connector 155"/>
            <p:cNvCxnSpPr>
              <a:stCxn id="154" idx="1"/>
              <a:endCxn id="153" idx="5"/>
            </p:cNvCxnSpPr>
            <p:nvPr/>
          </p:nvCxnSpPr>
          <p:spPr>
            <a:xfrm rot="16200000" flipV="1">
              <a:off x="6466440" y="1730054"/>
              <a:ext cx="194997" cy="416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55" idx="0"/>
              <a:endCxn id="153" idx="4"/>
            </p:cNvCxnSpPr>
            <p:nvPr/>
          </p:nvCxnSpPr>
          <p:spPr>
            <a:xfrm rot="16200000" flipV="1">
              <a:off x="6215288" y="1950794"/>
              <a:ext cx="246910" cy="6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5" idx="3"/>
              <a:endCxn id="167" idx="7"/>
            </p:cNvCxnSpPr>
            <p:nvPr/>
          </p:nvCxnSpPr>
          <p:spPr>
            <a:xfrm rot="5400000">
              <a:off x="6160766" y="2222618"/>
              <a:ext cx="157048" cy="165373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47" idx="6"/>
              <a:endCxn id="153" idx="3"/>
            </p:cNvCxnSpPr>
            <p:nvPr/>
          </p:nvCxnSpPr>
          <p:spPr>
            <a:xfrm flipV="1">
              <a:off x="5794370" y="1840984"/>
              <a:ext cx="459636" cy="1283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164" idx="4"/>
            </p:cNvCxnSpPr>
            <p:nvPr/>
          </p:nvCxnSpPr>
          <p:spPr>
            <a:xfrm rot="16200000" flipV="1">
              <a:off x="5631041" y="2671238"/>
              <a:ext cx="246910" cy="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5763129" y="2531500"/>
              <a:ext cx="341600" cy="2414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264200" y="2625188"/>
              <a:ext cx="246910" cy="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5" idx="6"/>
              <a:endCxn id="154" idx="3"/>
            </p:cNvCxnSpPr>
            <p:nvPr/>
          </p:nvCxnSpPr>
          <p:spPr>
            <a:xfrm flipV="1">
              <a:off x="6444501" y="2134190"/>
              <a:ext cx="327867" cy="43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5674748" y="2416871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5691225" y="280275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5318231" y="274807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6034079" y="2363489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5316347" y="2359843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164512" y="1800000"/>
            <a:ext cx="1676399" cy="1143000"/>
            <a:chOff x="5116512" y="1722437"/>
            <a:chExt cx="1778381" cy="1219200"/>
          </a:xfrm>
        </p:grpSpPr>
        <p:cxnSp>
          <p:nvCxnSpPr>
            <p:cNvPr id="170" name="Straight Arrow Connector 169"/>
            <p:cNvCxnSpPr>
              <a:stCxn id="189" idx="2"/>
            </p:cNvCxnSpPr>
            <p:nvPr/>
          </p:nvCxnSpPr>
          <p:spPr>
            <a:xfrm rot="10800000" flipH="1">
              <a:off x="5674748" y="2432303"/>
              <a:ext cx="358866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5116512" y="206965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5650824" y="1899903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3" name="Straight Arrow Connector 172"/>
            <p:cNvCxnSpPr>
              <a:stCxn id="171" idx="6"/>
              <a:endCxn id="172" idx="2"/>
            </p:cNvCxnSpPr>
            <p:nvPr/>
          </p:nvCxnSpPr>
          <p:spPr>
            <a:xfrm flipV="1">
              <a:off x="5260058" y="1969347"/>
              <a:ext cx="390765" cy="1697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2" idx="5"/>
            </p:cNvCxnSpPr>
            <p:nvPr/>
          </p:nvCxnSpPr>
          <p:spPr>
            <a:xfrm rot="16200000" flipH="1">
              <a:off x="5731618" y="2060181"/>
              <a:ext cx="364748" cy="2812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endCxn id="189" idx="2"/>
            </p:cNvCxnSpPr>
            <p:nvPr/>
          </p:nvCxnSpPr>
          <p:spPr>
            <a:xfrm>
              <a:off x="5459429" y="2432303"/>
              <a:ext cx="215320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endCxn id="172" idx="3"/>
            </p:cNvCxnSpPr>
            <p:nvPr/>
          </p:nvCxnSpPr>
          <p:spPr>
            <a:xfrm rot="5400000" flipH="1" flipV="1">
              <a:off x="5372752" y="2084105"/>
              <a:ext cx="364748" cy="2334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72" idx="4"/>
              <a:endCxn id="189" idx="0"/>
            </p:cNvCxnSpPr>
            <p:nvPr/>
          </p:nvCxnSpPr>
          <p:spPr>
            <a:xfrm rot="16200000" flipH="1">
              <a:off x="5545519" y="2215868"/>
              <a:ext cx="378081" cy="239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6232984" y="1722437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6751347" y="2015642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>
              <a:off x="6300954" y="210823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1" name="Straight Arrow Connector 180"/>
            <p:cNvCxnSpPr>
              <a:stCxn id="179" idx="1"/>
              <a:endCxn id="178" idx="5"/>
            </p:cNvCxnSpPr>
            <p:nvPr/>
          </p:nvCxnSpPr>
          <p:spPr>
            <a:xfrm rot="16200000" flipV="1">
              <a:off x="6466440" y="1730054"/>
              <a:ext cx="194997" cy="416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80" idx="0"/>
              <a:endCxn id="178" idx="4"/>
            </p:cNvCxnSpPr>
            <p:nvPr/>
          </p:nvCxnSpPr>
          <p:spPr>
            <a:xfrm rot="16200000" flipV="1">
              <a:off x="6215288" y="1950794"/>
              <a:ext cx="246910" cy="6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80" idx="3"/>
              <a:endCxn id="192" idx="7"/>
            </p:cNvCxnSpPr>
            <p:nvPr/>
          </p:nvCxnSpPr>
          <p:spPr>
            <a:xfrm rot="5400000">
              <a:off x="6160766" y="2222618"/>
              <a:ext cx="157048" cy="165373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72" idx="6"/>
              <a:endCxn id="178" idx="3"/>
            </p:cNvCxnSpPr>
            <p:nvPr/>
          </p:nvCxnSpPr>
          <p:spPr>
            <a:xfrm flipV="1">
              <a:off x="5794370" y="1840984"/>
              <a:ext cx="459636" cy="1283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endCxn id="189" idx="4"/>
            </p:cNvCxnSpPr>
            <p:nvPr/>
          </p:nvCxnSpPr>
          <p:spPr>
            <a:xfrm rot="16200000" flipV="1">
              <a:off x="5631041" y="2671238"/>
              <a:ext cx="246910" cy="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 flipH="1" flipV="1">
              <a:off x="5763129" y="2531500"/>
              <a:ext cx="341600" cy="2414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5400000" flipH="1" flipV="1">
              <a:off x="5264200" y="2625188"/>
              <a:ext cx="246910" cy="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0" idx="6"/>
              <a:endCxn id="179" idx="3"/>
            </p:cNvCxnSpPr>
            <p:nvPr/>
          </p:nvCxnSpPr>
          <p:spPr>
            <a:xfrm flipV="1">
              <a:off x="6444501" y="2134190"/>
              <a:ext cx="327867" cy="43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674748" y="2416871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5691225" y="280275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318231" y="274807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034079" y="2363489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/>
            <p:cNvSpPr/>
            <p:nvPr/>
          </p:nvSpPr>
          <p:spPr>
            <a:xfrm>
              <a:off x="5316347" y="2359843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9078912" y="11128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195" name="Straight Connector 194"/>
          <p:cNvCxnSpPr/>
          <p:nvPr/>
        </p:nvCxnSpPr>
        <p:spPr bwMode="auto">
          <a:xfrm>
            <a:off x="5192712" y="1644649"/>
            <a:ext cx="38100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96" name="Rectangle 195"/>
          <p:cNvSpPr/>
          <p:nvPr/>
        </p:nvSpPr>
        <p:spPr>
          <a:xfrm>
            <a:off x="4701014" y="11128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0</a:t>
            </a:r>
            <a:endParaRPr lang="en-US" sz="3600" b="1" baseline="-25000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4632913" y="6140674"/>
            <a:ext cx="1676399" cy="1143000"/>
            <a:chOff x="5116512" y="1722437"/>
            <a:chExt cx="1778381" cy="1219200"/>
          </a:xfrm>
        </p:grpSpPr>
        <p:cxnSp>
          <p:nvCxnSpPr>
            <p:cNvPr id="199" name="Straight Arrow Connector 198"/>
            <p:cNvCxnSpPr>
              <a:stCxn id="218" idx="2"/>
            </p:cNvCxnSpPr>
            <p:nvPr/>
          </p:nvCxnSpPr>
          <p:spPr>
            <a:xfrm rot="10800000" flipH="1">
              <a:off x="5674748" y="2432303"/>
              <a:ext cx="358866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5116512" y="206965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5650824" y="1899903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Straight Arrow Connector 201"/>
            <p:cNvCxnSpPr>
              <a:stCxn id="200" idx="6"/>
              <a:endCxn id="201" idx="2"/>
            </p:cNvCxnSpPr>
            <p:nvPr/>
          </p:nvCxnSpPr>
          <p:spPr>
            <a:xfrm flipV="1">
              <a:off x="5260058" y="1969347"/>
              <a:ext cx="390765" cy="1697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1" idx="5"/>
            </p:cNvCxnSpPr>
            <p:nvPr/>
          </p:nvCxnSpPr>
          <p:spPr>
            <a:xfrm rot="16200000" flipH="1">
              <a:off x="5731618" y="2060181"/>
              <a:ext cx="364748" cy="2812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218" idx="2"/>
            </p:cNvCxnSpPr>
            <p:nvPr/>
          </p:nvCxnSpPr>
          <p:spPr>
            <a:xfrm>
              <a:off x="5459429" y="2432303"/>
              <a:ext cx="215320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201" idx="3"/>
            </p:cNvCxnSpPr>
            <p:nvPr/>
          </p:nvCxnSpPr>
          <p:spPr>
            <a:xfrm rot="5400000" flipH="1" flipV="1">
              <a:off x="5372752" y="2084105"/>
              <a:ext cx="364748" cy="2334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201" idx="4"/>
              <a:endCxn id="218" idx="0"/>
            </p:cNvCxnSpPr>
            <p:nvPr/>
          </p:nvCxnSpPr>
          <p:spPr>
            <a:xfrm rot="16200000" flipH="1">
              <a:off x="5545519" y="2215868"/>
              <a:ext cx="378081" cy="239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6232984" y="1722437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751347" y="2015642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6300954" y="210823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0" name="Straight Arrow Connector 209"/>
            <p:cNvCxnSpPr>
              <a:stCxn id="208" idx="1"/>
              <a:endCxn id="207" idx="5"/>
            </p:cNvCxnSpPr>
            <p:nvPr/>
          </p:nvCxnSpPr>
          <p:spPr>
            <a:xfrm rot="16200000" flipV="1">
              <a:off x="6466440" y="1730054"/>
              <a:ext cx="194997" cy="416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09" idx="0"/>
              <a:endCxn id="207" idx="4"/>
            </p:cNvCxnSpPr>
            <p:nvPr/>
          </p:nvCxnSpPr>
          <p:spPr>
            <a:xfrm rot="16200000" flipV="1">
              <a:off x="6215288" y="1950794"/>
              <a:ext cx="246910" cy="6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209" idx="3"/>
              <a:endCxn id="221" idx="7"/>
            </p:cNvCxnSpPr>
            <p:nvPr/>
          </p:nvCxnSpPr>
          <p:spPr>
            <a:xfrm rot="5400000">
              <a:off x="6160766" y="2222618"/>
              <a:ext cx="157048" cy="165373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201" idx="6"/>
              <a:endCxn id="207" idx="3"/>
            </p:cNvCxnSpPr>
            <p:nvPr/>
          </p:nvCxnSpPr>
          <p:spPr>
            <a:xfrm flipV="1">
              <a:off x="5794370" y="1840984"/>
              <a:ext cx="459636" cy="1283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endCxn id="218" idx="4"/>
            </p:cNvCxnSpPr>
            <p:nvPr/>
          </p:nvCxnSpPr>
          <p:spPr>
            <a:xfrm rot="16200000" flipV="1">
              <a:off x="5631041" y="2671238"/>
              <a:ext cx="246910" cy="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5763129" y="2531500"/>
              <a:ext cx="341600" cy="2414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 flipH="1" flipV="1">
              <a:off x="5264200" y="2625188"/>
              <a:ext cx="246910" cy="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209" idx="6"/>
              <a:endCxn id="208" idx="3"/>
            </p:cNvCxnSpPr>
            <p:nvPr/>
          </p:nvCxnSpPr>
          <p:spPr>
            <a:xfrm flipV="1">
              <a:off x="6444501" y="2134190"/>
              <a:ext cx="327867" cy="43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5674748" y="2416871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5691225" y="280275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5318231" y="274807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6034079" y="2363489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16347" y="2359843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6385513" y="6142037"/>
            <a:ext cx="1676399" cy="1143000"/>
            <a:chOff x="6385513" y="6142037"/>
            <a:chExt cx="1676399" cy="1143000"/>
          </a:xfrm>
        </p:grpSpPr>
        <p:cxnSp>
          <p:nvCxnSpPr>
            <p:cNvPr id="224" name="Straight Arrow Connector 223"/>
            <p:cNvCxnSpPr>
              <a:stCxn id="243" idx="2"/>
            </p:cNvCxnSpPr>
            <p:nvPr/>
          </p:nvCxnSpPr>
          <p:spPr>
            <a:xfrm rot="10800000" flipH="1">
              <a:off x="6911737" y="6807536"/>
              <a:ext cx="338287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6385513" y="6467553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6889185" y="6308411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7" name="Straight Arrow Connector 226"/>
            <p:cNvCxnSpPr>
              <a:stCxn id="225" idx="4"/>
              <a:endCxn id="247" idx="1"/>
            </p:cNvCxnSpPr>
            <p:nvPr/>
          </p:nvCxnSpPr>
          <p:spPr>
            <a:xfrm rot="16200000" flipH="1">
              <a:off x="6442981" y="6607949"/>
              <a:ext cx="160913" cy="140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243" idx="2"/>
            </p:cNvCxnSpPr>
            <p:nvPr/>
          </p:nvCxnSpPr>
          <p:spPr>
            <a:xfrm>
              <a:off x="6708765" y="6807536"/>
              <a:ext cx="202972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endCxn id="226" idx="3"/>
            </p:cNvCxnSpPr>
            <p:nvPr/>
          </p:nvCxnSpPr>
          <p:spPr>
            <a:xfrm rot="5400000" flipH="1" flipV="1">
              <a:off x="6627999" y="6480499"/>
              <a:ext cx="341951" cy="220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26" idx="4"/>
              <a:endCxn id="243" idx="0"/>
            </p:cNvCxnSpPr>
            <p:nvPr/>
          </p:nvCxnSpPr>
          <p:spPr>
            <a:xfrm rot="16200000" flipH="1">
              <a:off x="6790893" y="6604567"/>
              <a:ext cx="354451" cy="2255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7437960" y="6142037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7926598" y="6416917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7502033" y="6503722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5" name="Straight Arrow Connector 234"/>
            <p:cNvCxnSpPr>
              <a:stCxn id="233" idx="1"/>
              <a:endCxn id="232" idx="5"/>
            </p:cNvCxnSpPr>
            <p:nvPr/>
          </p:nvCxnSpPr>
          <p:spPr>
            <a:xfrm rot="16200000" flipV="1">
              <a:off x="7658531" y="6148104"/>
              <a:ext cx="182810" cy="3929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234" idx="0"/>
              <a:endCxn id="232" idx="4"/>
            </p:cNvCxnSpPr>
            <p:nvPr/>
          </p:nvCxnSpPr>
          <p:spPr>
            <a:xfrm rot="16200000" flipV="1">
              <a:off x="7421916" y="6355947"/>
              <a:ext cx="231478" cy="64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32" idx="3"/>
              <a:endCxn id="246" idx="7"/>
            </p:cNvCxnSpPr>
            <p:nvPr/>
          </p:nvCxnSpPr>
          <p:spPr>
            <a:xfrm rot="5400000">
              <a:off x="7157411" y="6461725"/>
              <a:ext cx="508915" cy="9181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26" idx="6"/>
              <a:endCxn id="232" idx="3"/>
            </p:cNvCxnSpPr>
            <p:nvPr/>
          </p:nvCxnSpPr>
          <p:spPr>
            <a:xfrm flipV="1">
              <a:off x="7024499" y="6253175"/>
              <a:ext cx="433278" cy="1203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endCxn id="243" idx="4"/>
            </p:cNvCxnSpPr>
            <p:nvPr/>
          </p:nvCxnSpPr>
          <p:spPr>
            <a:xfrm rot="16200000" flipV="1">
              <a:off x="6871172" y="7031497"/>
              <a:ext cx="231478" cy="150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 rot="5400000" flipH="1" flipV="1">
              <a:off x="6995930" y="6899911"/>
              <a:ext cx="320250" cy="227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45" idx="7"/>
              <a:endCxn id="243" idx="3"/>
            </p:cNvCxnSpPr>
            <p:nvPr/>
          </p:nvCxnSpPr>
          <p:spPr>
            <a:xfrm rot="5400000" flipH="1" flipV="1">
              <a:off x="6702143" y="6893227"/>
              <a:ext cx="218428" cy="24039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34" idx="6"/>
              <a:endCxn id="233" idx="3"/>
            </p:cNvCxnSpPr>
            <p:nvPr/>
          </p:nvCxnSpPr>
          <p:spPr>
            <a:xfrm flipV="1">
              <a:off x="7637348" y="6528055"/>
              <a:ext cx="309065" cy="407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/>
            <p:cNvSpPr/>
            <p:nvPr/>
          </p:nvSpPr>
          <p:spPr>
            <a:xfrm>
              <a:off x="6911737" y="6793069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6927269" y="7154830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6575664" y="7103568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7250462" y="6743023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/>
          </p:nvSpPr>
          <p:spPr>
            <a:xfrm>
              <a:off x="6573888" y="6739605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9052513" y="54548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274" name="Straight Connector 273"/>
          <p:cNvCxnSpPr/>
          <p:nvPr/>
        </p:nvCxnSpPr>
        <p:spPr bwMode="auto">
          <a:xfrm>
            <a:off x="5166313" y="5988049"/>
            <a:ext cx="38100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75" name="Rectangle 274"/>
          <p:cNvSpPr/>
          <p:nvPr/>
        </p:nvSpPr>
        <p:spPr>
          <a:xfrm>
            <a:off x="4701014" y="54548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0</a:t>
            </a:r>
            <a:endParaRPr lang="en-US" sz="3600" b="1" baseline="-25000" dirty="0"/>
          </a:p>
        </p:txBody>
      </p:sp>
      <p:grpSp>
        <p:nvGrpSpPr>
          <p:cNvPr id="292" name="Group 291"/>
          <p:cNvGrpSpPr/>
          <p:nvPr/>
        </p:nvGrpSpPr>
        <p:grpSpPr>
          <a:xfrm>
            <a:off x="8138113" y="6142037"/>
            <a:ext cx="1676399" cy="1143000"/>
            <a:chOff x="8138113" y="6142037"/>
            <a:chExt cx="1676399" cy="1143000"/>
          </a:xfrm>
        </p:grpSpPr>
        <p:cxnSp>
          <p:nvCxnSpPr>
            <p:cNvPr id="249" name="Straight Arrow Connector 248"/>
            <p:cNvCxnSpPr>
              <a:stCxn id="268" idx="2"/>
            </p:cNvCxnSpPr>
            <p:nvPr/>
          </p:nvCxnSpPr>
          <p:spPr>
            <a:xfrm rot="10800000" flipH="1">
              <a:off x="8664337" y="6807536"/>
              <a:ext cx="338287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8138113" y="6467553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>
              <a:off x="8641785" y="6308411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2" name="Straight Arrow Connector 251"/>
            <p:cNvCxnSpPr>
              <a:stCxn id="250" idx="6"/>
              <a:endCxn id="251" idx="2"/>
            </p:cNvCxnSpPr>
            <p:nvPr/>
          </p:nvCxnSpPr>
          <p:spPr>
            <a:xfrm flipV="1">
              <a:off x="8273427" y="6373515"/>
              <a:ext cx="368356" cy="15914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51" idx="5"/>
            </p:cNvCxnSpPr>
            <p:nvPr/>
          </p:nvCxnSpPr>
          <p:spPr>
            <a:xfrm rot="16200000" flipH="1">
              <a:off x="8718886" y="6457947"/>
              <a:ext cx="341951" cy="26515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endCxn id="268" idx="2"/>
            </p:cNvCxnSpPr>
            <p:nvPr/>
          </p:nvCxnSpPr>
          <p:spPr>
            <a:xfrm>
              <a:off x="8461365" y="6807536"/>
              <a:ext cx="202972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251" idx="3"/>
            </p:cNvCxnSpPr>
            <p:nvPr/>
          </p:nvCxnSpPr>
          <p:spPr>
            <a:xfrm rot="5400000" flipH="1" flipV="1">
              <a:off x="8380599" y="6480499"/>
              <a:ext cx="341951" cy="220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51" idx="4"/>
              <a:endCxn id="268" idx="0"/>
            </p:cNvCxnSpPr>
            <p:nvPr/>
          </p:nvCxnSpPr>
          <p:spPr>
            <a:xfrm rot="16200000" flipH="1">
              <a:off x="8543493" y="6604567"/>
              <a:ext cx="354451" cy="2255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9190560" y="6142037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>
              <a:off x="9679198" y="6416917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9254633" y="6503722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0" name="Straight Arrow Connector 259"/>
            <p:cNvCxnSpPr>
              <a:stCxn id="258" idx="1"/>
              <a:endCxn id="257" idx="5"/>
            </p:cNvCxnSpPr>
            <p:nvPr/>
          </p:nvCxnSpPr>
          <p:spPr>
            <a:xfrm rot="16200000" flipV="1">
              <a:off x="9411131" y="6148104"/>
              <a:ext cx="182810" cy="3929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259" idx="0"/>
              <a:endCxn id="257" idx="4"/>
            </p:cNvCxnSpPr>
            <p:nvPr/>
          </p:nvCxnSpPr>
          <p:spPr>
            <a:xfrm rot="16200000" flipV="1">
              <a:off x="9174516" y="6355947"/>
              <a:ext cx="231478" cy="64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9" idx="3"/>
              <a:endCxn id="271" idx="7"/>
            </p:cNvCxnSpPr>
            <p:nvPr/>
          </p:nvCxnSpPr>
          <p:spPr>
            <a:xfrm rot="5400000">
              <a:off x="9122889" y="6610530"/>
              <a:ext cx="147233" cy="15589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endCxn id="268" idx="4"/>
            </p:cNvCxnSpPr>
            <p:nvPr/>
          </p:nvCxnSpPr>
          <p:spPr>
            <a:xfrm rot="16200000" flipV="1">
              <a:off x="8623772" y="7031497"/>
              <a:ext cx="231478" cy="150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5400000" flipH="1" flipV="1">
              <a:off x="8748530" y="6899911"/>
              <a:ext cx="320250" cy="227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270" idx="7"/>
              <a:endCxn id="268" idx="3"/>
            </p:cNvCxnSpPr>
            <p:nvPr/>
          </p:nvCxnSpPr>
          <p:spPr>
            <a:xfrm rot="5400000" flipH="1" flipV="1">
              <a:off x="8454743" y="6893227"/>
              <a:ext cx="218428" cy="2403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59" idx="6"/>
              <a:endCxn id="258" idx="3"/>
            </p:cNvCxnSpPr>
            <p:nvPr/>
          </p:nvCxnSpPr>
          <p:spPr>
            <a:xfrm flipV="1">
              <a:off x="9389948" y="6528055"/>
              <a:ext cx="309065" cy="407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/>
            <p:nvPr/>
          </p:nvSpPr>
          <p:spPr>
            <a:xfrm>
              <a:off x="8664337" y="6793069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>
              <a:off x="8679869" y="7154830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28264" y="7103568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9003062" y="6743023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8326488" y="6739605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9" name="Straight Arrow Connector 288"/>
            <p:cNvCxnSpPr>
              <a:stCxn id="270" idx="0"/>
              <a:endCxn id="272" idx="4"/>
            </p:cNvCxnSpPr>
            <p:nvPr/>
          </p:nvCxnSpPr>
          <p:spPr bwMode="auto">
            <a:xfrm rot="16200000" flipV="1">
              <a:off x="8278155" y="6985802"/>
              <a:ext cx="233756" cy="17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91" name="Straight Arrow Connector 290"/>
            <p:cNvCxnSpPr>
              <a:stCxn id="250" idx="5"/>
              <a:endCxn id="272" idx="0"/>
            </p:cNvCxnSpPr>
            <p:nvPr/>
          </p:nvCxnSpPr>
          <p:spPr bwMode="auto">
            <a:xfrm rot="16200000" flipH="1">
              <a:off x="8243422" y="6588881"/>
              <a:ext cx="160913" cy="1405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2" grpId="0"/>
      <p:bldP spid="84" grpId="0"/>
      <p:bldP spid="273" grpId="0"/>
      <p:bldP spid="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/>
          <p:nvPr/>
        </p:nvGrpSpPr>
        <p:grpSpPr>
          <a:xfrm>
            <a:off x="1437787" y="2826000"/>
            <a:ext cx="4242844" cy="2823506"/>
            <a:chOff x="2699837" y="2825284"/>
            <a:chExt cx="4242844" cy="2823506"/>
          </a:xfrm>
        </p:grpSpPr>
        <p:cxnSp>
          <p:nvCxnSpPr>
            <p:cNvPr id="100" name="Straight Arrow Connector 99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3003300" y="3532434"/>
              <a:ext cx="1048721" cy="654922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6077596" y="2520854"/>
              <a:ext cx="560656" cy="1169515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312896" y="3687917"/>
              <a:ext cx="649395" cy="61017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1437624" y="2825284"/>
            <a:ext cx="4242844" cy="2823507"/>
            <a:chOff x="2697206" y="2825284"/>
            <a:chExt cx="4242844" cy="2823507"/>
          </a:xfrm>
        </p:grpSpPr>
        <p:cxnSp>
          <p:nvCxnSpPr>
            <p:cNvPr id="57" name="Straight Arrow Connector 56"/>
            <p:cNvCxnSpPr>
              <a:stCxn id="80" idx="2"/>
              <a:endCxn id="61" idx="2"/>
            </p:cNvCxnSpPr>
            <p:nvPr/>
          </p:nvCxnSpPr>
          <p:spPr>
            <a:xfrm rot="10800000" flipH="1" flipV="1">
              <a:off x="3860633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6"/>
              <a:endCxn id="60" idx="2"/>
            </p:cNvCxnSpPr>
            <p:nvPr/>
          </p:nvCxnSpPr>
          <p:spPr>
            <a:xfrm flipV="1">
              <a:off x="2697206" y="3194352"/>
              <a:ext cx="1096307" cy="48806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5"/>
              <a:endCxn id="61" idx="1"/>
            </p:cNvCxnSpPr>
            <p:nvPr/>
          </p:nvCxnSpPr>
          <p:spPr>
            <a:xfrm rot="16200000" flipH="1">
              <a:off x="4007482" y="3465312"/>
              <a:ext cx="1048721" cy="7891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6"/>
              <a:endCxn id="80" idx="2"/>
            </p:cNvCxnSpPr>
            <p:nvPr/>
          </p:nvCxnSpPr>
          <p:spPr>
            <a:xfrm flipV="1">
              <a:off x="3256546" y="4512901"/>
              <a:ext cx="604088" cy="12539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60" idx="3"/>
            </p:cNvCxnSpPr>
            <p:nvPr/>
          </p:nvCxnSpPr>
          <p:spPr>
            <a:xfrm rot="5400000" flipH="1" flipV="1">
              <a:off x="3000669" y="3532435"/>
              <a:ext cx="1048721" cy="65492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4"/>
              <a:endCxn id="80" idx="0"/>
            </p:cNvCxnSpPr>
            <p:nvPr/>
          </p:nvCxnSpPr>
          <p:spPr>
            <a:xfrm rot="16200000" flipH="1">
              <a:off x="3568825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1"/>
              <a:endCxn id="69" idx="5"/>
            </p:cNvCxnSpPr>
            <p:nvPr/>
          </p:nvCxnSpPr>
          <p:spPr>
            <a:xfrm rot="16200000" flipV="1">
              <a:off x="6074964" y="2520854"/>
              <a:ext cx="560656" cy="1169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0"/>
              <a:endCxn id="69" idx="4"/>
            </p:cNvCxnSpPr>
            <p:nvPr/>
          </p:nvCxnSpPr>
          <p:spPr>
            <a:xfrm rot="16200000" flipV="1">
              <a:off x="5220092" y="3291822"/>
              <a:ext cx="1375458" cy="559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1" idx="6"/>
            </p:cNvCxnSpPr>
            <p:nvPr/>
          </p:nvCxnSpPr>
          <p:spPr>
            <a:xfrm rot="10800000" flipV="1">
              <a:off x="5270172" y="4458886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0" idx="6"/>
              <a:endCxn id="69" idx="3"/>
            </p:cNvCxnSpPr>
            <p:nvPr/>
          </p:nvCxnSpPr>
          <p:spPr>
            <a:xfrm flipV="1">
              <a:off x="4196238" y="2825284"/>
              <a:ext cx="1289527" cy="36906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0"/>
              <a:endCxn id="80" idx="4"/>
            </p:cNvCxnSpPr>
            <p:nvPr/>
          </p:nvCxnSpPr>
          <p:spPr>
            <a:xfrm rot="16200000" flipV="1">
              <a:off x="3645498" y="5129063"/>
              <a:ext cx="877746" cy="447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7"/>
              <a:endCxn id="61" idx="3"/>
            </p:cNvCxnSpPr>
            <p:nvPr/>
          </p:nvCxnSpPr>
          <p:spPr>
            <a:xfrm rot="5400000" flipH="1" flipV="1">
              <a:off x="4096693" y="4819059"/>
              <a:ext cx="982167" cy="67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7" idx="0"/>
              <a:endCxn id="59" idx="4"/>
            </p:cNvCxnSpPr>
            <p:nvPr/>
          </p:nvCxnSpPr>
          <p:spPr>
            <a:xfrm rot="5400000" flipH="1" flipV="1">
              <a:off x="2534857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7"/>
              <a:endCxn id="70" idx="3"/>
            </p:cNvCxnSpPr>
            <p:nvPr/>
          </p:nvCxnSpPr>
          <p:spPr>
            <a:xfrm rot="5400000" flipH="1" flipV="1">
              <a:off x="6310265" y="3687918"/>
              <a:ext cx="649395" cy="6101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8" idx="1"/>
              <a:endCxn id="59" idx="5"/>
            </p:cNvCxnSpPr>
            <p:nvPr/>
          </p:nvCxnSpPr>
          <p:spPr>
            <a:xfrm rot="16200000" flipV="1">
              <a:off x="3089881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9612312" cy="1262063"/>
          </a:xfrm>
        </p:spPr>
        <p:txBody>
          <a:bodyPr/>
          <a:lstStyle/>
          <a:p>
            <a:r>
              <a:rPr lang="en-US" dirty="0" smtClean="0"/>
              <a:t>Propagation on static networks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34899" y="348275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594239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533931" y="299468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607865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63499" y="543501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45799" y="559031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167205" y="248443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621490" y="3327460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26546" y="4259222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1052" y="4313237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392113" y="1417637"/>
            <a:ext cx="83057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Information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propagates on a </a:t>
            </a:r>
            <a:r>
              <a:rPr lang="en-US" sz="3000" dirty="0" smtClean="0">
                <a:latin typeface="Calibri" charset="0"/>
              </a:rPr>
              <a:t>static directed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network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at different transmission rates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</a:t>
            </a: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392112" y="6217746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 do not observe edges nor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tx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rates, only when a diffusion reaches a node.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1592587" y="4327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608587" y="4327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628187" y="33264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735387" y="4258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6488112" y="3017837"/>
            <a:ext cx="3124200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Our aim is to </a:t>
            </a:r>
            <a:r>
              <a:rPr lang="en-US" sz="2600" dirty="0">
                <a:latin typeface="Corbel" charset="0"/>
              </a:rPr>
              <a:t>infer</a:t>
            </a:r>
            <a:r>
              <a:rPr lang="en-US" sz="2600" dirty="0" smtClean="0">
                <a:latin typeface="Corbel" charset="0"/>
              </a:rPr>
              <a:t>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network</a:t>
            </a:r>
            <a:r>
              <a:rPr lang="en-US" sz="2600" dirty="0" smtClean="0">
                <a:latin typeface="Corbel" charset="0"/>
              </a:rPr>
              <a:t> and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dynamics </a:t>
            </a:r>
            <a:r>
              <a:rPr lang="en-US" sz="2600" dirty="0" smtClean="0">
                <a:latin typeface="Corbel" charset="0"/>
              </a:rPr>
              <a:t>only</a:t>
            </a:r>
            <a:r>
              <a:rPr lang="en-US" sz="2600" b="1" dirty="0" smtClean="0">
                <a:latin typeface="Corbel" charset="0"/>
              </a:rPr>
              <a:t> from the cascades</a:t>
            </a:r>
            <a:endParaRPr lang="en-US" sz="2600" b="1" dirty="0">
              <a:latin typeface="Corbel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accent2"/>
                </a:solidFill>
                <a:latin typeface="Calibri" charset="0"/>
              </a:rPr>
              <a:t>Cascade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81" grpId="0" animBg="1"/>
      <p:bldP spid="82" grpId="0"/>
      <p:bldP spid="82" grpId="1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6717600" y="2789237"/>
            <a:ext cx="3013203" cy="2381310"/>
            <a:chOff x="6716712" y="2941637"/>
            <a:chExt cx="3013203" cy="23813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6792912" y="3247800"/>
              <a:ext cx="2819400" cy="1827437"/>
              <a:chOff x="8138113" y="6142037"/>
              <a:chExt cx="1676399" cy="1143000"/>
            </a:xfrm>
          </p:grpSpPr>
          <p:cxnSp>
            <p:nvCxnSpPr>
              <p:cNvPr id="170" name="Straight Arrow Connector 169"/>
              <p:cNvCxnSpPr>
                <a:stCxn id="188" idx="2"/>
              </p:cNvCxnSpPr>
              <p:nvPr/>
            </p:nvCxnSpPr>
            <p:spPr>
              <a:xfrm rot="10800000" flipH="1">
                <a:off x="8664337" y="6807536"/>
                <a:ext cx="338287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8138113" y="6467553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641785" y="6308411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3" name="Straight Arrow Connector 172"/>
              <p:cNvCxnSpPr>
                <a:stCxn id="171" idx="6"/>
                <a:endCxn id="172" idx="2"/>
              </p:cNvCxnSpPr>
              <p:nvPr/>
            </p:nvCxnSpPr>
            <p:spPr>
              <a:xfrm flipV="1">
                <a:off x="8273427" y="6373515"/>
                <a:ext cx="368356" cy="15914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72" idx="5"/>
              </p:cNvCxnSpPr>
              <p:nvPr/>
            </p:nvCxnSpPr>
            <p:spPr>
              <a:xfrm rot="16200000" flipH="1">
                <a:off x="8718886" y="6457947"/>
                <a:ext cx="341951" cy="265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endCxn id="188" idx="2"/>
              </p:cNvCxnSpPr>
              <p:nvPr/>
            </p:nvCxnSpPr>
            <p:spPr>
              <a:xfrm>
                <a:off x="8461365" y="6807536"/>
                <a:ext cx="202972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>
                <a:endCxn id="172" idx="3"/>
              </p:cNvCxnSpPr>
              <p:nvPr/>
            </p:nvCxnSpPr>
            <p:spPr>
              <a:xfrm rot="5400000" flipH="1" flipV="1">
                <a:off x="8380599" y="6480499"/>
                <a:ext cx="341951" cy="2200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72" idx="4"/>
                <a:endCxn id="188" idx="0"/>
              </p:cNvCxnSpPr>
              <p:nvPr/>
            </p:nvCxnSpPr>
            <p:spPr>
              <a:xfrm rot="16200000" flipH="1">
                <a:off x="8543493" y="6604567"/>
                <a:ext cx="354451" cy="225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9190560" y="6142037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9679198" y="6416917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9254633" y="6503722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1" name="Straight Arrow Connector 180"/>
              <p:cNvCxnSpPr>
                <a:stCxn id="179" idx="1"/>
                <a:endCxn id="178" idx="5"/>
              </p:cNvCxnSpPr>
              <p:nvPr/>
            </p:nvCxnSpPr>
            <p:spPr>
              <a:xfrm rot="16200000" flipV="1">
                <a:off x="9411131" y="6148104"/>
                <a:ext cx="182810" cy="392954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80" idx="0"/>
                <a:endCxn id="178" idx="4"/>
              </p:cNvCxnSpPr>
              <p:nvPr/>
            </p:nvCxnSpPr>
            <p:spPr>
              <a:xfrm rot="16200000" flipV="1">
                <a:off x="9174516" y="6355947"/>
                <a:ext cx="231478" cy="64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>
                <a:stCxn id="180" idx="3"/>
                <a:endCxn id="191" idx="7"/>
              </p:cNvCxnSpPr>
              <p:nvPr/>
            </p:nvCxnSpPr>
            <p:spPr>
              <a:xfrm rot="5400000">
                <a:off x="9122889" y="6610530"/>
                <a:ext cx="147233" cy="15589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>
                <a:endCxn id="188" idx="4"/>
              </p:cNvCxnSpPr>
              <p:nvPr/>
            </p:nvCxnSpPr>
            <p:spPr>
              <a:xfrm rot="16200000" flipV="1">
                <a:off x="8623772" y="7031497"/>
                <a:ext cx="231478" cy="150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 rot="5400000" flipH="1" flipV="1">
                <a:off x="8748530" y="6899911"/>
                <a:ext cx="320250" cy="227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>
                <a:stCxn id="190" idx="7"/>
                <a:endCxn id="188" idx="3"/>
              </p:cNvCxnSpPr>
              <p:nvPr/>
            </p:nvCxnSpPr>
            <p:spPr>
              <a:xfrm rot="5400000" flipH="1" flipV="1">
                <a:off x="8454743" y="6893227"/>
                <a:ext cx="218428" cy="2403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>
                <a:stCxn id="180" idx="6"/>
                <a:endCxn id="179" idx="3"/>
              </p:cNvCxnSpPr>
              <p:nvPr/>
            </p:nvCxnSpPr>
            <p:spPr>
              <a:xfrm flipV="1">
                <a:off x="9389948" y="6528055"/>
                <a:ext cx="309065" cy="40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/>
              <p:cNvSpPr/>
              <p:nvPr/>
            </p:nvSpPr>
            <p:spPr>
              <a:xfrm>
                <a:off x="8664337" y="6793069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8679869" y="7154830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8328264" y="7103568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9003062" y="6743023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8326488" y="6739605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3" name="Straight Arrow Connector 192"/>
              <p:cNvCxnSpPr>
                <a:stCxn id="190" idx="0"/>
                <a:endCxn id="192" idx="4"/>
              </p:cNvCxnSpPr>
              <p:nvPr/>
            </p:nvCxnSpPr>
            <p:spPr bwMode="auto">
              <a:xfrm rot="16200000" flipV="1">
                <a:off x="8278155" y="6985802"/>
                <a:ext cx="233756" cy="17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94" name="Straight Arrow Connector 193"/>
              <p:cNvCxnSpPr>
                <a:stCxn id="171" idx="5"/>
                <a:endCxn id="192" idx="0"/>
              </p:cNvCxnSpPr>
              <p:nvPr/>
            </p:nvCxnSpPr>
            <p:spPr bwMode="auto">
              <a:xfrm rot="16200000" flipH="1">
                <a:off x="8243422" y="6588881"/>
                <a:ext cx="160913" cy="14053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118" name="TextBox 117"/>
            <p:cNvSpPr txBox="1"/>
            <p:nvPr/>
          </p:nvSpPr>
          <p:spPr>
            <a:xfrm>
              <a:off x="6716712" y="33417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326312" y="31131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40712" y="2941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16712" y="4084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361109" y="43323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393112" y="42561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774112" y="3932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9307512" y="32655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751509" y="47895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859712" y="492283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6717600" y="2790000"/>
            <a:ext cx="3013203" cy="2381310"/>
            <a:chOff x="6716712" y="2941637"/>
            <a:chExt cx="3013203" cy="2381310"/>
          </a:xfrm>
        </p:grpSpPr>
        <p:grpSp>
          <p:nvGrpSpPr>
            <p:cNvPr id="304" name="Group 168"/>
            <p:cNvGrpSpPr/>
            <p:nvPr/>
          </p:nvGrpSpPr>
          <p:grpSpPr>
            <a:xfrm>
              <a:off x="6792917" y="3247768"/>
              <a:ext cx="2819401" cy="1827431"/>
              <a:chOff x="8138113" y="6142037"/>
              <a:chExt cx="1676399" cy="1143000"/>
            </a:xfrm>
          </p:grpSpPr>
          <p:cxnSp>
            <p:nvCxnSpPr>
              <p:cNvPr id="315" name="Straight Arrow Connector 314"/>
              <p:cNvCxnSpPr>
                <a:stCxn id="333" idx="2"/>
              </p:cNvCxnSpPr>
              <p:nvPr/>
            </p:nvCxnSpPr>
            <p:spPr>
              <a:xfrm rot="10800000" flipH="1">
                <a:off x="8664337" y="6807536"/>
                <a:ext cx="338287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Oval 315"/>
              <p:cNvSpPr/>
              <p:nvPr/>
            </p:nvSpPr>
            <p:spPr>
              <a:xfrm>
                <a:off x="8138113" y="6467553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8641785" y="6308411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8" name="Straight Arrow Connector 317"/>
              <p:cNvCxnSpPr>
                <a:stCxn id="316" idx="6"/>
                <a:endCxn id="317" idx="2"/>
              </p:cNvCxnSpPr>
              <p:nvPr/>
            </p:nvCxnSpPr>
            <p:spPr>
              <a:xfrm flipV="1">
                <a:off x="8273427" y="6373515"/>
                <a:ext cx="368356" cy="159142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>
                <a:stCxn id="317" idx="5"/>
              </p:cNvCxnSpPr>
              <p:nvPr/>
            </p:nvCxnSpPr>
            <p:spPr>
              <a:xfrm rot="16200000" flipH="1">
                <a:off x="8718886" y="6457947"/>
                <a:ext cx="341951" cy="265157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>
                <a:endCxn id="333" idx="2"/>
              </p:cNvCxnSpPr>
              <p:nvPr/>
            </p:nvCxnSpPr>
            <p:spPr>
              <a:xfrm>
                <a:off x="8461365" y="6807536"/>
                <a:ext cx="202972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>
                <a:endCxn id="317" idx="3"/>
              </p:cNvCxnSpPr>
              <p:nvPr/>
            </p:nvCxnSpPr>
            <p:spPr>
              <a:xfrm rot="5400000" flipH="1" flipV="1">
                <a:off x="8380599" y="6480499"/>
                <a:ext cx="341951" cy="220052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>
                <a:stCxn id="317" idx="4"/>
                <a:endCxn id="333" idx="0"/>
              </p:cNvCxnSpPr>
              <p:nvPr/>
            </p:nvCxnSpPr>
            <p:spPr>
              <a:xfrm rot="16200000" flipH="1">
                <a:off x="8543493" y="6604567"/>
                <a:ext cx="354451" cy="22552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/>
              <p:nvPr/>
            </p:nvSpPr>
            <p:spPr>
              <a:xfrm>
                <a:off x="9190560" y="6142037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9679198" y="6416917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9254633" y="6503722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6" name="Straight Arrow Connector 325"/>
              <p:cNvCxnSpPr>
                <a:stCxn id="324" idx="1"/>
                <a:endCxn id="323" idx="5"/>
              </p:cNvCxnSpPr>
              <p:nvPr/>
            </p:nvCxnSpPr>
            <p:spPr>
              <a:xfrm rot="16200000" flipV="1">
                <a:off x="9411131" y="6148104"/>
                <a:ext cx="182810" cy="392954"/>
              </a:xfrm>
              <a:prstGeom prst="straightConnector1">
                <a:avLst/>
              </a:prstGeom>
              <a:ln w="476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>
                <a:stCxn id="325" idx="0"/>
                <a:endCxn id="323" idx="4"/>
              </p:cNvCxnSpPr>
              <p:nvPr/>
            </p:nvCxnSpPr>
            <p:spPr>
              <a:xfrm rot="16200000" flipV="1">
                <a:off x="9174516" y="6355947"/>
                <a:ext cx="231478" cy="64072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Arrow Connector 327"/>
              <p:cNvCxnSpPr>
                <a:stCxn id="325" idx="3"/>
                <a:endCxn id="336" idx="7"/>
              </p:cNvCxnSpPr>
              <p:nvPr/>
            </p:nvCxnSpPr>
            <p:spPr>
              <a:xfrm rot="5400000">
                <a:off x="9122889" y="6610530"/>
                <a:ext cx="147233" cy="155890"/>
              </a:xfrm>
              <a:prstGeom prst="straightConnector1">
                <a:avLst/>
              </a:prstGeom>
              <a:ln w="47625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Arrow Connector 328"/>
              <p:cNvCxnSpPr>
                <a:endCxn id="333" idx="4"/>
              </p:cNvCxnSpPr>
              <p:nvPr/>
            </p:nvCxnSpPr>
            <p:spPr>
              <a:xfrm rot="16200000" flipV="1">
                <a:off x="8623772" y="7031497"/>
                <a:ext cx="231478" cy="1503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Arrow Connector 329"/>
              <p:cNvCxnSpPr/>
              <p:nvPr/>
            </p:nvCxnSpPr>
            <p:spPr>
              <a:xfrm rot="5400000" flipH="1" flipV="1">
                <a:off x="8748530" y="6899911"/>
                <a:ext cx="320250" cy="227570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Arrow Connector 330"/>
              <p:cNvCxnSpPr>
                <a:stCxn id="335" idx="7"/>
                <a:endCxn id="333" idx="3"/>
              </p:cNvCxnSpPr>
              <p:nvPr/>
            </p:nvCxnSpPr>
            <p:spPr>
              <a:xfrm rot="5400000" flipH="1" flipV="1">
                <a:off x="8454743" y="6893227"/>
                <a:ext cx="218428" cy="240391"/>
              </a:xfrm>
              <a:prstGeom prst="straightConnector1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/>
              <p:cNvCxnSpPr>
                <a:stCxn id="325" idx="6"/>
                <a:endCxn id="324" idx="3"/>
              </p:cNvCxnSpPr>
              <p:nvPr/>
            </p:nvCxnSpPr>
            <p:spPr>
              <a:xfrm flipV="1">
                <a:off x="9389948" y="6528055"/>
                <a:ext cx="309065" cy="40769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8664337" y="6793069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8679869" y="7154830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8328264" y="7103568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9003062" y="6743023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8326488" y="6739605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8" name="Straight Arrow Connector 337"/>
              <p:cNvCxnSpPr>
                <a:stCxn id="335" idx="0"/>
                <a:endCxn id="337" idx="4"/>
              </p:cNvCxnSpPr>
              <p:nvPr/>
            </p:nvCxnSpPr>
            <p:spPr bwMode="auto">
              <a:xfrm rot="16200000" flipV="1">
                <a:off x="8278155" y="6985802"/>
                <a:ext cx="233756" cy="17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339" name="Straight Arrow Connector 338"/>
              <p:cNvCxnSpPr>
                <a:stCxn id="316" idx="5"/>
                <a:endCxn id="337" idx="0"/>
              </p:cNvCxnSpPr>
              <p:nvPr/>
            </p:nvCxnSpPr>
            <p:spPr bwMode="auto">
              <a:xfrm rot="16200000" flipH="1">
                <a:off x="8243422" y="6588881"/>
                <a:ext cx="160913" cy="14053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305" name="TextBox 304"/>
            <p:cNvSpPr txBox="1"/>
            <p:nvPr/>
          </p:nvSpPr>
          <p:spPr>
            <a:xfrm>
              <a:off x="6716712" y="33417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326312" y="31131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8240712" y="2941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6716712" y="4084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7361109" y="43323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393112" y="42561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8774112" y="3932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9307512" y="32655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6751509" y="478954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859712" y="492283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592512" y="2770127"/>
            <a:ext cx="3013203" cy="2381310"/>
            <a:chOff x="3592512" y="2922527"/>
            <a:chExt cx="3013203" cy="2381310"/>
          </a:xfrm>
        </p:grpSpPr>
        <p:grpSp>
          <p:nvGrpSpPr>
            <p:cNvPr id="145" name="Group 144"/>
            <p:cNvGrpSpPr/>
            <p:nvPr/>
          </p:nvGrpSpPr>
          <p:grpSpPr>
            <a:xfrm>
              <a:off x="3668712" y="3247800"/>
              <a:ext cx="2819400" cy="1827437"/>
              <a:chOff x="6385513" y="6142037"/>
              <a:chExt cx="1676399" cy="1143000"/>
            </a:xfrm>
          </p:grpSpPr>
          <p:cxnSp>
            <p:nvCxnSpPr>
              <p:cNvPr id="146" name="Straight Arrow Connector 145"/>
              <p:cNvCxnSpPr>
                <a:stCxn id="164" idx="2"/>
              </p:cNvCxnSpPr>
              <p:nvPr/>
            </p:nvCxnSpPr>
            <p:spPr>
              <a:xfrm rot="10800000" flipH="1">
                <a:off x="6911737" y="6807536"/>
                <a:ext cx="338287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6385513" y="6467553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889185" y="6308411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9" name="Straight Arrow Connector 148"/>
              <p:cNvCxnSpPr>
                <a:stCxn id="147" idx="5"/>
                <a:endCxn id="168" idx="1"/>
              </p:cNvCxnSpPr>
              <p:nvPr/>
            </p:nvCxnSpPr>
            <p:spPr>
              <a:xfrm rot="16200000" flipH="1">
                <a:off x="6457367" y="6622335"/>
                <a:ext cx="179982" cy="9269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endCxn id="164" idx="2"/>
              </p:cNvCxnSpPr>
              <p:nvPr/>
            </p:nvCxnSpPr>
            <p:spPr>
              <a:xfrm>
                <a:off x="6708765" y="6807536"/>
                <a:ext cx="202972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endCxn id="148" idx="3"/>
              </p:cNvCxnSpPr>
              <p:nvPr/>
            </p:nvCxnSpPr>
            <p:spPr>
              <a:xfrm rot="5400000" flipH="1" flipV="1">
                <a:off x="6627999" y="6480499"/>
                <a:ext cx="341951" cy="2200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48" idx="4"/>
                <a:endCxn id="164" idx="0"/>
              </p:cNvCxnSpPr>
              <p:nvPr/>
            </p:nvCxnSpPr>
            <p:spPr>
              <a:xfrm rot="16200000" flipH="1">
                <a:off x="6790893" y="6604567"/>
                <a:ext cx="354451" cy="225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/>
              <p:cNvSpPr/>
              <p:nvPr/>
            </p:nvSpPr>
            <p:spPr>
              <a:xfrm>
                <a:off x="7437960" y="6142037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926598" y="6416917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502033" y="6503722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6" name="Straight Arrow Connector 155"/>
              <p:cNvCxnSpPr>
                <a:stCxn id="154" idx="1"/>
                <a:endCxn id="153" idx="5"/>
              </p:cNvCxnSpPr>
              <p:nvPr/>
            </p:nvCxnSpPr>
            <p:spPr>
              <a:xfrm rot="16200000" flipV="1">
                <a:off x="7658531" y="6148104"/>
                <a:ext cx="182810" cy="39295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155" idx="0"/>
                <a:endCxn id="153" idx="4"/>
              </p:cNvCxnSpPr>
              <p:nvPr/>
            </p:nvCxnSpPr>
            <p:spPr>
              <a:xfrm rot="16200000" flipV="1">
                <a:off x="7421916" y="6355947"/>
                <a:ext cx="231478" cy="64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153" idx="3"/>
                <a:endCxn id="167" idx="7"/>
              </p:cNvCxnSpPr>
              <p:nvPr/>
            </p:nvCxnSpPr>
            <p:spPr>
              <a:xfrm rot="5400000">
                <a:off x="7157411" y="6461725"/>
                <a:ext cx="508915" cy="9181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48" idx="6"/>
                <a:endCxn id="153" idx="3"/>
              </p:cNvCxnSpPr>
              <p:nvPr/>
            </p:nvCxnSpPr>
            <p:spPr>
              <a:xfrm flipV="1">
                <a:off x="7024499" y="6253175"/>
                <a:ext cx="433278" cy="1203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endCxn id="164" idx="4"/>
              </p:cNvCxnSpPr>
              <p:nvPr/>
            </p:nvCxnSpPr>
            <p:spPr>
              <a:xfrm rot="16200000" flipV="1">
                <a:off x="6871172" y="7031497"/>
                <a:ext cx="231478" cy="150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 rot="5400000" flipH="1" flipV="1">
                <a:off x="6995930" y="6899911"/>
                <a:ext cx="320250" cy="2275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66" idx="7"/>
                <a:endCxn id="164" idx="3"/>
              </p:cNvCxnSpPr>
              <p:nvPr/>
            </p:nvCxnSpPr>
            <p:spPr>
              <a:xfrm rot="5400000" flipH="1" flipV="1">
                <a:off x="6702143" y="6893227"/>
                <a:ext cx="218428" cy="24039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stCxn id="155" idx="6"/>
                <a:endCxn id="154" idx="3"/>
              </p:cNvCxnSpPr>
              <p:nvPr/>
            </p:nvCxnSpPr>
            <p:spPr>
              <a:xfrm flipV="1">
                <a:off x="7637348" y="6528055"/>
                <a:ext cx="309065" cy="40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/>
              <p:cNvSpPr/>
              <p:nvPr/>
            </p:nvSpPr>
            <p:spPr>
              <a:xfrm>
                <a:off x="6911737" y="6793069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927269" y="7154830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575664" y="7103568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250462" y="6743023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573888" y="6739605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592512" y="3322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02112" y="3094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16512" y="2922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92512" y="4065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36909" y="4313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268912" y="4237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649912" y="39131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183312" y="3246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27309" y="4770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35512" y="490372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3592800" y="2768400"/>
            <a:ext cx="3013203" cy="2381310"/>
            <a:chOff x="3592512" y="2922527"/>
            <a:chExt cx="3013203" cy="2381310"/>
          </a:xfrm>
        </p:grpSpPr>
        <p:grpSp>
          <p:nvGrpSpPr>
            <p:cNvPr id="269" name="Group 144"/>
            <p:cNvGrpSpPr/>
            <p:nvPr/>
          </p:nvGrpSpPr>
          <p:grpSpPr>
            <a:xfrm>
              <a:off x="3668717" y="3247768"/>
              <a:ext cx="2819401" cy="1827431"/>
              <a:chOff x="6385513" y="6142037"/>
              <a:chExt cx="1676399" cy="1143000"/>
            </a:xfrm>
          </p:grpSpPr>
          <p:cxnSp>
            <p:nvCxnSpPr>
              <p:cNvPr id="280" name="Straight Arrow Connector 279"/>
              <p:cNvCxnSpPr>
                <a:stCxn id="298" idx="2"/>
              </p:cNvCxnSpPr>
              <p:nvPr/>
            </p:nvCxnSpPr>
            <p:spPr>
              <a:xfrm rot="10800000" flipH="1">
                <a:off x="6911737" y="6807536"/>
                <a:ext cx="338287" cy="50636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Oval 280"/>
              <p:cNvSpPr/>
              <p:nvPr/>
            </p:nvSpPr>
            <p:spPr>
              <a:xfrm>
                <a:off x="6385513" y="6467553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6889185" y="6308411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3" name="Straight Arrow Connector 282"/>
              <p:cNvCxnSpPr>
                <a:stCxn id="281" idx="5"/>
                <a:endCxn id="302" idx="1"/>
              </p:cNvCxnSpPr>
              <p:nvPr/>
            </p:nvCxnSpPr>
            <p:spPr>
              <a:xfrm rot="16200000" flipH="1">
                <a:off x="6457367" y="6622335"/>
                <a:ext cx="179982" cy="92693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>
                <a:endCxn id="298" idx="2"/>
              </p:cNvCxnSpPr>
              <p:nvPr/>
            </p:nvCxnSpPr>
            <p:spPr>
              <a:xfrm>
                <a:off x="6708765" y="6807536"/>
                <a:ext cx="202972" cy="506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>
                <a:endCxn id="282" idx="3"/>
              </p:cNvCxnSpPr>
              <p:nvPr/>
            </p:nvCxnSpPr>
            <p:spPr>
              <a:xfrm rot="5400000" flipH="1" flipV="1">
                <a:off x="6627999" y="6480499"/>
                <a:ext cx="341951" cy="220052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/>
              <p:cNvCxnSpPr>
                <a:stCxn id="282" idx="4"/>
                <a:endCxn id="298" idx="0"/>
              </p:cNvCxnSpPr>
              <p:nvPr/>
            </p:nvCxnSpPr>
            <p:spPr>
              <a:xfrm rot="16200000" flipH="1">
                <a:off x="6790893" y="6604567"/>
                <a:ext cx="354451" cy="22552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Oval 286"/>
              <p:cNvSpPr/>
              <p:nvPr/>
            </p:nvSpPr>
            <p:spPr>
              <a:xfrm>
                <a:off x="7437960" y="6142037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7926598" y="6416917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7502033" y="6503722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0" name="Straight Arrow Connector 289"/>
              <p:cNvCxnSpPr>
                <a:stCxn id="288" idx="1"/>
                <a:endCxn id="287" idx="5"/>
              </p:cNvCxnSpPr>
              <p:nvPr/>
            </p:nvCxnSpPr>
            <p:spPr>
              <a:xfrm rot="16200000" flipV="1">
                <a:off x="7658531" y="6148104"/>
                <a:ext cx="182810" cy="392954"/>
              </a:xfrm>
              <a:prstGeom prst="straightConnector1">
                <a:avLst/>
              </a:prstGeom>
              <a:ln w="222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/>
              <p:cNvCxnSpPr>
                <a:stCxn id="289" idx="0"/>
                <a:endCxn id="287" idx="4"/>
              </p:cNvCxnSpPr>
              <p:nvPr/>
            </p:nvCxnSpPr>
            <p:spPr>
              <a:xfrm rot="16200000" flipV="1">
                <a:off x="7421916" y="6355947"/>
                <a:ext cx="231478" cy="64072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/>
              <p:cNvCxnSpPr>
                <a:stCxn id="287" idx="3"/>
                <a:endCxn id="301" idx="7"/>
              </p:cNvCxnSpPr>
              <p:nvPr/>
            </p:nvCxnSpPr>
            <p:spPr>
              <a:xfrm rot="5400000">
                <a:off x="7157411" y="6461725"/>
                <a:ext cx="508915" cy="91816"/>
              </a:xfrm>
              <a:prstGeom prst="straightConnector1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>
                <a:stCxn id="282" idx="6"/>
                <a:endCxn id="287" idx="3"/>
              </p:cNvCxnSpPr>
              <p:nvPr/>
            </p:nvCxnSpPr>
            <p:spPr>
              <a:xfrm flipV="1">
                <a:off x="7024499" y="6253175"/>
                <a:ext cx="433278" cy="120339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>
                <a:endCxn id="298" idx="4"/>
              </p:cNvCxnSpPr>
              <p:nvPr/>
            </p:nvCxnSpPr>
            <p:spPr>
              <a:xfrm rot="16200000" flipV="1">
                <a:off x="6871172" y="7031497"/>
                <a:ext cx="231478" cy="1503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/>
              <p:cNvCxnSpPr/>
              <p:nvPr/>
            </p:nvCxnSpPr>
            <p:spPr>
              <a:xfrm rot="5400000" flipH="1" flipV="1">
                <a:off x="6995930" y="6899911"/>
                <a:ext cx="320250" cy="227570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>
                <a:stCxn id="300" idx="7"/>
                <a:endCxn id="298" idx="3"/>
              </p:cNvCxnSpPr>
              <p:nvPr/>
            </p:nvCxnSpPr>
            <p:spPr>
              <a:xfrm rot="5400000" flipH="1" flipV="1">
                <a:off x="6702143" y="6893227"/>
                <a:ext cx="218428" cy="240391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>
                <a:stCxn id="289" idx="6"/>
                <a:endCxn id="288" idx="3"/>
              </p:cNvCxnSpPr>
              <p:nvPr/>
            </p:nvCxnSpPr>
            <p:spPr>
              <a:xfrm flipV="1">
                <a:off x="7637348" y="6528055"/>
                <a:ext cx="309065" cy="40769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Oval 297"/>
              <p:cNvSpPr/>
              <p:nvPr/>
            </p:nvSpPr>
            <p:spPr>
              <a:xfrm>
                <a:off x="6911737" y="6793069"/>
                <a:ext cx="135314" cy="13020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6927269" y="7154830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6575664" y="7103568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7250462" y="6743023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6573888" y="6739605"/>
                <a:ext cx="135314" cy="13020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0" name="TextBox 269"/>
            <p:cNvSpPr txBox="1"/>
            <p:nvPr/>
          </p:nvSpPr>
          <p:spPr>
            <a:xfrm>
              <a:off x="3592512" y="3322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202112" y="3094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116512" y="2922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592512" y="4065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4236909" y="4313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268912" y="4237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649912" y="39131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6183312" y="3246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3627309" y="4770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4735512" y="490372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544512" y="2770127"/>
            <a:ext cx="3013203" cy="2381310"/>
            <a:chOff x="544512" y="2922527"/>
            <a:chExt cx="3013203" cy="2381310"/>
          </a:xfrm>
        </p:grpSpPr>
        <p:grpSp>
          <p:nvGrpSpPr>
            <p:cNvPr id="95" name="Group 94"/>
            <p:cNvGrpSpPr/>
            <p:nvPr/>
          </p:nvGrpSpPr>
          <p:grpSpPr>
            <a:xfrm>
              <a:off x="620712" y="3247800"/>
              <a:ext cx="2819400" cy="1827437"/>
              <a:chOff x="5116512" y="1722437"/>
              <a:chExt cx="1778381" cy="1219200"/>
            </a:xfrm>
          </p:grpSpPr>
          <p:cxnSp>
            <p:nvCxnSpPr>
              <p:cNvPr id="96" name="Straight Arrow Connector 95"/>
              <p:cNvCxnSpPr>
                <a:stCxn id="140" idx="2"/>
              </p:cNvCxnSpPr>
              <p:nvPr/>
            </p:nvCxnSpPr>
            <p:spPr>
              <a:xfrm rot="10800000" flipH="1">
                <a:off x="5674748" y="2432303"/>
                <a:ext cx="358866" cy="540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5116512" y="2069654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650824" y="1899903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9" name="Straight Arrow Connector 98"/>
              <p:cNvCxnSpPr>
                <a:stCxn id="97" idx="6"/>
                <a:endCxn id="98" idx="2"/>
              </p:cNvCxnSpPr>
              <p:nvPr/>
            </p:nvCxnSpPr>
            <p:spPr>
              <a:xfrm flipV="1">
                <a:off x="5260058" y="1969347"/>
                <a:ext cx="390765" cy="16975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8" idx="5"/>
              </p:cNvCxnSpPr>
              <p:nvPr/>
            </p:nvCxnSpPr>
            <p:spPr>
              <a:xfrm rot="16200000" flipH="1">
                <a:off x="5731618" y="2060181"/>
                <a:ext cx="364748" cy="2812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40" idx="2"/>
              </p:cNvCxnSpPr>
              <p:nvPr/>
            </p:nvCxnSpPr>
            <p:spPr>
              <a:xfrm>
                <a:off x="5459429" y="2432303"/>
                <a:ext cx="215320" cy="540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98" idx="3"/>
              </p:cNvCxnSpPr>
              <p:nvPr/>
            </p:nvCxnSpPr>
            <p:spPr>
              <a:xfrm rot="5400000" flipH="1" flipV="1">
                <a:off x="5372752" y="2084105"/>
                <a:ext cx="364748" cy="2334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8" idx="4"/>
                <a:endCxn id="140" idx="0"/>
              </p:cNvCxnSpPr>
              <p:nvPr/>
            </p:nvCxnSpPr>
            <p:spPr>
              <a:xfrm rot="16200000" flipH="1">
                <a:off x="5545519" y="2215868"/>
                <a:ext cx="378081" cy="239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6232984" y="1722437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751347" y="2015642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300954" y="2108234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2" name="Straight Arrow Connector 131"/>
              <p:cNvCxnSpPr>
                <a:stCxn id="130" idx="1"/>
                <a:endCxn id="129" idx="5"/>
              </p:cNvCxnSpPr>
              <p:nvPr/>
            </p:nvCxnSpPr>
            <p:spPr>
              <a:xfrm rot="16200000" flipV="1">
                <a:off x="6466440" y="1730054"/>
                <a:ext cx="194997" cy="416859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31" idx="0"/>
                <a:endCxn id="129" idx="4"/>
              </p:cNvCxnSpPr>
              <p:nvPr/>
            </p:nvCxnSpPr>
            <p:spPr>
              <a:xfrm rot="16200000" flipV="1">
                <a:off x="6215288" y="1950794"/>
                <a:ext cx="246910" cy="679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31" idx="3"/>
                <a:endCxn id="143" idx="7"/>
              </p:cNvCxnSpPr>
              <p:nvPr/>
            </p:nvCxnSpPr>
            <p:spPr>
              <a:xfrm rot="5400000">
                <a:off x="6160766" y="2222618"/>
                <a:ext cx="157048" cy="165373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98" idx="6"/>
                <a:endCxn id="129" idx="3"/>
              </p:cNvCxnSpPr>
              <p:nvPr/>
            </p:nvCxnSpPr>
            <p:spPr>
              <a:xfrm flipV="1">
                <a:off x="5794370" y="1840984"/>
                <a:ext cx="459636" cy="12836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endCxn id="140" idx="4"/>
              </p:cNvCxnSpPr>
              <p:nvPr/>
            </p:nvCxnSpPr>
            <p:spPr>
              <a:xfrm rot="16200000" flipV="1">
                <a:off x="5631041" y="2671238"/>
                <a:ext cx="246910" cy="159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rot="5400000" flipH="1" flipV="1">
                <a:off x="5763129" y="2531500"/>
                <a:ext cx="341600" cy="2414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rot="5400000" flipH="1" flipV="1">
                <a:off x="5264200" y="2625188"/>
                <a:ext cx="246910" cy="83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31" idx="6"/>
                <a:endCxn id="130" idx="3"/>
              </p:cNvCxnSpPr>
              <p:nvPr/>
            </p:nvCxnSpPr>
            <p:spPr>
              <a:xfrm flipV="1">
                <a:off x="6444501" y="2134190"/>
                <a:ext cx="327867" cy="434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5674748" y="2416871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691225" y="2802750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31" y="2748070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6034079" y="2363489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316347" y="2359843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544512" y="3322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54112" y="3094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068512" y="2922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4512" y="4065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88909" y="4313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20912" y="4237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01912" y="39131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35312" y="3246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9309" y="4770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87512" y="490372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43600" y="2768400"/>
            <a:ext cx="3013203" cy="2381310"/>
            <a:chOff x="544512" y="2922527"/>
            <a:chExt cx="3013203" cy="2381310"/>
          </a:xfrm>
        </p:grpSpPr>
        <p:grpSp>
          <p:nvGrpSpPr>
            <p:cNvPr id="233" name="Group 94"/>
            <p:cNvGrpSpPr/>
            <p:nvPr/>
          </p:nvGrpSpPr>
          <p:grpSpPr>
            <a:xfrm>
              <a:off x="620715" y="3247815"/>
              <a:ext cx="2819401" cy="1827446"/>
              <a:chOff x="5116512" y="1722437"/>
              <a:chExt cx="1778381" cy="1219200"/>
            </a:xfrm>
          </p:grpSpPr>
          <p:cxnSp>
            <p:nvCxnSpPr>
              <p:cNvPr id="244" name="Straight Arrow Connector 243"/>
              <p:cNvCxnSpPr>
                <a:stCxn id="263" idx="2"/>
              </p:cNvCxnSpPr>
              <p:nvPr/>
            </p:nvCxnSpPr>
            <p:spPr>
              <a:xfrm rot="10800000" flipH="1">
                <a:off x="5674748" y="2432303"/>
                <a:ext cx="358866" cy="540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5116512" y="2069654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650824" y="1899903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7" name="Straight Arrow Connector 246"/>
              <p:cNvCxnSpPr>
                <a:stCxn id="245" idx="6"/>
                <a:endCxn id="246" idx="2"/>
              </p:cNvCxnSpPr>
              <p:nvPr/>
            </p:nvCxnSpPr>
            <p:spPr>
              <a:xfrm flipV="1">
                <a:off x="5260058" y="1969347"/>
                <a:ext cx="390765" cy="169751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stCxn id="246" idx="5"/>
              </p:cNvCxnSpPr>
              <p:nvPr/>
            </p:nvCxnSpPr>
            <p:spPr>
              <a:xfrm rot="16200000" flipH="1">
                <a:off x="5731618" y="2060181"/>
                <a:ext cx="364748" cy="28128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>
                <a:endCxn id="263" idx="2"/>
              </p:cNvCxnSpPr>
              <p:nvPr/>
            </p:nvCxnSpPr>
            <p:spPr>
              <a:xfrm>
                <a:off x="5459429" y="2432303"/>
                <a:ext cx="215320" cy="54012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>
                <a:endCxn id="246" idx="3"/>
              </p:cNvCxnSpPr>
              <p:nvPr/>
            </p:nvCxnSpPr>
            <p:spPr>
              <a:xfrm rot="5400000" flipH="1" flipV="1">
                <a:off x="5372752" y="2084105"/>
                <a:ext cx="364748" cy="233439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>
                <a:stCxn id="246" idx="4"/>
                <a:endCxn id="263" idx="0"/>
              </p:cNvCxnSpPr>
              <p:nvPr/>
            </p:nvCxnSpPr>
            <p:spPr>
              <a:xfrm rot="16200000" flipH="1">
                <a:off x="5545519" y="2215868"/>
                <a:ext cx="378081" cy="23924"/>
              </a:xfrm>
              <a:prstGeom prst="straightConnector1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>
                <a:off x="6232984" y="1722437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751347" y="2015642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300954" y="2108234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5" name="Straight Arrow Connector 254"/>
              <p:cNvCxnSpPr>
                <a:stCxn id="253" idx="1"/>
                <a:endCxn id="252" idx="5"/>
              </p:cNvCxnSpPr>
              <p:nvPr/>
            </p:nvCxnSpPr>
            <p:spPr>
              <a:xfrm rot="16200000" flipV="1">
                <a:off x="6466440" y="1730054"/>
                <a:ext cx="194997" cy="416859"/>
              </a:xfrm>
              <a:prstGeom prst="straightConnector1">
                <a:avLst/>
              </a:prstGeom>
              <a:ln w="476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>
                <a:stCxn id="254" idx="0"/>
                <a:endCxn id="252" idx="4"/>
              </p:cNvCxnSpPr>
              <p:nvPr/>
            </p:nvCxnSpPr>
            <p:spPr>
              <a:xfrm rot="16200000" flipV="1">
                <a:off x="6215288" y="1950794"/>
                <a:ext cx="246910" cy="67970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>
                <a:stCxn id="254" idx="3"/>
                <a:endCxn id="266" idx="7"/>
              </p:cNvCxnSpPr>
              <p:nvPr/>
            </p:nvCxnSpPr>
            <p:spPr>
              <a:xfrm rot="5400000">
                <a:off x="6160766" y="2222618"/>
                <a:ext cx="157048" cy="165373"/>
              </a:xfrm>
              <a:prstGeom prst="straightConnector1">
                <a:avLst/>
              </a:prstGeom>
              <a:ln w="47625"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>
                <a:stCxn id="246" idx="6"/>
                <a:endCxn id="252" idx="3"/>
              </p:cNvCxnSpPr>
              <p:nvPr/>
            </p:nvCxnSpPr>
            <p:spPr>
              <a:xfrm flipV="1">
                <a:off x="5794370" y="1840984"/>
                <a:ext cx="459636" cy="128362"/>
              </a:xfrm>
              <a:prstGeom prst="straightConnector1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>
                <a:endCxn id="263" idx="4"/>
              </p:cNvCxnSpPr>
              <p:nvPr/>
            </p:nvCxnSpPr>
            <p:spPr>
              <a:xfrm rot="16200000" flipV="1">
                <a:off x="5631041" y="2671238"/>
                <a:ext cx="246910" cy="1595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5763129" y="2531500"/>
                <a:ext cx="341600" cy="241414"/>
              </a:xfrm>
              <a:prstGeom prst="straightConnector1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H="1" flipV="1">
                <a:off x="5264200" y="2625188"/>
                <a:ext cx="246910" cy="831"/>
              </a:xfrm>
              <a:prstGeom prst="straightConnector1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>
                <a:stCxn id="254" idx="6"/>
                <a:endCxn id="253" idx="3"/>
              </p:cNvCxnSpPr>
              <p:nvPr/>
            </p:nvCxnSpPr>
            <p:spPr>
              <a:xfrm flipV="1">
                <a:off x="6444501" y="2134190"/>
                <a:ext cx="327867" cy="43487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Oval 262"/>
              <p:cNvSpPr/>
              <p:nvPr/>
            </p:nvSpPr>
            <p:spPr>
              <a:xfrm>
                <a:off x="5674748" y="2416871"/>
                <a:ext cx="143546" cy="138887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5691225" y="2802750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318231" y="2748070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034079" y="2363489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316347" y="2359843"/>
                <a:ext cx="143546" cy="138887"/>
              </a:xfrm>
              <a:prstGeom prst="ellipse">
                <a:avLst/>
              </a:prstGeom>
              <a:noFill/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544512" y="33226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154112" y="3094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068512" y="2922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44512" y="40655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4</a:t>
              </a:r>
              <a:endParaRPr lang="en-US" sz="2000" baseline="-25000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188909" y="43132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5</a:t>
              </a:r>
              <a:endParaRPr lang="en-US" sz="2000" baseline="-250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220912" y="42370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6</a:t>
              </a:r>
              <a:endParaRPr lang="en-US" sz="2000" baseline="-250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601912" y="391312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7</a:t>
              </a:r>
              <a:endParaRPr lang="en-US" sz="2000" baseline="-250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3135312" y="3246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8</a:t>
              </a:r>
              <a:endParaRPr lang="en-US" sz="2000" baseline="-250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79309" y="4770437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9</a:t>
              </a:r>
              <a:endParaRPr lang="en-US" sz="2000" baseline="-250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687512" y="4903727"/>
              <a:ext cx="517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 smtClean="0"/>
                <a:t>10</a:t>
              </a:r>
              <a:endParaRPr lang="en-US" sz="2000" baseline="-25000" dirty="0"/>
            </a:p>
          </p:txBody>
        </p: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315912" y="0"/>
            <a:ext cx="9829799" cy="1262063"/>
          </a:xfrm>
        </p:spPr>
        <p:txBody>
          <a:bodyPr/>
          <a:lstStyle/>
          <a:p>
            <a:r>
              <a:rPr lang="en-US" dirty="0" smtClean="0"/>
              <a:t>Propagation on dynamic networks</a:t>
            </a:r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392113" y="1417637"/>
            <a:ext cx="94487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Information propagates on a dynamic directed network at different transmission rates:</a:t>
            </a: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315912" y="5361823"/>
            <a:ext cx="28956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=1), (n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=4),</a:t>
            </a:r>
            <a:br>
              <a:rPr lang="en-US" dirty="0" smtClean="0">
                <a:solidFill>
                  <a:schemeClr val="accent1"/>
                </a:solidFill>
                <a:latin typeface="Calibri" charset="0"/>
              </a:rPr>
            </a:b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=6), (n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1"/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=11)…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315912" y="6352423"/>
            <a:ext cx="31242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=3), (n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=10), </a:t>
            </a:r>
            <a:br>
              <a:rPr lang="en-US" dirty="0" smtClean="0">
                <a:solidFill>
                  <a:schemeClr val="accent2"/>
                </a:solidFill>
                <a:latin typeface="Calibri" charset="0"/>
              </a:rPr>
            </a:b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=12), (n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2"/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=23)…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9501614" y="21034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197" name="Straight Connector 196"/>
          <p:cNvCxnSpPr/>
          <p:nvPr/>
        </p:nvCxnSpPr>
        <p:spPr bwMode="auto">
          <a:xfrm>
            <a:off x="620712" y="2713037"/>
            <a:ext cx="89916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98" name="Rectangle 197"/>
          <p:cNvSpPr/>
          <p:nvPr/>
        </p:nvSpPr>
        <p:spPr>
          <a:xfrm>
            <a:off x="315912" y="21034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0</a:t>
            </a:r>
            <a:endParaRPr lang="en-US" sz="3600" b="1" baseline="-25000" dirty="0"/>
          </a:p>
        </p:txBody>
      </p:sp>
      <p:sp>
        <p:nvSpPr>
          <p:cNvPr id="201" name="Text Placeholder 2"/>
          <p:cNvSpPr txBox="1">
            <a:spLocks/>
          </p:cNvSpPr>
          <p:nvPr/>
        </p:nvSpPr>
        <p:spPr bwMode="auto">
          <a:xfrm>
            <a:off x="3363912" y="5361823"/>
            <a:ext cx="28956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500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=34), (n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=40),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5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=42), (n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=44)…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02" name="Text Placeholder 2"/>
          <p:cNvSpPr txBox="1">
            <a:spLocks/>
          </p:cNvSpPr>
          <p:nvPr/>
        </p:nvSpPr>
        <p:spPr bwMode="auto">
          <a:xfrm>
            <a:off x="3363912" y="6352423"/>
            <a:ext cx="31242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501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5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9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=50), (n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5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=51), </a:t>
            </a:r>
            <a:b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</a:b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10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=58), (n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=63)…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5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03" name="Text Placeholder 2"/>
          <p:cNvSpPr txBox="1">
            <a:spLocks/>
          </p:cNvSpPr>
          <p:nvPr/>
        </p:nvSpPr>
        <p:spPr bwMode="auto">
          <a:xfrm>
            <a:off x="6488112" y="5361823"/>
            <a:ext cx="28956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1000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B17D5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=87), (n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=88),</a:t>
            </a:r>
            <a:br>
              <a:rPr lang="en-US" dirty="0" smtClean="0">
                <a:solidFill>
                  <a:srgbClr val="B17D5D"/>
                </a:solidFill>
                <a:latin typeface="Calibri" charset="0"/>
              </a:rPr>
            </a:b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=90), (n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5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rgbClr val="B17D5D"/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rgbClr val="B17D5D"/>
                </a:solidFill>
                <a:latin typeface="Calibri" charset="0"/>
              </a:rPr>
              <a:t>=96)…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B17D5D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04" name="Text Placeholder 2"/>
          <p:cNvSpPr txBox="1">
            <a:spLocks/>
          </p:cNvSpPr>
          <p:nvPr/>
        </p:nvSpPr>
        <p:spPr bwMode="auto">
          <a:xfrm>
            <a:off x="6488112" y="6352423"/>
            <a:ext cx="3124200" cy="78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c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1001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n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6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=92), (n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=96),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(n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=97), (n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, t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4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=98)…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1504800" y="4135200"/>
            <a:ext cx="227574" cy="208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0" name="Oval 209"/>
          <p:cNvSpPr/>
          <p:nvPr/>
        </p:nvSpPr>
        <p:spPr>
          <a:xfrm>
            <a:off x="936000" y="4052400"/>
            <a:ext cx="227574" cy="208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2" name="Oval 211"/>
          <p:cNvSpPr/>
          <p:nvPr/>
        </p:nvSpPr>
        <p:spPr>
          <a:xfrm>
            <a:off x="3988800" y="4632000"/>
            <a:ext cx="227574" cy="2081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4" name="Oval 213"/>
          <p:cNvSpPr/>
          <p:nvPr/>
        </p:nvSpPr>
        <p:spPr>
          <a:xfrm>
            <a:off x="4579200" y="4714800"/>
            <a:ext cx="227574" cy="2081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5" name="Oval 214"/>
          <p:cNvSpPr/>
          <p:nvPr/>
        </p:nvSpPr>
        <p:spPr>
          <a:xfrm>
            <a:off x="5122800" y="4056000"/>
            <a:ext cx="227574" cy="2081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6" name="Oval 215"/>
          <p:cNvSpPr/>
          <p:nvPr/>
        </p:nvSpPr>
        <p:spPr>
          <a:xfrm>
            <a:off x="3668712" y="3627437"/>
            <a:ext cx="227574" cy="208175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7" name="Oval 216"/>
          <p:cNvSpPr/>
          <p:nvPr/>
        </p:nvSpPr>
        <p:spPr>
          <a:xfrm>
            <a:off x="3985200" y="4052400"/>
            <a:ext cx="227574" cy="208175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8" name="Oval 217"/>
          <p:cNvSpPr/>
          <p:nvPr/>
        </p:nvSpPr>
        <p:spPr>
          <a:xfrm>
            <a:off x="4514400" y="3361200"/>
            <a:ext cx="227574" cy="208175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9" name="Oval 218"/>
          <p:cNvSpPr/>
          <p:nvPr/>
        </p:nvSpPr>
        <p:spPr>
          <a:xfrm>
            <a:off x="4554000" y="4135200"/>
            <a:ext cx="227574" cy="208175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0" name="Oval 219"/>
          <p:cNvSpPr/>
          <p:nvPr/>
        </p:nvSpPr>
        <p:spPr>
          <a:xfrm>
            <a:off x="8247600" y="4056000"/>
            <a:ext cx="227574" cy="20817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1" name="Oval 220"/>
          <p:cNvSpPr/>
          <p:nvPr/>
        </p:nvSpPr>
        <p:spPr>
          <a:xfrm>
            <a:off x="8672400" y="3674400"/>
            <a:ext cx="227574" cy="20817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2" name="Oval 221"/>
          <p:cNvSpPr/>
          <p:nvPr/>
        </p:nvSpPr>
        <p:spPr>
          <a:xfrm>
            <a:off x="9383712" y="3551237"/>
            <a:ext cx="227574" cy="20817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3" name="Oval 222"/>
          <p:cNvSpPr/>
          <p:nvPr/>
        </p:nvSpPr>
        <p:spPr>
          <a:xfrm>
            <a:off x="8564400" y="3094800"/>
            <a:ext cx="227574" cy="20817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4" name="Oval 223"/>
          <p:cNvSpPr/>
          <p:nvPr/>
        </p:nvSpPr>
        <p:spPr>
          <a:xfrm>
            <a:off x="7678800" y="4135200"/>
            <a:ext cx="227574" cy="208175"/>
          </a:xfrm>
          <a:prstGeom prst="ellipse">
            <a:avLst/>
          </a:prstGeom>
          <a:solidFill>
            <a:srgbClr val="B17D5D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5" name="Oval 224"/>
          <p:cNvSpPr/>
          <p:nvPr/>
        </p:nvSpPr>
        <p:spPr>
          <a:xfrm>
            <a:off x="7639200" y="3361200"/>
            <a:ext cx="227574" cy="208175"/>
          </a:xfrm>
          <a:prstGeom prst="ellipse">
            <a:avLst/>
          </a:prstGeom>
          <a:solidFill>
            <a:srgbClr val="B17D5D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6" name="Oval 225"/>
          <p:cNvSpPr/>
          <p:nvPr/>
        </p:nvSpPr>
        <p:spPr>
          <a:xfrm>
            <a:off x="7110000" y="4052400"/>
            <a:ext cx="227574" cy="208175"/>
          </a:xfrm>
          <a:prstGeom prst="ellipse">
            <a:avLst/>
          </a:prstGeom>
          <a:solidFill>
            <a:srgbClr val="B17D5D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27" name="Oval 226"/>
          <p:cNvSpPr/>
          <p:nvPr/>
        </p:nvSpPr>
        <p:spPr>
          <a:xfrm>
            <a:off x="6792912" y="3627437"/>
            <a:ext cx="227574" cy="208175"/>
          </a:xfrm>
          <a:prstGeom prst="ellipse">
            <a:avLst/>
          </a:prstGeom>
          <a:solidFill>
            <a:srgbClr val="B17D5D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620712" y="3616800"/>
            <a:ext cx="227574" cy="2081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2390400" y="3094800"/>
            <a:ext cx="227574" cy="2081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6" name="Oval 205"/>
          <p:cNvSpPr/>
          <p:nvPr/>
        </p:nvSpPr>
        <p:spPr>
          <a:xfrm>
            <a:off x="1468800" y="3361200"/>
            <a:ext cx="227574" cy="2081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7" name="Oval 206"/>
          <p:cNvSpPr/>
          <p:nvPr/>
        </p:nvSpPr>
        <p:spPr>
          <a:xfrm>
            <a:off x="2073600" y="4056000"/>
            <a:ext cx="227574" cy="2081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1" name="Oval 210"/>
          <p:cNvSpPr/>
          <p:nvPr/>
        </p:nvSpPr>
        <p:spPr>
          <a:xfrm>
            <a:off x="2390400" y="3094037"/>
            <a:ext cx="227574" cy="208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9" name="Oval 208"/>
          <p:cNvSpPr/>
          <p:nvPr/>
        </p:nvSpPr>
        <p:spPr>
          <a:xfrm>
            <a:off x="1468800" y="3361200"/>
            <a:ext cx="227574" cy="208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4554000" y="4135200"/>
            <a:ext cx="227574" cy="2081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1" name="Rounded Rectangle 230"/>
          <p:cNvSpPr>
            <a:spLocks noChangeArrowheads="1"/>
          </p:cNvSpPr>
          <p:nvPr/>
        </p:nvSpPr>
        <p:spPr bwMode="auto">
          <a:xfrm>
            <a:off x="1957512" y="5303837"/>
            <a:ext cx="5826000" cy="2057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Our aim is to infer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dynamic</a:t>
            </a:r>
            <a:r>
              <a:rPr lang="en-US" sz="2600" dirty="0" smtClean="0">
                <a:latin typeface="Corbel" charset="0"/>
              </a:rPr>
              <a:t> </a:t>
            </a:r>
            <a:r>
              <a:rPr lang="en-US" sz="2600" b="1" dirty="0" smtClean="0">
                <a:latin typeface="Corbel" charset="0"/>
              </a:rPr>
              <a:t>network</a:t>
            </a:r>
            <a:r>
              <a:rPr lang="en-US" sz="2600" dirty="0" smtClean="0">
                <a:latin typeface="Corbel" charset="0"/>
              </a:rPr>
              <a:t> and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variable</a:t>
            </a:r>
            <a:r>
              <a:rPr lang="en-US" sz="2600" dirty="0" smtClean="0">
                <a:latin typeface="Corbel" charset="0"/>
              </a:rPr>
              <a:t> </a:t>
            </a:r>
            <a:r>
              <a:rPr lang="en-US" sz="2600" b="1" dirty="0" smtClean="0">
                <a:latin typeface="Corbel" charset="0"/>
              </a:rPr>
              <a:t>dynamics </a:t>
            </a:r>
            <a:r>
              <a:rPr lang="en-US" sz="2600" dirty="0" smtClean="0">
                <a:latin typeface="Corbel" charset="0"/>
              </a:rPr>
              <a:t>only</a:t>
            </a:r>
            <a:r>
              <a:rPr lang="en-US" sz="2600" b="1" dirty="0" smtClean="0">
                <a:latin typeface="Corbel" charset="0"/>
              </a:rPr>
              <a:t> </a:t>
            </a:r>
            <a:r>
              <a:rPr lang="en-US" sz="2600" dirty="0" smtClean="0">
                <a:latin typeface="Corbel" charset="0"/>
              </a:rPr>
              <a:t>from the</a:t>
            </a:r>
            <a:r>
              <a:rPr lang="en-US" sz="2600" b="1" dirty="0" smtClean="0">
                <a:latin typeface="Corbel" charset="0"/>
              </a:rPr>
              <a:t> </a:t>
            </a:r>
            <a:br>
              <a:rPr lang="en-US" sz="2600" b="1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temporal traces</a:t>
            </a:r>
            <a:endParaRPr lang="en-US" sz="2600" dirty="0"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4" grpId="0"/>
      <p:bldP spid="201" grpId="0"/>
      <p:bldP spid="202" grpId="0"/>
      <p:bldP spid="203" grpId="0"/>
      <p:bldP spid="204" grpId="0"/>
      <p:bldP spid="208" grpId="0" animBg="1"/>
      <p:bldP spid="210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92" grpId="0" animBg="1"/>
      <p:bldP spid="205" grpId="0" animBg="1"/>
      <p:bldP spid="206" grpId="0" animBg="1"/>
      <p:bldP spid="207" grpId="0" animBg="1"/>
      <p:bldP spid="211" grpId="0" animBg="1"/>
      <p:bldP spid="209" grpId="0" animBg="1"/>
      <p:bldP spid="213" grpId="0" animBg="1"/>
      <p:bldP spid="2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253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2" y="4618037"/>
            <a:ext cx="9082087" cy="366767"/>
          </a:xfrm>
          <a:noFill/>
        </p:spPr>
        <p:txBody>
          <a:bodyPr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+mj-lt"/>
              <a:buAutoNum type="arabicPeriod" startAt="3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Validate our algorithm on synthetic and real diffusion data.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2" y="1951037"/>
            <a:ext cx="9082087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89025" marR="0" lvl="1" indent="-514350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FF6309"/>
              </a:buClr>
              <a:buSzTx/>
              <a:buFont typeface="Wingdings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Efficiently compute the likelihood of the observed cascades in a continuous time model of diffusion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	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92112" y="3170237"/>
            <a:ext cx="9082087" cy="10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89025" marR="0" lvl="1" indent="-514350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FF6309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Efficiently solve the static and the dynamic network inference problems using the likelihood of the observed cascades</a:t>
            </a:r>
            <a:endParaRPr kumimoji="0" lang="en-US" sz="2600" b="0" i="0" u="none" strike="noStrike" kern="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92112" y="5456237"/>
            <a:ext cx="9082087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89025" marR="0" lvl="1" indent="-514350" algn="l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Clr>
                <a:srgbClr val="FF6309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Discover qualitative insights about propagation in real information networks.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9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584775"/>
          </a:xfrm>
        </p:spPr>
        <p:txBody>
          <a:bodyPr>
            <a:spAutoFit/>
          </a:bodyPr>
          <a:lstStyle/>
          <a:p>
            <a:pPr eaLnBrk="1"/>
            <a:r>
              <a:rPr lang="en-US" sz="3800" dirty="0" smtClean="0"/>
              <a:t>Computing the likelihood of a cascade</a:t>
            </a:r>
            <a:endParaRPr lang="en-US" sz="38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077912" y="23320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659312" y="2636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AutoShape 66"/>
          <p:cNvCxnSpPr>
            <a:cxnSpLocks noChangeShapeType="1"/>
            <a:stCxn id="38" idx="1"/>
            <a:endCxn id="31" idx="6"/>
          </p:cNvCxnSpPr>
          <p:nvPr/>
        </p:nvCxnSpPr>
        <p:spPr bwMode="auto">
          <a:xfrm rot="16200000" flipV="1">
            <a:off x="2933459" y="907496"/>
            <a:ext cx="208824" cy="3329367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46" name="AutoShape 72"/>
          <p:cNvCxnSpPr>
            <a:cxnSpLocks noChangeShapeType="1"/>
            <a:stCxn id="38" idx="3"/>
            <a:endCxn id="48" idx="7"/>
          </p:cNvCxnSpPr>
          <p:nvPr/>
        </p:nvCxnSpPr>
        <p:spPr bwMode="auto">
          <a:xfrm rot="5400000">
            <a:off x="2845526" y="2267364"/>
            <a:ext cx="1255848" cy="24582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47" name="AutoShape 65"/>
          <p:cNvCxnSpPr>
            <a:cxnSpLocks noChangeShapeType="1"/>
            <a:stCxn id="38" idx="2"/>
            <a:endCxn id="37" idx="6"/>
          </p:cNvCxnSpPr>
          <p:nvPr/>
        </p:nvCxnSpPr>
        <p:spPr bwMode="auto">
          <a:xfrm rot="10800000" flipV="1">
            <a:off x="3276600" y="2772567"/>
            <a:ext cx="1382713" cy="381001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48" name="Oval 71"/>
          <p:cNvSpPr>
            <a:spLocks noChangeArrowheads="1"/>
          </p:cNvSpPr>
          <p:nvPr/>
        </p:nvSpPr>
        <p:spPr bwMode="auto">
          <a:xfrm>
            <a:off x="1992312" y="4084637"/>
            <a:ext cx="295275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20712" y="5532437"/>
            <a:ext cx="7010400" cy="6016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982912" y="3017837"/>
            <a:ext cx="293687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7" name="AutoShape 66"/>
          <p:cNvCxnSpPr>
            <a:cxnSpLocks noChangeShapeType="1"/>
            <a:stCxn id="48" idx="1"/>
            <a:endCxn id="31" idx="5"/>
          </p:cNvCxnSpPr>
          <p:nvPr/>
        </p:nvCxnSpPr>
        <p:spPr bwMode="auto">
          <a:xfrm rot="16200000" flipV="1">
            <a:off x="902426" y="2991263"/>
            <a:ext cx="1560648" cy="7056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70" name="AutoShape 66"/>
          <p:cNvCxnSpPr>
            <a:cxnSpLocks noChangeShapeType="1"/>
            <a:stCxn id="37" idx="1"/>
          </p:cNvCxnSpPr>
          <p:nvPr/>
        </p:nvCxnSpPr>
        <p:spPr bwMode="auto">
          <a:xfrm rot="16200000" flipV="1">
            <a:off x="1917741" y="1949411"/>
            <a:ext cx="573154" cy="1643207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73" name="AutoShape 66"/>
          <p:cNvCxnSpPr>
            <a:cxnSpLocks noChangeShapeType="1"/>
            <a:stCxn id="37" idx="3"/>
            <a:endCxn id="48" idx="7"/>
          </p:cNvCxnSpPr>
          <p:nvPr/>
        </p:nvCxnSpPr>
        <p:spPr bwMode="auto">
          <a:xfrm rot="5400000">
            <a:off x="2197710" y="3296180"/>
            <a:ext cx="874847" cy="781576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77" name="Rectangle 76"/>
          <p:cNvSpPr/>
          <p:nvPr/>
        </p:nvSpPr>
        <p:spPr>
          <a:xfrm>
            <a:off x="1122061" y="5608637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j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992312" y="5608637"/>
            <a:ext cx="386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74661" y="5608637"/>
            <a:ext cx="33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583112" y="5608637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i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 bwMode="auto">
          <a:xfrm rot="5400000">
            <a:off x="4583906" y="5538000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2907506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1991518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1153318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/>
          <p:cNvSpPr/>
          <p:nvPr/>
        </p:nvSpPr>
        <p:spPr>
          <a:xfrm>
            <a:off x="6497956" y="5680372"/>
            <a:ext cx="204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Infection times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2" name="Left Brace 91"/>
          <p:cNvSpPr/>
          <p:nvPr/>
        </p:nvSpPr>
        <p:spPr bwMode="auto">
          <a:xfrm rot="16200000">
            <a:off x="2693111" y="4480637"/>
            <a:ext cx="609600" cy="3780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373312" y="6670972"/>
            <a:ext cx="120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Cascade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4" name="Text Placeholder 2"/>
          <p:cNvSpPr txBox="1">
            <a:spLocks/>
          </p:cNvSpPr>
          <p:nvPr/>
        </p:nvSpPr>
        <p:spPr bwMode="auto">
          <a:xfrm>
            <a:off x="5497512" y="2179637"/>
            <a:ext cx="4200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1. Likelihood of tx of an edge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5497512" y="26368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2. Probability of survival of a node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6" name="Text Placeholder 2"/>
          <p:cNvSpPr txBox="1">
            <a:spLocks/>
          </p:cNvSpPr>
          <p:nvPr/>
        </p:nvSpPr>
        <p:spPr bwMode="auto">
          <a:xfrm>
            <a:off x="5497512" y="30940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3. Likelihood of infection of a node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7" name="Text Placeholder 2"/>
          <p:cNvSpPr txBox="1">
            <a:spLocks/>
          </p:cNvSpPr>
          <p:nvPr/>
        </p:nvSpPr>
        <p:spPr bwMode="auto">
          <a:xfrm>
            <a:off x="5497512" y="35512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4. Likelihood of a cascade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8312" y="31819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DAG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60701</TotalTime>
  <Words>2379</Words>
  <Application>Microsoft Macintosh PowerPoint</Application>
  <PresentationFormat>Custom</PresentationFormat>
  <Paragraphs>437</Paragraphs>
  <Slides>38</Slides>
  <Notes>38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Glossy</vt:lpstr>
      <vt:lpstr>Manuel Gomez Rodriguez</vt:lpstr>
      <vt:lpstr>Propagation over networks</vt:lpstr>
      <vt:lpstr>Propagation over unknown networks</vt:lpstr>
      <vt:lpstr>Examples of diffusion</vt:lpstr>
      <vt:lpstr>Static vs dynamic networks</vt:lpstr>
      <vt:lpstr>Propagation on static networks</vt:lpstr>
      <vt:lpstr>Propagation on dynamic networks</vt:lpstr>
      <vt:lpstr>Outline</vt:lpstr>
      <vt:lpstr>Computing the likelihood of a cascade</vt:lpstr>
      <vt:lpstr>Likelihood of transmission</vt:lpstr>
      <vt:lpstr>Survival and Hazard</vt:lpstr>
      <vt:lpstr>Probability of survival</vt:lpstr>
      <vt:lpstr>Likelihood of an infection</vt:lpstr>
      <vt:lpstr>Likelihood of an infection</vt:lpstr>
      <vt:lpstr>Connection to Survival Theory</vt:lpstr>
      <vt:lpstr>Likelihood of a cascade</vt:lpstr>
      <vt:lpstr>Likelihood of a cascade</vt:lpstr>
      <vt:lpstr>Static &amp; Dynamic Network Inference</vt:lpstr>
      <vt:lpstr>Convexity of Network Inference</vt:lpstr>
      <vt:lpstr>Connection to Causality</vt:lpstr>
      <vt:lpstr>Properties of the formulation </vt:lpstr>
      <vt:lpstr>Properties of the formulation </vt:lpstr>
      <vt:lpstr>Properties of the formulation</vt:lpstr>
      <vt:lpstr>Solving the network inference problem  </vt:lpstr>
      <vt:lpstr>Speeding-up our method  </vt:lpstr>
      <vt:lpstr>Synthetic experiments: setup</vt:lpstr>
      <vt:lpstr>Performance vs network structure</vt:lpstr>
      <vt:lpstr>Performance vs transmission model</vt:lpstr>
      <vt:lpstr>Performance vs scalability</vt:lpstr>
      <vt:lpstr>Performance vs rate trend</vt:lpstr>
      <vt:lpstr>Real experiments: setup</vt:lpstr>
      <vt:lpstr>Observation I: Dynamic Visualization</vt:lpstr>
      <vt:lpstr>Observation I: Dynamic Visualization</vt:lpstr>
      <vt:lpstr>Observation II: Time-varying cluster</vt:lpstr>
      <vt:lpstr>Observation III: civil unrest</vt:lpstr>
      <vt:lpstr>Observation IV: centrality</vt:lpstr>
      <vt:lpstr>Conclusions</vt:lpstr>
      <vt:lpstr>Thanks!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Temporal Dynamics of Diffusion Networks</dc:title>
  <dc:subject/>
  <dc:creator/>
  <cp:keywords/>
  <dc:description/>
  <cp:lastModifiedBy>Manuel Gomez Rodriguez</cp:lastModifiedBy>
  <cp:revision>2572</cp:revision>
  <dcterms:created xsi:type="dcterms:W3CDTF">2012-09-04T09:00:14Z</dcterms:created>
  <dcterms:modified xsi:type="dcterms:W3CDTF">2012-09-04T11:45:44Z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