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29"/>
  </p:notesMasterIdLst>
  <p:handoutMasterIdLst>
    <p:handoutMasterId r:id="rId30"/>
  </p:handoutMasterIdLst>
  <p:sldIdLst>
    <p:sldId id="256" r:id="rId2"/>
    <p:sldId id="305" r:id="rId3"/>
    <p:sldId id="266" r:id="rId4"/>
    <p:sldId id="268" r:id="rId5"/>
    <p:sldId id="269" r:id="rId6"/>
    <p:sldId id="306" r:id="rId7"/>
    <p:sldId id="270" r:id="rId8"/>
    <p:sldId id="307" r:id="rId9"/>
    <p:sldId id="288" r:id="rId10"/>
    <p:sldId id="272" r:id="rId11"/>
    <p:sldId id="300" r:id="rId12"/>
    <p:sldId id="303" r:id="rId13"/>
    <p:sldId id="291" r:id="rId14"/>
    <p:sldId id="296" r:id="rId15"/>
    <p:sldId id="274" r:id="rId16"/>
    <p:sldId id="304" r:id="rId17"/>
    <p:sldId id="293" r:id="rId18"/>
    <p:sldId id="299" r:id="rId19"/>
    <p:sldId id="275" r:id="rId20"/>
    <p:sldId id="294" r:id="rId21"/>
    <p:sldId id="287" r:id="rId22"/>
    <p:sldId id="295" r:id="rId23"/>
    <p:sldId id="285" r:id="rId24"/>
    <p:sldId id="290" r:id="rId25"/>
    <p:sldId id="298" r:id="rId26"/>
    <p:sldId id="286" r:id="rId27"/>
    <p:sldId id="302" r:id="rId28"/>
  </p:sldIdLst>
  <p:sldSz cx="10080625" cy="7559675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CC3300"/>
    <a:srgbClr val="FF3300"/>
    <a:srgbClr val="D1673D"/>
    <a:srgbClr val="B17D5D"/>
    <a:srgbClr val="009900"/>
    <a:srgbClr val="99CC00"/>
    <a:srgbClr val="B2B2B2"/>
    <a:srgbClr val="5F5F5F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3869" autoAdjust="0"/>
    <p:restoredTop sz="98966" autoAdjust="0"/>
  </p:normalViewPr>
  <p:slideViewPr>
    <p:cSldViewPr>
      <p:cViewPr>
        <p:scale>
          <a:sx n="100" d="100"/>
          <a:sy n="100" d="100"/>
        </p:scale>
        <p:origin x="-360" y="1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3300" y="-102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 bwMode="auto">
          <a:xfrm>
            <a:off x="0" y="0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 bwMode="auto">
          <a:xfrm>
            <a:off x="4140200" y="0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 bwMode="auto">
          <a:xfrm>
            <a:off x="0" y="9121775"/>
            <a:ext cx="31734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 bwMode="auto">
          <a:xfrm>
            <a:off x="4140200" y="9121775"/>
            <a:ext cx="31750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412" tIns="41706" rIns="83412" bIns="41706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Calibri" charset="0"/>
              </a:defRPr>
            </a:lvl1pPr>
          </a:lstStyle>
          <a:p>
            <a:pPr>
              <a:defRPr/>
            </a:pPr>
            <a:fld id="{413AA366-A3C2-114F-B81D-27BE8B175CC0}" type="slidenum">
              <a:rPr lang="en-US"/>
              <a:pPr>
                <a:defRPr/>
              </a:pPr>
              <a:t>‹#›</a:t>
            </a:fld>
            <a:endParaRPr lang="fi-FI"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02020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257300" y="730250"/>
            <a:ext cx="4799013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14339" name="Notes Placeholder 2"/>
          <p:cNvSpPr txBox="1"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73413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41788" y="0"/>
            <a:ext cx="3173412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20188"/>
            <a:ext cx="3173413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41788" y="9120188"/>
            <a:ext cx="3173412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847725" eaLnBrk="1">
              <a:defRPr sz="13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FC8110E2-1524-9445-B796-69A2FE04EDF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59156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fi-FI" sz="2000">
        <a:solidFill>
          <a:schemeClr val="tx1"/>
        </a:solidFill>
        <a:latin typeface="Arial" pitchFamily="18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Add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graphs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final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version ICML.</a:t>
            </a:r>
          </a:p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First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parent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slower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parents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Add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graphs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for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final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version ICML.</a:t>
            </a:r>
          </a:p>
          <a:p>
            <a:pPr eaLnBrk="1">
              <a:spcBef>
                <a:spcPct val="0"/>
              </a:spcBef>
            </a:pP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First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parent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slower</a:t>
            </a:r>
            <a:r>
              <a:rPr lang="fi-FI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latin typeface="Arial" charset="0"/>
              </a:rPr>
              <a:t>parents</a:t>
            </a: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17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9699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301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120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32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5734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71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843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1507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6096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Stronger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Stronger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8110E2-1524-9445-B796-69A2FE04EDFD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355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838" y="4560888"/>
            <a:ext cx="5851525" cy="304800"/>
          </a:xfrm>
          <a:ln/>
        </p:spPr>
        <p:txBody>
          <a:bodyPr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E9449-F772-0A4F-A414-B421A0A8F96F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D0209-7DE8-DE48-A57C-4EEA4DD65E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880B0-46A9-B24C-9E60-A6E476430BDE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13A86-463B-E445-BDA6-B66E5D639C9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087A5-6F6C-424C-B07E-73FB041E9D6A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499D-3F0D-5546-9230-754BF6308C6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635B1-8426-3249-ABF5-CADB55DB964E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16DF1-BA4B-5C44-971E-82A6EE73956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4C467-6470-C448-9430-4CA99E9A51B5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4DD81-DD57-694B-B043-D199770EC71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071E9-6D7D-F34F-8DAD-4040732BBF25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B5363-205D-A54E-94F6-288C26787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2519C-F037-F24B-8035-B1B20F67C06C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7CA44-CA71-514B-B5EE-3ADB5193DF0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48087-D381-1646-8978-E930BB7D86BA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4740-7670-CC41-ACDF-A0E14F34940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DACBA-14DE-AC4C-BBA0-6FA4DC8452D9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42FA5-FACE-DD48-AEFA-D9ABFC4E22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E24B7-8B7E-F846-B32D-6CF756C623D8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479E3-829C-3848-B3E3-9634A6B8E12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54C7-BA14-5448-8ED9-FE78F6E22BB7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9FF8A-B7D2-1941-8D2D-F777CCEDE9C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68313" y="0"/>
            <a:ext cx="9070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503238" y="1768475"/>
            <a:ext cx="9072562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jäsennyksen tekstimuotoa napsauttamalla</a:t>
            </a:r>
          </a:p>
          <a:p>
            <a:pPr lvl="1"/>
            <a:r>
              <a:rPr lang="fi-FI"/>
              <a:t>Toinen jäsennystaso</a:t>
            </a:r>
          </a:p>
          <a:p>
            <a:pPr lvl="2"/>
            <a:r>
              <a:rPr lang="fi-FI"/>
              <a:t>Kolmas jäsennystaso</a:t>
            </a:r>
          </a:p>
          <a:p>
            <a:pPr lvl="3"/>
            <a:r>
              <a:rPr lang="fi-FI"/>
              <a:t>Neljäs jäsennystaso</a:t>
            </a:r>
          </a:p>
          <a:p>
            <a:pPr lvl="4"/>
            <a:r>
              <a:rPr lang="fi-FI"/>
              <a:t>Viides jäsennystaso</a:t>
            </a:r>
          </a:p>
          <a:p>
            <a:pPr lvl="4"/>
            <a:r>
              <a:rPr lang="fi-FI"/>
              <a:t>Kuudes jäsennystaso</a:t>
            </a:r>
          </a:p>
          <a:p>
            <a:pPr lvl="4"/>
            <a:r>
              <a:rPr lang="fi-FI"/>
              <a:t>Seitsemäs jäsennystaso</a:t>
            </a:r>
          </a:p>
          <a:p>
            <a:pPr lvl="4"/>
            <a:r>
              <a:rPr lang="fi-FI"/>
              <a:t>Kahdeksas jäsennystaso</a:t>
            </a:r>
          </a:p>
          <a:p>
            <a:pPr lvl="4"/>
            <a:r>
              <a:rPr lang="fi-FI"/>
              <a:t>Yhdeksäs jäsennystaso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238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CEDD8699-042C-2346-9A27-29B65BE83EC6}" type="datetime1">
              <a:rPr lang="en-US"/>
              <a:pPr>
                <a:defRPr/>
              </a:pPr>
              <a:t>6/30/11</a:t>
            </a:fld>
            <a:endParaRPr lang="fi-FI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8050" y="6886575"/>
            <a:ext cx="319405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6300" y="6886575"/>
            <a:ext cx="2349500" cy="5222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defRPr sz="1400">
                <a:latin typeface="Times New Roman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C1912FD-5D1F-9040-9225-6EB96CB30C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  <a:ea typeface="DejaVu Sans"/>
          <a:cs typeface="DejaVu Sans"/>
        </a:defRPr>
      </a:lvl9pPr>
    </p:titleStyle>
    <p:bodyStyle>
      <a:lvl1pPr marL="431800" indent="-32385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863600" indent="-287338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295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727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1590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 charset="0"/>
        <a:buChar char="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6162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6pPr>
      <a:lvl7pPr marL="30734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7pPr>
      <a:lvl8pPr marL="35306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8pPr>
      <a:lvl9pPr marL="3987800" indent="-215900" algn="l" rtl="0" eaLnBrk="0" fontAlgn="base" hangingPunct="0">
        <a:spcBef>
          <a:spcPct val="20000"/>
        </a:spcBef>
        <a:spcAft>
          <a:spcPct val="0"/>
        </a:spcAft>
        <a:buClr>
          <a:srgbClr val="FF6309"/>
        </a:buClr>
        <a:buSzPct val="45000"/>
        <a:buFont typeface="StarSymbol"/>
        <a:buChar char="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hyperlink" Target="http://www.stanford.edu/~manuelgr/netrate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2103437"/>
            <a:ext cx="3973513" cy="9679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2888130"/>
            <a:ext cx="3973513" cy="9679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3497730"/>
            <a:ext cx="3973513" cy="9679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4259730"/>
            <a:ext cx="3973513" cy="9679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5097930"/>
            <a:ext cx="3973513" cy="9679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5936130"/>
            <a:ext cx="3973513" cy="96790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6621930"/>
            <a:ext cx="3973513" cy="9679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599" y="1265237"/>
            <a:ext cx="3973513" cy="9679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1265237"/>
            <a:ext cx="3973513" cy="967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5654" y="2205037"/>
            <a:ext cx="6903858" cy="5384800"/>
          </a:xfrm>
          <a:prstGeom prst="rect">
            <a:avLst/>
          </a:prstGeom>
        </p:spPr>
      </p:pic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BDA6D8-6802-2F46-9207-C067A70B9D26}" type="slidenum">
              <a:rPr lang="fi-FI"/>
              <a:pPr/>
              <a:t>1</a:t>
            </a:fld>
            <a:endParaRPr lang="fi-FI"/>
          </a:p>
        </p:txBody>
      </p:sp>
      <p:sp>
        <p:nvSpPr>
          <p:cNvPr id="15363" name="Title 3"/>
          <p:cNvSpPr txBox="1">
            <a:spLocks noGrp="1"/>
          </p:cNvSpPr>
          <p:nvPr>
            <p:ph type="title" idx="4294967295"/>
          </p:nvPr>
        </p:nvSpPr>
        <p:spPr>
          <a:xfrm>
            <a:off x="696912" y="5726112"/>
            <a:ext cx="7543800" cy="492125"/>
          </a:xfrm>
        </p:spPr>
        <p:txBody>
          <a:bodyPr>
            <a:spAutoFit/>
          </a:bodyPr>
          <a:lstStyle/>
          <a:p>
            <a:pPr eaLnBrk="1"/>
            <a:r>
              <a:rPr lang="en-US" sz="1600" b="0" baseline="30000" dirty="0" smtClean="0">
                <a:solidFill>
                  <a:srgbClr val="595959"/>
                </a:solidFill>
                <a:latin typeface="Times New Roman" charset="0"/>
              </a:rPr>
              <a:t>1 </a:t>
            </a:r>
            <a:r>
              <a:rPr lang="en-US" sz="1600" dirty="0" smtClean="0">
                <a:solidFill>
                  <a:srgbClr val="595959"/>
                </a:solidFill>
              </a:rPr>
              <a:t>MPI for Intelligent Systems</a:t>
            </a:r>
            <a:br>
              <a:rPr lang="en-US" sz="1600" dirty="0" smtClean="0">
                <a:solidFill>
                  <a:srgbClr val="595959"/>
                </a:solidFill>
              </a:rPr>
            </a:br>
            <a:r>
              <a:rPr lang="en-US" sz="1600" b="0" baseline="30000" dirty="0" smtClean="0">
                <a:solidFill>
                  <a:srgbClr val="595959"/>
                </a:solidFill>
                <a:latin typeface="Times New Roman" charset="0"/>
              </a:rPr>
              <a:t>2 </a:t>
            </a:r>
            <a:r>
              <a:rPr lang="en-US" sz="1600" dirty="0" smtClean="0">
                <a:solidFill>
                  <a:srgbClr val="595959"/>
                </a:solidFill>
              </a:rPr>
              <a:t>Stanford University</a:t>
            </a:r>
            <a:r>
              <a:rPr lang="en-US" sz="1600" b="0" baseline="30000" dirty="0" smtClean="0">
                <a:solidFill>
                  <a:srgbClr val="595959"/>
                </a:solidFill>
                <a:latin typeface="Times New Roman" charset="0"/>
              </a:rPr>
              <a:t> </a:t>
            </a:r>
            <a:r>
              <a:rPr lang="en-US" sz="1600" dirty="0" smtClean="0">
                <a:solidFill>
                  <a:srgbClr val="595959"/>
                </a:solidFill>
              </a:rPr>
              <a:t/>
            </a:r>
            <a:br>
              <a:rPr lang="en-US" sz="1600" dirty="0" smtClean="0">
                <a:solidFill>
                  <a:srgbClr val="595959"/>
                </a:solidFill>
              </a:rPr>
            </a:br>
            <a:endParaRPr lang="en-US" sz="1600" dirty="0" smtClean="0">
              <a:solidFill>
                <a:srgbClr val="595959"/>
              </a:solidFill>
            </a:endParaRPr>
          </a:p>
        </p:txBody>
      </p:sp>
      <p:sp>
        <p:nvSpPr>
          <p:cNvPr id="15365" name="Title 2"/>
          <p:cNvSpPr txBox="1">
            <a:spLocks noGrp="1"/>
          </p:cNvSpPr>
          <p:nvPr>
            <p:ph type="title" idx="4294967295"/>
          </p:nvPr>
        </p:nvSpPr>
        <p:spPr>
          <a:xfrm>
            <a:off x="696912" y="4043362"/>
            <a:ext cx="4191000" cy="1108075"/>
          </a:xfrm>
        </p:spPr>
        <p:txBody>
          <a:bodyPr wrap="square">
            <a:spAutoFit/>
          </a:bodyPr>
          <a:lstStyle/>
          <a:p>
            <a:pPr eaLnBrk="1"/>
            <a:r>
              <a:rPr lang="en-US" sz="2400" dirty="0">
                <a:solidFill>
                  <a:schemeClr val="tx1"/>
                </a:solidFill>
              </a:rPr>
              <a:t>Manuel Gomez Rodriguez</a:t>
            </a:r>
            <a:r>
              <a:rPr lang="en-US" sz="2400" b="0" baseline="30000" dirty="0">
                <a:solidFill>
                  <a:schemeClr val="tx1"/>
                </a:solidFill>
                <a:latin typeface="Times New Roman" charset="0"/>
              </a:rPr>
              <a:t>1,2</a:t>
            </a:r>
            <a:r>
              <a:rPr lang="en-US" sz="2400" b="0" dirty="0">
                <a:solidFill>
                  <a:schemeClr val="tx1"/>
                </a:solidFill>
                <a:latin typeface="Times New Roman" charset="0"/>
              </a:rPr>
              <a:t/>
            </a:r>
            <a:br>
              <a:rPr lang="en-US" sz="2400" b="0" dirty="0">
                <a:solidFill>
                  <a:schemeClr val="tx1"/>
                </a:solidFill>
                <a:latin typeface="Times New Roman" charset="0"/>
              </a:rPr>
            </a:br>
            <a:r>
              <a:rPr lang="en-US" sz="2400" dirty="0">
                <a:solidFill>
                  <a:schemeClr val="tx1"/>
                </a:solidFill>
              </a:rPr>
              <a:t>David Balduzzi</a:t>
            </a:r>
            <a:r>
              <a:rPr lang="en-US" sz="2400" b="0" baseline="30000" dirty="0">
                <a:solidFill>
                  <a:schemeClr val="tx1"/>
                </a:solidFill>
                <a:latin typeface="Times New Roman" charset="0"/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Bernhard </a:t>
            </a:r>
            <a:r>
              <a:rPr lang="en-US" sz="2400" dirty="0" smtClean="0">
                <a:solidFill>
                  <a:schemeClr val="tx1"/>
                </a:solidFill>
              </a:rPr>
              <a:t>Schölkopf</a:t>
            </a:r>
            <a:r>
              <a:rPr lang="en-US" sz="2400" b="0" baseline="30000" dirty="0" smtClean="0">
                <a:solidFill>
                  <a:schemeClr val="tx1"/>
                </a:solidFill>
                <a:latin typeface="Times New Roman" charset="0"/>
              </a:rPr>
              <a:t>1</a:t>
            </a:r>
            <a:endParaRPr lang="en-US" sz="2400" b="0" baseline="30000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12" y="1265237"/>
            <a:ext cx="3973513" cy="967907"/>
          </a:xfrm>
          <a:prstGeom prst="rect">
            <a:avLst/>
          </a:prstGeom>
        </p:spPr>
      </p:pic>
      <p:sp>
        <p:nvSpPr>
          <p:cNvPr id="15364" name="Title 1"/>
          <p:cNvSpPr txBox="1">
            <a:spLocks noGrp="1"/>
          </p:cNvSpPr>
          <p:nvPr>
            <p:ph type="title" idx="4294967295"/>
          </p:nvPr>
        </p:nvSpPr>
        <p:spPr>
          <a:xfrm>
            <a:off x="693737" y="1892300"/>
            <a:ext cx="9070975" cy="1354137"/>
          </a:xfrm>
        </p:spPr>
        <p:txBody>
          <a:bodyPr>
            <a:spAutoFit/>
          </a:bodyPr>
          <a:lstStyle/>
          <a:p>
            <a:pPr eaLnBrk="1"/>
            <a:r>
              <a:rPr lang="en-US" cap="small" dirty="0" smtClean="0">
                <a:solidFill>
                  <a:schemeClr val="tx1"/>
                </a:solidFill>
              </a:rPr>
              <a:t>Uncovering the Temporal Dynamics of Diffusion Networks</a:t>
            </a:r>
            <a:r>
              <a:rPr lang="en-US" dirty="0" smtClean="0">
                <a:solidFill>
                  <a:srgbClr val="404040"/>
                </a:solidFill>
              </a:rPr>
              <a:t/>
            </a:r>
            <a:br>
              <a:rPr lang="en-US" dirty="0" smtClean="0">
                <a:solidFill>
                  <a:srgbClr val="404040"/>
                </a:solidFill>
              </a:rPr>
            </a:br>
            <a:endParaRPr lang="en-US" dirty="0" smtClean="0">
              <a:solidFill>
                <a:srgbClr val="40404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12" y="3094037"/>
            <a:ext cx="5155560" cy="647518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512" y="5653131"/>
            <a:ext cx="4724400" cy="1098506"/>
          </a:xfrm>
          <a:prstGeom prst="rect">
            <a:avLst/>
          </a:prstGeom>
        </p:spPr>
      </p:pic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10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Survival and Hazard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570037"/>
            <a:ext cx="9082087" cy="1254189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0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survival function 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edge              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is the probability that node       is not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infected by node       by time t</a:t>
            </a:r>
            <a:r>
              <a:rPr lang="en-US" sz="3000" baseline="-20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:</a:t>
            </a:r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392113" y="4313237"/>
            <a:ext cx="9082087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000" i="1" dirty="0" smtClean="0">
                <a:solidFill>
                  <a:srgbClr val="C0504D"/>
                </a:solidFill>
                <a:latin typeface="Calibri" charset="0"/>
                <a:ea typeface="DejaVu Sans" charset="0"/>
                <a:cs typeface="DejaVu Sans" charset="0"/>
              </a:rPr>
              <a:t>hazard</a:t>
            </a:r>
            <a:r>
              <a:rPr lang="en-US" sz="3000" dirty="0" smtClean="0">
                <a:solidFill>
                  <a:srgbClr val="C0504D"/>
                </a:solidFill>
                <a:latin typeface="Calibri" charset="0"/>
                <a:ea typeface="DejaVu Sans" charset="0"/>
                <a:cs typeface="DejaVu Sans" charset="0"/>
              </a:rPr>
              <a:t> function</a:t>
            </a: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, or instantaneous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infection rate, of edge               is the </a:t>
            </a:r>
            <a:b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3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ratio:</a:t>
            </a:r>
            <a:endParaRPr lang="en-US" sz="3000" dirty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0" name="Oval 77"/>
          <p:cNvSpPr>
            <a:spLocks noChangeArrowheads="1"/>
          </p:cNvSpPr>
          <p:nvPr/>
        </p:nvSpPr>
        <p:spPr bwMode="auto">
          <a:xfrm>
            <a:off x="6345237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659437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AutoShape 64"/>
          <p:cNvCxnSpPr>
            <a:cxnSpLocks noChangeShapeType="1"/>
            <a:stCxn id="11" idx="6"/>
          </p:cNvCxnSpPr>
          <p:nvPr/>
        </p:nvCxnSpPr>
        <p:spPr bwMode="auto">
          <a:xfrm>
            <a:off x="5954712" y="1858962"/>
            <a:ext cx="390525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25" name="Oval 77"/>
          <p:cNvSpPr>
            <a:spLocks noChangeArrowheads="1"/>
          </p:cNvSpPr>
          <p:nvPr/>
        </p:nvSpPr>
        <p:spPr bwMode="auto">
          <a:xfrm>
            <a:off x="5354637" y="2103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Oval 77"/>
          <p:cNvSpPr>
            <a:spLocks noChangeArrowheads="1"/>
          </p:cNvSpPr>
          <p:nvPr/>
        </p:nvSpPr>
        <p:spPr bwMode="auto">
          <a:xfrm>
            <a:off x="5278437" y="4879974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4592637" y="4879974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AutoShape 64"/>
          <p:cNvCxnSpPr>
            <a:cxnSpLocks noChangeShapeType="1"/>
            <a:stCxn id="29" idx="6"/>
          </p:cNvCxnSpPr>
          <p:nvPr/>
        </p:nvCxnSpPr>
        <p:spPr bwMode="auto">
          <a:xfrm>
            <a:off x="4887912" y="5016499"/>
            <a:ext cx="390525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3754437" y="25606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7412809" y="3711860"/>
            <a:ext cx="2047103" cy="15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 flipH="1" flipV="1">
            <a:off x="6890134" y="3158750"/>
            <a:ext cx="1080000" cy="3617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7266587" y="3639105"/>
            <a:ext cx="298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t</a:t>
            </a:r>
            <a:r>
              <a:rPr lang="en-US" baseline="-20000" dirty="0" smtClean="0">
                <a:latin typeface="Calibri" charset="0"/>
              </a:rPr>
              <a:t>j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7783512" y="3627437"/>
            <a:ext cx="297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alibri" charset="0"/>
              </a:rPr>
              <a:t>t</a:t>
            </a:r>
            <a:r>
              <a:rPr lang="en-US" baseline="-20000" dirty="0" smtClean="0">
                <a:latin typeface="Calibri" charset="0"/>
              </a:rPr>
              <a:t>i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3" name="Freeform 52"/>
          <p:cNvSpPr/>
          <p:nvPr/>
        </p:nvSpPr>
        <p:spPr bwMode="auto">
          <a:xfrm>
            <a:off x="7885112" y="3017837"/>
            <a:ext cx="1422400" cy="702733"/>
          </a:xfrm>
          <a:custGeom>
            <a:avLst/>
            <a:gdLst>
              <a:gd name="connsiteX0" fmla="*/ 2108200 w 2108200"/>
              <a:gd name="connsiteY0" fmla="*/ 702733 h 702733"/>
              <a:gd name="connsiteX1" fmla="*/ 571500 w 2108200"/>
              <a:gd name="connsiteY1" fmla="*/ 67733 h 702733"/>
              <a:gd name="connsiteX2" fmla="*/ 0 w 2108200"/>
              <a:gd name="connsiteY2" fmla="*/ 296333 h 702733"/>
              <a:gd name="connsiteX3" fmla="*/ 0 w 2108200"/>
              <a:gd name="connsiteY3" fmla="*/ 296333 h 70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8200" h="702733">
                <a:moveTo>
                  <a:pt x="2108200" y="702733"/>
                </a:moveTo>
                <a:cubicBezTo>
                  <a:pt x="1515533" y="419099"/>
                  <a:pt x="922867" y="135466"/>
                  <a:pt x="571500" y="67733"/>
                </a:cubicBezTo>
                <a:cubicBezTo>
                  <a:pt x="220133" y="0"/>
                  <a:pt x="0" y="296333"/>
                  <a:pt x="0" y="296333"/>
                </a:cubicBezTo>
                <a:lnTo>
                  <a:pt x="0" y="296333"/>
                </a:lnTo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6" name="Right Triangle 65"/>
          <p:cNvSpPr/>
          <p:nvPr/>
        </p:nvSpPr>
        <p:spPr bwMode="auto">
          <a:xfrm>
            <a:off x="7885112" y="3307800"/>
            <a:ext cx="1395623" cy="396000"/>
          </a:xfrm>
          <a:prstGeom prst="rtTriangl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9" name="Straight Connector 68"/>
          <p:cNvCxnSpPr>
            <a:stCxn id="66" idx="0"/>
            <a:endCxn id="66" idx="2"/>
          </p:cNvCxnSpPr>
          <p:nvPr/>
        </p:nvCxnSpPr>
        <p:spPr bwMode="auto">
          <a:xfrm rot="16200000" flipH="1">
            <a:off x="7687112" y="3505800"/>
            <a:ext cx="3960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>
            <a:stCxn id="66" idx="0"/>
          </p:cNvCxnSpPr>
          <p:nvPr/>
        </p:nvCxnSpPr>
        <p:spPr bwMode="auto">
          <a:xfrm rot="16200000" flipH="1" flipV="1">
            <a:off x="7560193" y="3378718"/>
            <a:ext cx="395837" cy="254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527" y="2103437"/>
            <a:ext cx="1404385" cy="3810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 bwMode="auto">
          <a:xfrm rot="5400000">
            <a:off x="8240712" y="2713037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27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449637" y="3017837"/>
            <a:ext cx="295275" cy="271462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049837" y="3932237"/>
            <a:ext cx="293687" cy="27146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888037" y="3017837"/>
            <a:ext cx="295275" cy="271462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8" name="AutoShape 72"/>
          <p:cNvCxnSpPr>
            <a:cxnSpLocks noChangeShapeType="1"/>
            <a:stCxn id="19" idx="3"/>
            <a:endCxn id="26" idx="7"/>
          </p:cNvCxnSpPr>
          <p:nvPr/>
        </p:nvCxnSpPr>
        <p:spPr bwMode="auto">
          <a:xfrm rot="5400000">
            <a:off x="4836251" y="2724564"/>
            <a:ext cx="570048" cy="1620009"/>
          </a:xfrm>
          <a:prstGeom prst="straightConnector1">
            <a:avLst/>
          </a:prstGeom>
          <a:noFill/>
          <a:ln w="57150">
            <a:solidFill>
              <a:schemeClr val="accent3">
                <a:lumMod val="5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20" name="AutoShape 65"/>
          <p:cNvCxnSpPr>
            <a:cxnSpLocks noChangeShapeType="1"/>
            <a:stCxn id="19" idx="4"/>
            <a:endCxn id="18" idx="0"/>
          </p:cNvCxnSpPr>
          <p:nvPr/>
        </p:nvCxnSpPr>
        <p:spPr bwMode="auto">
          <a:xfrm rot="5400000">
            <a:off x="5294709" y="3191271"/>
            <a:ext cx="642938" cy="838994"/>
          </a:xfrm>
          <a:prstGeom prst="straightConnector1">
            <a:avLst/>
          </a:prstGeom>
          <a:noFill/>
          <a:ln w="57150">
            <a:solidFill>
              <a:srgbClr val="808080"/>
            </a:solidFill>
            <a:round/>
            <a:headEnd type="triangle"/>
            <a:tailEnd type="none" w="med" len="med"/>
          </a:ln>
        </p:spPr>
      </p:cxnSp>
      <p:cxnSp>
        <p:nvCxnSpPr>
          <p:cNvPr id="21" name="AutoShape 66"/>
          <p:cNvCxnSpPr>
            <a:cxnSpLocks noChangeShapeType="1"/>
            <a:stCxn id="19" idx="2"/>
            <a:endCxn id="14" idx="6"/>
          </p:cNvCxnSpPr>
          <p:nvPr/>
        </p:nvCxnSpPr>
        <p:spPr bwMode="auto">
          <a:xfrm rot="10800000">
            <a:off x="3744913" y="3153568"/>
            <a:ext cx="2143125" cy="1588"/>
          </a:xfrm>
          <a:prstGeom prst="straightConnector1">
            <a:avLst/>
          </a:prstGeom>
          <a:noFill/>
          <a:ln w="57150">
            <a:solidFill>
              <a:srgbClr val="808080"/>
            </a:solidFill>
            <a:round/>
            <a:headEnd type="triangle"/>
            <a:tailEnd type="none" w="med" len="med"/>
          </a:ln>
        </p:spPr>
      </p:cxnSp>
      <p:cxnSp>
        <p:nvCxnSpPr>
          <p:cNvPr id="103" name="AutoShape 66"/>
          <p:cNvCxnSpPr>
            <a:cxnSpLocks noChangeShapeType="1"/>
            <a:stCxn id="19" idx="2"/>
            <a:endCxn id="14" idx="6"/>
          </p:cNvCxnSpPr>
          <p:nvPr/>
        </p:nvCxnSpPr>
        <p:spPr bwMode="auto">
          <a:xfrm rot="10800000">
            <a:off x="3744913" y="3153568"/>
            <a:ext cx="2143125" cy="1588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104" name="AutoShape 72"/>
          <p:cNvCxnSpPr>
            <a:cxnSpLocks noChangeShapeType="1"/>
            <a:stCxn id="19" idx="3"/>
            <a:endCxn id="26" idx="7"/>
          </p:cNvCxnSpPr>
          <p:nvPr/>
        </p:nvCxnSpPr>
        <p:spPr bwMode="auto">
          <a:xfrm rot="5400000">
            <a:off x="4836251" y="2724564"/>
            <a:ext cx="570048" cy="16200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105" name="AutoShape 65"/>
          <p:cNvCxnSpPr>
            <a:cxnSpLocks noChangeShapeType="1"/>
            <a:stCxn id="19" idx="4"/>
            <a:endCxn id="18" idx="0"/>
          </p:cNvCxnSpPr>
          <p:nvPr/>
        </p:nvCxnSpPr>
        <p:spPr bwMode="auto">
          <a:xfrm rot="5400000">
            <a:off x="5294709" y="3191271"/>
            <a:ext cx="642938" cy="838994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11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Probability of survival</a:t>
            </a:r>
            <a:endParaRPr lang="en-US" dirty="0"/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2912" y="1521760"/>
            <a:ext cx="2895600" cy="1115077"/>
          </a:xfrm>
          <a:prstGeom prst="rect">
            <a:avLst/>
          </a:prstGeom>
        </p:spPr>
      </p:pic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392112" y="1570037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rgbClr val="C0504D"/>
                </a:solidFill>
                <a:latin typeface="Calibri"/>
                <a:ea typeface="DejaVu Sans" charset="0"/>
                <a:cs typeface="Calibri"/>
              </a:rPr>
              <a:t>Probability of survival</a:t>
            </a:r>
            <a:r>
              <a:rPr lang="en-US" sz="3000" dirty="0" smtClean="0">
                <a:latin typeface="Calibri"/>
                <a:ea typeface="DejaVu Sans" charset="0"/>
                <a:cs typeface="Calibri"/>
              </a:rPr>
              <a:t> of a node      </a:t>
            </a:r>
            <a:br>
              <a:rPr lang="en-US" sz="3000" dirty="0" smtClean="0">
                <a:latin typeface="Calibri"/>
                <a:ea typeface="DejaVu Sans" charset="0"/>
                <a:cs typeface="Calibri"/>
              </a:rPr>
            </a:br>
            <a:r>
              <a:rPr lang="en-US" sz="3000" dirty="0" smtClean="0">
                <a:latin typeface="Calibri"/>
                <a:ea typeface="DejaVu Sans" charset="0"/>
                <a:cs typeface="Calibri"/>
              </a:rPr>
              <a:t>until time T for a cascade</a:t>
            </a:r>
            <a:r>
              <a:rPr lang="en-US" sz="3000" dirty="0" smtClean="0">
                <a:latin typeface="Calibri"/>
                <a:cs typeface="Calibri"/>
              </a:rPr>
              <a:t> (t</a:t>
            </a:r>
            <a:r>
              <a:rPr lang="en-US" sz="3000" baseline="-20000" dirty="0" smtClean="0">
                <a:latin typeface="Calibri"/>
                <a:cs typeface="Calibri"/>
              </a:rPr>
              <a:t>1</a:t>
            </a:r>
            <a:r>
              <a:rPr lang="en-US" sz="3000" dirty="0" smtClean="0">
                <a:latin typeface="Calibri"/>
                <a:cs typeface="Calibri"/>
              </a:rPr>
              <a:t>, ..., t</a:t>
            </a:r>
            <a:r>
              <a:rPr lang="en-US" sz="3000" baseline="-20000" dirty="0" smtClean="0">
                <a:latin typeface="Calibri"/>
                <a:cs typeface="Calibri"/>
              </a:rPr>
              <a:t>N</a:t>
            </a:r>
            <a:r>
              <a:rPr lang="en-US" sz="3000" dirty="0" smtClean="0">
                <a:latin typeface="Calibri"/>
                <a:cs typeface="Calibri"/>
              </a:rPr>
              <a:t>):</a:t>
            </a:r>
            <a:endParaRPr lang="en-US" sz="3000" dirty="0">
              <a:solidFill>
                <a:srgbClr val="6BB76D"/>
              </a:solidFill>
              <a:latin typeface="Calibri"/>
              <a:ea typeface="DejaVu Sans" charset="0"/>
              <a:cs typeface="Calibri"/>
            </a:endParaRPr>
          </a:p>
        </p:txBody>
      </p:sp>
      <p:sp>
        <p:nvSpPr>
          <p:cNvPr id="26" name="Oval 71"/>
          <p:cNvSpPr>
            <a:spLocks noChangeArrowheads="1"/>
          </p:cNvSpPr>
          <p:nvPr/>
        </p:nvSpPr>
        <p:spPr bwMode="auto">
          <a:xfrm>
            <a:off x="4059237" y="3779837"/>
            <a:ext cx="295275" cy="27146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Oval 77"/>
          <p:cNvSpPr>
            <a:spLocks noChangeArrowheads="1"/>
          </p:cNvSpPr>
          <p:nvPr/>
        </p:nvSpPr>
        <p:spPr bwMode="auto">
          <a:xfrm>
            <a:off x="6040437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925512" y="4922837"/>
            <a:ext cx="2421925" cy="1490895"/>
            <a:chOff x="535587" y="5489574"/>
            <a:chExt cx="2421925" cy="1490895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 flipV="1">
              <a:off x="681809" y="6675437"/>
              <a:ext cx="22757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 rot="5400000" flipH="1" flipV="1">
              <a:off x="159134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Rectangle 38"/>
            <p:cNvSpPr/>
            <p:nvPr/>
          </p:nvSpPr>
          <p:spPr>
            <a:xfrm>
              <a:off x="535587" y="6610905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endParaRPr lang="en-US" dirty="0" smtClean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52512" y="661113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1154112" y="5989637"/>
              <a:ext cx="1422400" cy="702733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2" name="Right Triangle 41"/>
            <p:cNvSpPr/>
            <p:nvPr/>
          </p:nvSpPr>
          <p:spPr bwMode="auto">
            <a:xfrm>
              <a:off x="1154112" y="6279600"/>
              <a:ext cx="1395623" cy="396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3" name="Straight Connector 42"/>
            <p:cNvCxnSpPr>
              <a:stCxn id="42" idx="0"/>
              <a:endCxn id="42" idx="2"/>
            </p:cNvCxnSpPr>
            <p:nvPr/>
          </p:nvCxnSpPr>
          <p:spPr bwMode="auto">
            <a:xfrm rot="16200000" flipH="1">
              <a:off x="956112" y="6477600"/>
              <a:ext cx="396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Straight Connector 43"/>
            <p:cNvCxnSpPr>
              <a:stCxn id="42" idx="0"/>
            </p:cNvCxnSpPr>
            <p:nvPr/>
          </p:nvCxnSpPr>
          <p:spPr bwMode="auto">
            <a:xfrm rot="16200000" flipH="1" flipV="1">
              <a:off x="829193" y="6350518"/>
              <a:ext cx="395837" cy="25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4" name="Oval 77"/>
            <p:cNvSpPr>
              <a:spLocks noChangeArrowheads="1"/>
            </p:cNvSpPr>
            <p:nvPr/>
          </p:nvSpPr>
          <p:spPr bwMode="auto">
            <a:xfrm>
              <a:off x="18145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11287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76" name="AutoShape 64"/>
            <p:cNvCxnSpPr>
              <a:cxnSpLocks noChangeShapeType="1"/>
              <a:stCxn id="75" idx="6"/>
            </p:cNvCxnSpPr>
            <p:nvPr/>
          </p:nvCxnSpPr>
          <p:spPr bwMode="auto">
            <a:xfrm>
              <a:off x="1423987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1" name="Group 100"/>
          <p:cNvGrpSpPr/>
          <p:nvPr/>
        </p:nvGrpSpPr>
        <p:grpSpPr>
          <a:xfrm>
            <a:off x="3287712" y="4922837"/>
            <a:ext cx="3048000" cy="1490895"/>
            <a:chOff x="3135312" y="5489574"/>
            <a:chExt cx="3048000" cy="1490895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flipV="1">
              <a:off x="3983809" y="6675437"/>
              <a:ext cx="21995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5400000" flipH="1" flipV="1">
              <a:off x="3461134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Rectangle 46"/>
            <p:cNvSpPr/>
            <p:nvPr/>
          </p:nvSpPr>
          <p:spPr>
            <a:xfrm>
              <a:off x="3837587" y="661090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k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354512" y="6611137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 bwMode="auto">
            <a:xfrm rot="784553">
              <a:off x="4456112" y="6031537"/>
              <a:ext cx="720000" cy="576000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ight Triangle 49"/>
            <p:cNvSpPr/>
            <p:nvPr/>
          </p:nvSpPr>
          <p:spPr bwMode="auto">
            <a:xfrm>
              <a:off x="4456113" y="6171437"/>
              <a:ext cx="658800" cy="504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1" name="Straight Connector 50"/>
            <p:cNvCxnSpPr/>
            <p:nvPr/>
          </p:nvCxnSpPr>
          <p:spPr bwMode="auto">
            <a:xfrm rot="16200000" flipH="1">
              <a:off x="4218000" y="6438337"/>
              <a:ext cx="48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5400000">
              <a:off x="4059600" y="6276337"/>
              <a:ext cx="472036" cy="3302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7" name="Oval 77"/>
            <p:cNvSpPr>
              <a:spLocks noChangeArrowheads="1"/>
            </p:cNvSpPr>
            <p:nvPr/>
          </p:nvSpPr>
          <p:spPr bwMode="auto">
            <a:xfrm>
              <a:off x="51165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44307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79" name="AutoShape 64"/>
            <p:cNvCxnSpPr>
              <a:cxnSpLocks noChangeShapeType="1"/>
              <a:stCxn id="78" idx="6"/>
            </p:cNvCxnSpPr>
            <p:nvPr/>
          </p:nvCxnSpPr>
          <p:spPr bwMode="auto">
            <a:xfrm>
              <a:off x="4725987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97" name="Text Placeholder 2"/>
            <p:cNvSpPr txBox="1">
              <a:spLocks/>
            </p:cNvSpPr>
            <p:nvPr/>
          </p:nvSpPr>
          <p:spPr bwMode="auto">
            <a:xfrm>
              <a:off x="3135312" y="6032083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×</a:t>
              </a:r>
              <a:endParaRPr lang="en-US" sz="2400" baseline="-20000" dirty="0" smtClean="0">
                <a:latin typeface="Calibri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6183312" y="4922837"/>
            <a:ext cx="3200400" cy="1490895"/>
            <a:chOff x="6411912" y="5489574"/>
            <a:chExt cx="3200400" cy="1490895"/>
          </a:xfrm>
        </p:grpSpPr>
        <p:cxnSp>
          <p:nvCxnSpPr>
            <p:cNvPr id="53" name="Straight Arrow Connector 52"/>
            <p:cNvCxnSpPr/>
            <p:nvPr/>
          </p:nvCxnSpPr>
          <p:spPr bwMode="auto">
            <a:xfrm flipV="1">
              <a:off x="7243934" y="6675437"/>
              <a:ext cx="2368378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5400000" flipH="1" flipV="1">
              <a:off x="6721259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5" name="Rectangle 54"/>
            <p:cNvSpPr/>
            <p:nvPr/>
          </p:nvSpPr>
          <p:spPr>
            <a:xfrm>
              <a:off x="7097712" y="6610905"/>
              <a:ext cx="297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l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14637" y="6611137"/>
              <a:ext cx="297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7732710" y="5989636"/>
              <a:ext cx="1736125" cy="684000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Right Triangle 57"/>
            <p:cNvSpPr/>
            <p:nvPr/>
          </p:nvSpPr>
          <p:spPr bwMode="auto">
            <a:xfrm>
              <a:off x="7741200" y="6261437"/>
              <a:ext cx="1756800" cy="414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 bwMode="auto">
            <a:xfrm rot="16200000" flipH="1">
              <a:off x="7525710" y="6468437"/>
              <a:ext cx="414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16200000" flipH="1" flipV="1">
              <a:off x="7407793" y="6332356"/>
              <a:ext cx="395836" cy="2539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8478837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7793037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87" name="AutoShape 64"/>
            <p:cNvCxnSpPr>
              <a:cxnSpLocks noChangeShapeType="1"/>
              <a:stCxn id="81" idx="6"/>
            </p:cNvCxnSpPr>
            <p:nvPr/>
          </p:nvCxnSpPr>
          <p:spPr bwMode="auto">
            <a:xfrm>
              <a:off x="8088312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98" name="Text Placeholder 2"/>
            <p:cNvSpPr txBox="1">
              <a:spLocks/>
            </p:cNvSpPr>
            <p:nvPr/>
          </p:nvSpPr>
          <p:spPr bwMode="auto">
            <a:xfrm>
              <a:off x="6411912" y="6032083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×</a:t>
              </a:r>
              <a:endParaRPr lang="en-US" sz="2400" baseline="-20000" dirty="0" smtClean="0">
                <a:latin typeface="Calibri" charset="0"/>
              </a:endParaRPr>
            </a:p>
          </p:txBody>
        </p:sp>
      </p:grpSp>
      <p:sp>
        <p:nvSpPr>
          <p:cNvPr id="61" name="Left Brace 60"/>
          <p:cNvSpPr/>
          <p:nvPr/>
        </p:nvSpPr>
        <p:spPr bwMode="auto">
          <a:xfrm rot="16200000">
            <a:off x="8488800" y="1369637"/>
            <a:ext cx="367200" cy="19872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393112" y="2484437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Calibri"/>
                <a:ea typeface="DejaVu Sans" charset="0"/>
                <a:cs typeface="Calibri"/>
              </a:rPr>
              <a:t>≤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3516312" y="3398837"/>
            <a:ext cx="2200275" cy="1033463"/>
            <a:chOff x="3516312" y="4389437"/>
            <a:chExt cx="2200275" cy="1033463"/>
          </a:xfrm>
        </p:grpSpPr>
        <p:cxnSp>
          <p:nvCxnSpPr>
            <p:cNvPr id="61" name="AutoShape 66"/>
            <p:cNvCxnSpPr>
              <a:cxnSpLocks noChangeShapeType="1"/>
              <a:stCxn id="58" idx="2"/>
            </p:cNvCxnSpPr>
            <p:nvPr/>
          </p:nvCxnSpPr>
          <p:spPr bwMode="auto">
            <a:xfrm rot="10800000" flipV="1">
              <a:off x="3821112" y="4525168"/>
              <a:ext cx="1600200" cy="269082"/>
            </a:xfrm>
            <a:prstGeom prst="straightConnector1">
              <a:avLst/>
            </a:prstGeom>
            <a:noFill/>
            <a:ln w="57150">
              <a:solidFill>
                <a:srgbClr val="808080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59" name="AutoShape 72"/>
            <p:cNvCxnSpPr>
              <a:cxnSpLocks noChangeShapeType="1"/>
              <a:stCxn id="58" idx="3"/>
              <a:endCxn id="65" idx="7"/>
            </p:cNvCxnSpPr>
            <p:nvPr/>
          </p:nvCxnSpPr>
          <p:spPr bwMode="auto">
            <a:xfrm rot="5400000">
              <a:off x="4636226" y="4210464"/>
              <a:ext cx="417648" cy="1239009"/>
            </a:xfrm>
            <a:prstGeom prst="straightConnector1">
              <a:avLst/>
            </a:prstGeom>
            <a:noFill/>
            <a:ln w="57150">
              <a:solidFill>
                <a:schemeClr val="accent3">
                  <a:lumMod val="5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60" name="AutoShape 65"/>
            <p:cNvCxnSpPr>
              <a:cxnSpLocks noChangeShapeType="1"/>
              <a:stCxn id="58" idx="4"/>
              <a:endCxn id="57" idx="7"/>
            </p:cNvCxnSpPr>
            <p:nvPr/>
          </p:nvCxnSpPr>
          <p:spPr bwMode="auto">
            <a:xfrm rot="5400000">
              <a:off x="5088624" y="4710865"/>
              <a:ext cx="530293" cy="430360"/>
            </a:xfrm>
            <a:prstGeom prst="straightConnector1">
              <a:avLst/>
            </a:prstGeom>
            <a:noFill/>
            <a:ln w="57150">
              <a:solidFill>
                <a:srgbClr val="808080"/>
              </a:solidFill>
              <a:round/>
              <a:headEnd type="triangle"/>
              <a:tailEnd type="none" w="med" len="med"/>
            </a:ln>
          </p:spPr>
        </p:cxnSp>
        <p:sp>
          <p:nvSpPr>
            <p:cNvPr id="65" name="Oval 71"/>
            <p:cNvSpPr>
              <a:spLocks noChangeArrowheads="1"/>
            </p:cNvSpPr>
            <p:nvPr/>
          </p:nvSpPr>
          <p:spPr bwMode="auto">
            <a:xfrm>
              <a:off x="3973512" y="4999037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3516312" y="4694237"/>
              <a:ext cx="295275" cy="2714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4887912" y="5151437"/>
              <a:ext cx="293687" cy="271463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5421312" y="4389437"/>
              <a:ext cx="295275" cy="27146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  <a:gs pos="35000">
                  <a:schemeClr val="accent1">
                    <a:lumMod val="40000"/>
                    <a:lumOff val="60000"/>
                  </a:schemeClr>
                </a:gs>
              </a:gsLst>
              <a:lin ang="16200000" scaled="0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2" name="AutoShape 66"/>
          <p:cNvCxnSpPr>
            <a:cxnSpLocks noChangeShapeType="1"/>
          </p:cNvCxnSpPr>
          <p:nvPr/>
        </p:nvCxnSpPr>
        <p:spPr bwMode="auto">
          <a:xfrm rot="10800000" flipV="1">
            <a:off x="3821112" y="3534568"/>
            <a:ext cx="1600200" cy="269082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</p:cxnSp>
      <p:cxnSp>
        <p:nvCxnSpPr>
          <p:cNvPr id="63" name="AutoShape 72"/>
          <p:cNvCxnSpPr>
            <a:cxnSpLocks noChangeShapeType="1"/>
          </p:cNvCxnSpPr>
          <p:nvPr/>
        </p:nvCxnSpPr>
        <p:spPr bwMode="auto">
          <a:xfrm rot="5400000">
            <a:off x="4636226" y="3219864"/>
            <a:ext cx="417648" cy="12390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64" name="AutoShape 65"/>
          <p:cNvCxnSpPr>
            <a:cxnSpLocks noChangeShapeType="1"/>
          </p:cNvCxnSpPr>
          <p:nvPr/>
        </p:nvCxnSpPr>
        <p:spPr bwMode="auto">
          <a:xfrm rot="5400000">
            <a:off x="5088624" y="3720265"/>
            <a:ext cx="530293" cy="430360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12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Likelihood of an infection</a:t>
            </a:r>
            <a:endParaRPr lang="en-US" dirty="0"/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392113" y="2332037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What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is the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likelihood of infection of node 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    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at time t</a:t>
            </a:r>
            <a:r>
              <a:rPr lang="en-US" sz="3000" kern="0" baseline="-2500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i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when node       is the </a:t>
            </a:r>
            <a:r>
              <a:rPr lang="en-US" sz="3000" i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first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parent?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620712" y="4846637"/>
            <a:ext cx="2421925" cy="1491158"/>
            <a:chOff x="620712" y="5718174"/>
            <a:chExt cx="2421925" cy="1491158"/>
          </a:xfrm>
        </p:grpSpPr>
        <p:cxnSp>
          <p:nvCxnSpPr>
            <p:cNvPr id="19" name="Straight Arrow Connector 18"/>
            <p:cNvCxnSpPr/>
            <p:nvPr/>
          </p:nvCxnSpPr>
          <p:spPr bwMode="auto">
            <a:xfrm flipV="1">
              <a:off x="766934" y="6904037"/>
              <a:ext cx="22757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rot="5400000" flipH="1" flipV="1">
              <a:off x="244259" y="63591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1" name="Rectangle 20"/>
            <p:cNvSpPr/>
            <p:nvPr/>
          </p:nvSpPr>
          <p:spPr>
            <a:xfrm>
              <a:off x="620712" y="6839505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endParaRPr lang="en-US" dirty="0" smtClean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37637" y="6840000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1239237" y="6218237"/>
              <a:ext cx="1422400" cy="702733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5" name="Straight Connector 24"/>
            <p:cNvCxnSpPr>
              <a:endCxn id="24" idx="2"/>
            </p:cNvCxnSpPr>
            <p:nvPr/>
          </p:nvCxnSpPr>
          <p:spPr bwMode="auto">
            <a:xfrm rot="16200000" flipH="1">
              <a:off x="1041237" y="6706200"/>
              <a:ext cx="396000" cy="1588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accent2"/>
              </a:solidFill>
              <a:prstDash val="sysDash"/>
              <a:round/>
              <a:headEnd type="oval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rot="16200000" flipH="1" flipV="1">
              <a:off x="914318" y="6579118"/>
              <a:ext cx="395837" cy="25400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7" name="Oval 77"/>
            <p:cNvSpPr>
              <a:spLocks noChangeArrowheads="1"/>
            </p:cNvSpPr>
            <p:nvPr/>
          </p:nvSpPr>
          <p:spPr bwMode="auto">
            <a:xfrm>
              <a:off x="1899637" y="57181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1213837" y="57181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j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29" name="AutoShape 64"/>
            <p:cNvCxnSpPr>
              <a:cxnSpLocks noChangeShapeType="1"/>
              <a:stCxn id="28" idx="6"/>
            </p:cNvCxnSpPr>
            <p:nvPr/>
          </p:nvCxnSpPr>
          <p:spPr bwMode="auto">
            <a:xfrm>
              <a:off x="1509112" y="58546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0" name="Group 29"/>
          <p:cNvGrpSpPr/>
          <p:nvPr/>
        </p:nvGrpSpPr>
        <p:grpSpPr>
          <a:xfrm>
            <a:off x="2982912" y="4846637"/>
            <a:ext cx="3048000" cy="1491158"/>
            <a:chOff x="3135312" y="5489574"/>
            <a:chExt cx="3048000" cy="1491158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 flipV="1">
              <a:off x="3983809" y="6675437"/>
              <a:ext cx="2199503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3461134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3" name="Rectangle 32"/>
            <p:cNvSpPr/>
            <p:nvPr/>
          </p:nvSpPr>
          <p:spPr>
            <a:xfrm>
              <a:off x="3837587" y="661090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k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54512" y="6611400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35" name="Freeform 34"/>
            <p:cNvSpPr/>
            <p:nvPr/>
          </p:nvSpPr>
          <p:spPr bwMode="auto">
            <a:xfrm rot="784553">
              <a:off x="4456112" y="6031800"/>
              <a:ext cx="720000" cy="576000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Right Triangle 35"/>
            <p:cNvSpPr/>
            <p:nvPr/>
          </p:nvSpPr>
          <p:spPr bwMode="auto">
            <a:xfrm>
              <a:off x="4456113" y="6171437"/>
              <a:ext cx="658800" cy="504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7" name="Straight Connector 36"/>
            <p:cNvCxnSpPr>
              <a:stCxn id="36" idx="0"/>
              <a:endCxn id="36" idx="2"/>
            </p:cNvCxnSpPr>
            <p:nvPr/>
          </p:nvCxnSpPr>
          <p:spPr bwMode="auto">
            <a:xfrm rot="16200000" flipH="1">
              <a:off x="4214913" y="6434237"/>
              <a:ext cx="4824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4054995" y="6274319"/>
              <a:ext cx="472036" cy="33020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Oval 77"/>
            <p:cNvSpPr>
              <a:spLocks noChangeArrowheads="1"/>
            </p:cNvSpPr>
            <p:nvPr/>
          </p:nvSpPr>
          <p:spPr bwMode="auto">
            <a:xfrm>
              <a:off x="51165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4430712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1" name="AutoShape 64"/>
            <p:cNvCxnSpPr>
              <a:cxnSpLocks noChangeShapeType="1"/>
              <a:stCxn id="40" idx="6"/>
            </p:cNvCxnSpPr>
            <p:nvPr/>
          </p:nvCxnSpPr>
          <p:spPr bwMode="auto">
            <a:xfrm>
              <a:off x="4725987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42" name="Text Placeholder 2"/>
            <p:cNvSpPr txBox="1">
              <a:spLocks/>
            </p:cNvSpPr>
            <p:nvPr/>
          </p:nvSpPr>
          <p:spPr bwMode="auto">
            <a:xfrm>
              <a:off x="3135312" y="6032083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×</a:t>
              </a:r>
              <a:endParaRPr lang="en-US" sz="2400" baseline="-20000" dirty="0" smtClean="0">
                <a:latin typeface="Calibri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878512" y="4846637"/>
            <a:ext cx="3200400" cy="1491158"/>
            <a:chOff x="6411912" y="5489574"/>
            <a:chExt cx="3200400" cy="1491158"/>
          </a:xfrm>
        </p:grpSpPr>
        <p:cxnSp>
          <p:nvCxnSpPr>
            <p:cNvPr id="44" name="Straight Arrow Connector 43"/>
            <p:cNvCxnSpPr/>
            <p:nvPr/>
          </p:nvCxnSpPr>
          <p:spPr bwMode="auto">
            <a:xfrm flipV="1">
              <a:off x="7243934" y="6675437"/>
              <a:ext cx="2368378" cy="82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5400000" flipH="1" flipV="1">
              <a:off x="6721259" y="6130550"/>
              <a:ext cx="1080000" cy="36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>
            <a:xfrm>
              <a:off x="7097712" y="6610905"/>
              <a:ext cx="2973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l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614637" y="6611400"/>
              <a:ext cx="29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7732710" y="5989636"/>
              <a:ext cx="1736125" cy="684000"/>
            </a:xfrm>
            <a:custGeom>
              <a:avLst/>
              <a:gdLst>
                <a:gd name="connsiteX0" fmla="*/ 2108200 w 2108200"/>
                <a:gd name="connsiteY0" fmla="*/ 702733 h 702733"/>
                <a:gd name="connsiteX1" fmla="*/ 571500 w 2108200"/>
                <a:gd name="connsiteY1" fmla="*/ 67733 h 702733"/>
                <a:gd name="connsiteX2" fmla="*/ 0 w 2108200"/>
                <a:gd name="connsiteY2" fmla="*/ 296333 h 702733"/>
                <a:gd name="connsiteX3" fmla="*/ 0 w 2108200"/>
                <a:gd name="connsiteY3" fmla="*/ 296333 h 70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8200" h="702733">
                  <a:moveTo>
                    <a:pt x="2108200" y="702733"/>
                  </a:moveTo>
                  <a:cubicBezTo>
                    <a:pt x="1515533" y="419099"/>
                    <a:pt x="922867" y="135466"/>
                    <a:pt x="571500" y="67733"/>
                  </a:cubicBezTo>
                  <a:cubicBezTo>
                    <a:pt x="220133" y="0"/>
                    <a:pt x="0" y="296333"/>
                    <a:pt x="0" y="296333"/>
                  </a:cubicBezTo>
                  <a:lnTo>
                    <a:pt x="0" y="296333"/>
                  </a:lnTo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9" name="Right Triangle 48"/>
            <p:cNvSpPr/>
            <p:nvPr/>
          </p:nvSpPr>
          <p:spPr bwMode="auto">
            <a:xfrm>
              <a:off x="7741200" y="6261437"/>
              <a:ext cx="1756800" cy="414000"/>
            </a:xfrm>
            <a:prstGeom prst="rtTriangl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 bwMode="auto">
            <a:xfrm rot="16200000" flipH="1">
              <a:off x="7525710" y="6468437"/>
              <a:ext cx="414000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 flipH="1" flipV="1">
              <a:off x="7407793" y="6332356"/>
              <a:ext cx="395836" cy="25399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77"/>
            <p:cNvSpPr>
              <a:spLocks noChangeArrowheads="1"/>
            </p:cNvSpPr>
            <p:nvPr/>
          </p:nvSpPr>
          <p:spPr bwMode="auto">
            <a:xfrm>
              <a:off x="8478837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i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7793037" y="5489574"/>
              <a:ext cx="295275" cy="271463"/>
            </a:xfrm>
            <a:prstGeom prst="ellipse">
              <a:avLst/>
            </a:prstGeom>
            <a:gradFill rotWithShape="1">
              <a:gsLst>
                <a:gs pos="0">
                  <a:srgbClr val="A3C4FF"/>
                </a:gs>
                <a:gs pos="35001">
                  <a:srgbClr val="BFD5FF"/>
                </a:gs>
                <a:gs pos="100000">
                  <a:srgbClr val="E5EEFF"/>
                </a:gs>
              </a:gsLst>
              <a:lin ang="162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dirty="0" smtClean="0">
                  <a:solidFill>
                    <a:srgbClr val="000000"/>
                  </a:solidFill>
                </a:rPr>
                <a:t>l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54" name="AutoShape 64"/>
            <p:cNvCxnSpPr>
              <a:cxnSpLocks noChangeShapeType="1"/>
              <a:stCxn id="53" idx="6"/>
            </p:cNvCxnSpPr>
            <p:nvPr/>
          </p:nvCxnSpPr>
          <p:spPr bwMode="auto">
            <a:xfrm>
              <a:off x="8088312" y="5626099"/>
              <a:ext cx="390525" cy="0"/>
            </a:xfrm>
            <a:prstGeom prst="straightConnector1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</p:cxnSp>
        <p:sp>
          <p:nvSpPr>
            <p:cNvPr id="55" name="Text Placeholder 2"/>
            <p:cNvSpPr txBox="1">
              <a:spLocks/>
            </p:cNvSpPr>
            <p:nvPr/>
          </p:nvSpPr>
          <p:spPr bwMode="auto">
            <a:xfrm>
              <a:off x="6411912" y="6032083"/>
              <a:ext cx="457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×</a:t>
              </a:r>
              <a:endParaRPr lang="en-US" sz="2400" baseline="-20000" dirty="0" smtClean="0">
                <a:latin typeface="Calibri" charset="0"/>
              </a:endParaRPr>
            </a:p>
          </p:txBody>
        </p:sp>
      </p:grpSp>
      <p:sp>
        <p:nvSpPr>
          <p:cNvPr id="66" name="Oval 77"/>
          <p:cNvSpPr>
            <a:spLocks noChangeArrowheads="1"/>
          </p:cNvSpPr>
          <p:nvPr/>
        </p:nvSpPr>
        <p:spPr bwMode="auto">
          <a:xfrm>
            <a:off x="2289600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7" name="Oval 77"/>
          <p:cNvSpPr>
            <a:spLocks noChangeArrowheads="1"/>
          </p:cNvSpPr>
          <p:nvPr/>
        </p:nvSpPr>
        <p:spPr bwMode="auto">
          <a:xfrm>
            <a:off x="7631112" y="2441574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8" name="Oval 67"/>
          <p:cNvSpPr>
            <a:spLocks noChangeArrowheads="1"/>
          </p:cNvSpPr>
          <p:nvPr/>
        </p:nvSpPr>
        <p:spPr bwMode="auto">
          <a:xfrm>
            <a:off x="2916237" y="2865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" name="Text Placeholder 2"/>
          <p:cNvSpPr txBox="1">
            <a:spLocks/>
          </p:cNvSpPr>
          <p:nvPr/>
        </p:nvSpPr>
        <p:spPr bwMode="auto">
          <a:xfrm>
            <a:off x="392112" y="1570037"/>
            <a:ext cx="9082087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 node       gets infected once the </a:t>
            </a:r>
            <a:r>
              <a:rPr kumimoji="0" lang="en-US" sz="3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first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parent infects it.</a:t>
            </a:r>
            <a:endParaRPr lang="en-US" sz="3000" kern="0" dirty="0" smtClean="0">
              <a:solidFill>
                <a:srgbClr val="000000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12" y="6599237"/>
            <a:ext cx="2133600" cy="632177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12" y="6599237"/>
            <a:ext cx="3460750" cy="913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13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Likelihood of an infection</a:t>
            </a:r>
            <a:endParaRPr lang="en-US" dirty="0"/>
          </a:p>
        </p:txBody>
      </p:sp>
      <p:sp>
        <p:nvSpPr>
          <p:cNvPr id="89" name="Text Placeholder 2"/>
          <p:cNvSpPr txBox="1">
            <a:spLocks/>
          </p:cNvSpPr>
          <p:nvPr/>
        </p:nvSpPr>
        <p:spPr bwMode="auto">
          <a:xfrm>
            <a:off x="392112" y="1570037"/>
            <a:ext cx="92202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lang="en-US" sz="3000" kern="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likelihood of infection 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of node       results from summing up over the mutually disjoint events that each potential parent is the </a:t>
            </a:r>
            <a:r>
              <a:rPr lang="en-US" sz="3000" i="1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first</a:t>
            </a:r>
            <a:r>
              <a:rPr lang="en-US" sz="3000" kern="0" dirty="0" smtClean="0">
                <a:solidFill>
                  <a:srgbClr val="000000"/>
                </a:solidFill>
                <a:latin typeface="Calibri" charset="0"/>
                <a:ea typeface="DejaVu Sans" charset="0"/>
                <a:cs typeface="DejaVu Sans" charset="0"/>
              </a:rPr>
              <a:t> parent: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8" name="Oval 77"/>
          <p:cNvSpPr>
            <a:spLocks noChangeArrowheads="1"/>
          </p:cNvSpPr>
          <p:nvPr/>
        </p:nvSpPr>
        <p:spPr bwMode="auto">
          <a:xfrm>
            <a:off x="6497637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773112" y="3246437"/>
            <a:ext cx="8077200" cy="1171908"/>
            <a:chOff x="773112" y="3932237"/>
            <a:chExt cx="8077200" cy="1171908"/>
          </a:xfrm>
        </p:grpSpPr>
        <p:grpSp>
          <p:nvGrpSpPr>
            <p:cNvPr id="21" name="Group 20"/>
            <p:cNvGrpSpPr/>
            <p:nvPr/>
          </p:nvGrpSpPr>
          <p:grpSpPr>
            <a:xfrm>
              <a:off x="2319765" y="4017416"/>
              <a:ext cx="1729947" cy="1086727"/>
              <a:chOff x="620712" y="5837238"/>
              <a:chExt cx="2421925" cy="1519012"/>
            </a:xfrm>
          </p:grpSpPr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766934" y="6904037"/>
                <a:ext cx="22757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23" name="Straight Connector 22"/>
              <p:cNvCxnSpPr/>
              <p:nvPr/>
            </p:nvCxnSpPr>
            <p:spPr bwMode="auto">
              <a:xfrm rot="5400000" flipH="1" flipV="1">
                <a:off x="244259" y="63591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Rectangle 23"/>
              <p:cNvSpPr/>
              <p:nvPr/>
            </p:nvSpPr>
            <p:spPr>
              <a:xfrm>
                <a:off x="620712" y="6839505"/>
                <a:ext cx="418327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j</a:t>
                </a:r>
                <a:endParaRPr lang="en-US" dirty="0" smtClean="0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137637" y="6840003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1239237" y="6218237"/>
                <a:ext cx="1422400" cy="702733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 bwMode="auto">
              <a:xfrm rot="16200000" flipH="1">
                <a:off x="1041237" y="6706200"/>
                <a:ext cx="396000" cy="158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2"/>
                </a:solidFill>
                <a:prstDash val="sysDash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16200000" flipH="1" flipV="1">
                <a:off x="914318" y="6579118"/>
                <a:ext cx="395837" cy="254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2" name="Group 31"/>
            <p:cNvGrpSpPr/>
            <p:nvPr/>
          </p:nvGrpSpPr>
          <p:grpSpPr>
            <a:xfrm>
              <a:off x="4234769" y="4017420"/>
              <a:ext cx="2177143" cy="1086725"/>
              <a:chOff x="3135312" y="5608638"/>
              <a:chExt cx="3048000" cy="1519008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3983809" y="6675437"/>
                <a:ext cx="21995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rot="5400000" flipH="1" flipV="1">
                <a:off x="3461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5" name="Rectangle 34"/>
              <p:cNvSpPr/>
              <p:nvPr/>
            </p:nvSpPr>
            <p:spPr>
              <a:xfrm>
                <a:off x="3837587" y="6610904"/>
                <a:ext cx="464719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k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354512" y="6611399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 rot="784553">
                <a:off x="4456113" y="6036612"/>
                <a:ext cx="720000" cy="575999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8" name="Right Triangle 37"/>
              <p:cNvSpPr/>
              <p:nvPr/>
            </p:nvSpPr>
            <p:spPr bwMode="auto">
              <a:xfrm>
                <a:off x="4456113" y="6171437"/>
                <a:ext cx="658800" cy="504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39" name="Straight Connector 38"/>
              <p:cNvCxnSpPr>
                <a:stCxn id="38" idx="0"/>
                <a:endCxn id="38" idx="2"/>
              </p:cNvCxnSpPr>
              <p:nvPr/>
            </p:nvCxnSpPr>
            <p:spPr bwMode="auto">
              <a:xfrm rot="16200000" flipH="1">
                <a:off x="4214913" y="6434237"/>
                <a:ext cx="4824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4054995" y="6274319"/>
                <a:ext cx="472036" cy="33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4" name="Text Placeholder 2"/>
              <p:cNvSpPr txBox="1">
                <a:spLocks/>
              </p:cNvSpPr>
              <p:nvPr/>
            </p:nvSpPr>
            <p:spPr bwMode="auto">
              <a:xfrm>
                <a:off x="31353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564312" y="4017419"/>
              <a:ext cx="2286000" cy="1086724"/>
              <a:chOff x="6411912" y="5608638"/>
              <a:chExt cx="3200400" cy="1519007"/>
            </a:xfrm>
          </p:grpSpPr>
          <p:cxnSp>
            <p:nvCxnSpPr>
              <p:cNvPr id="46" name="Straight Arrow Connector 45"/>
              <p:cNvCxnSpPr/>
              <p:nvPr/>
            </p:nvCxnSpPr>
            <p:spPr bwMode="auto">
              <a:xfrm flipV="1">
                <a:off x="7243934" y="6675437"/>
                <a:ext cx="2368378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5400000" flipH="1" flipV="1">
                <a:off x="6721259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8" name="Rectangle 47"/>
              <p:cNvSpPr/>
              <p:nvPr/>
            </p:nvSpPr>
            <p:spPr>
              <a:xfrm>
                <a:off x="7097712" y="6610905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l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614637" y="6611398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50" name="Freeform 49"/>
              <p:cNvSpPr/>
              <p:nvPr/>
            </p:nvSpPr>
            <p:spPr bwMode="auto">
              <a:xfrm>
                <a:off x="7732710" y="5989636"/>
                <a:ext cx="1736125" cy="684000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" name="Right Triangle 50"/>
              <p:cNvSpPr/>
              <p:nvPr/>
            </p:nvSpPr>
            <p:spPr bwMode="auto">
              <a:xfrm>
                <a:off x="7741200" y="6261437"/>
                <a:ext cx="1756800" cy="414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52" name="Straight Connector 51"/>
              <p:cNvCxnSpPr/>
              <p:nvPr/>
            </p:nvCxnSpPr>
            <p:spPr bwMode="auto">
              <a:xfrm rot="16200000" flipH="1">
                <a:off x="7525710" y="6468437"/>
                <a:ext cx="414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rot="16200000" flipH="1" flipV="1">
                <a:off x="7407793" y="6332356"/>
                <a:ext cx="395836" cy="2539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7" name="Text Placeholder 2"/>
              <p:cNvSpPr txBox="1">
                <a:spLocks/>
              </p:cNvSpPr>
              <p:nvPr/>
            </p:nvSpPr>
            <p:spPr bwMode="auto">
              <a:xfrm>
                <a:off x="64119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773112" y="3932237"/>
              <a:ext cx="1054100" cy="990600"/>
              <a:chOff x="4291012" y="4389437"/>
              <a:chExt cx="1054100" cy="990600"/>
            </a:xfrm>
          </p:grpSpPr>
          <p:sp>
            <p:nvSpPr>
              <p:cNvPr id="162" name="Oval 161"/>
              <p:cNvSpPr>
                <a:spLocks noChangeArrowheads="1"/>
              </p:cNvSpPr>
              <p:nvPr/>
            </p:nvSpPr>
            <p:spPr bwMode="auto">
              <a:xfrm>
                <a:off x="4291012" y="5065712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j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162"/>
              <p:cNvSpPr>
                <a:spLocks noChangeArrowheads="1"/>
              </p:cNvSpPr>
              <p:nvPr/>
            </p:nvSpPr>
            <p:spPr bwMode="auto">
              <a:xfrm>
                <a:off x="5051425" y="4479924"/>
                <a:ext cx="293687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Oval 163"/>
              <p:cNvSpPr>
                <a:spLocks noChangeArrowheads="1"/>
              </p:cNvSpPr>
              <p:nvPr/>
            </p:nvSpPr>
            <p:spPr bwMode="auto">
              <a:xfrm>
                <a:off x="4362450" y="4389437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i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Oval 71"/>
              <p:cNvSpPr>
                <a:spLocks noChangeArrowheads="1"/>
              </p:cNvSpPr>
              <p:nvPr/>
            </p:nvSpPr>
            <p:spPr bwMode="auto">
              <a:xfrm>
                <a:off x="4975225" y="5108574"/>
                <a:ext cx="295275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66" name="AutoShape 66"/>
            <p:cNvCxnSpPr>
              <a:cxnSpLocks noChangeShapeType="1"/>
            </p:cNvCxnSpPr>
            <p:nvPr/>
          </p:nvCxnSpPr>
          <p:spPr bwMode="auto">
            <a:xfrm flipH="1">
              <a:off x="904875" y="4213224"/>
              <a:ext cx="46038" cy="404813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67" name="AutoShape 72"/>
            <p:cNvCxnSpPr>
              <a:cxnSpLocks noChangeShapeType="1"/>
            </p:cNvCxnSpPr>
            <p:nvPr/>
          </p:nvCxnSpPr>
          <p:spPr bwMode="auto">
            <a:xfrm rot="16200000" flipH="1">
              <a:off x="1023363" y="4229400"/>
              <a:ext cx="530225" cy="400050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68" name="AutoShape 65"/>
            <p:cNvCxnSpPr>
              <a:cxnSpLocks noChangeShapeType="1"/>
            </p:cNvCxnSpPr>
            <p:nvPr/>
          </p:nvCxnSpPr>
          <p:spPr bwMode="auto">
            <a:xfrm>
              <a:off x="1133475" y="4084637"/>
              <a:ext cx="398463" cy="92075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</p:grpSp>
      <p:grpSp>
        <p:nvGrpSpPr>
          <p:cNvPr id="188" name="Group 187"/>
          <p:cNvGrpSpPr/>
          <p:nvPr/>
        </p:nvGrpSpPr>
        <p:grpSpPr>
          <a:xfrm>
            <a:off x="785812" y="3551237"/>
            <a:ext cx="8521700" cy="2086308"/>
            <a:chOff x="785812" y="4237037"/>
            <a:chExt cx="8521700" cy="2086308"/>
          </a:xfrm>
        </p:grpSpPr>
        <p:grpSp>
          <p:nvGrpSpPr>
            <p:cNvPr id="69" name="Group 68"/>
            <p:cNvGrpSpPr/>
            <p:nvPr/>
          </p:nvGrpSpPr>
          <p:grpSpPr>
            <a:xfrm>
              <a:off x="4234769" y="5236620"/>
              <a:ext cx="2177143" cy="1086725"/>
              <a:chOff x="3135312" y="5608638"/>
              <a:chExt cx="3048000" cy="1519008"/>
            </a:xfrm>
          </p:grpSpPr>
          <p:cxnSp>
            <p:nvCxnSpPr>
              <p:cNvPr id="70" name="Straight Arrow Connector 69"/>
              <p:cNvCxnSpPr/>
              <p:nvPr/>
            </p:nvCxnSpPr>
            <p:spPr bwMode="auto">
              <a:xfrm flipV="1">
                <a:off x="3983809" y="6675437"/>
                <a:ext cx="21995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5400000" flipH="1" flipV="1">
                <a:off x="3461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72" name="Rectangle 71"/>
              <p:cNvSpPr/>
              <p:nvPr/>
            </p:nvSpPr>
            <p:spPr>
              <a:xfrm>
                <a:off x="3837587" y="6610904"/>
                <a:ext cx="464719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k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354512" y="6611399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74" name="Freeform 73"/>
              <p:cNvSpPr/>
              <p:nvPr/>
            </p:nvSpPr>
            <p:spPr bwMode="auto">
              <a:xfrm rot="784553">
                <a:off x="4456112" y="6025457"/>
                <a:ext cx="720000" cy="576000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76" name="Straight Connector 75"/>
              <p:cNvCxnSpPr>
                <a:endCxn id="75" idx="2"/>
              </p:cNvCxnSpPr>
              <p:nvPr/>
            </p:nvCxnSpPr>
            <p:spPr bwMode="auto">
              <a:xfrm rot="16200000" flipH="1">
                <a:off x="4214913" y="6434237"/>
                <a:ext cx="482400" cy="158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2"/>
                </a:solidFill>
                <a:prstDash val="sysDash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5400000">
                <a:off x="4054995" y="6274319"/>
                <a:ext cx="472036" cy="33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1" name="Text Placeholder 2"/>
              <p:cNvSpPr txBox="1">
                <a:spLocks/>
              </p:cNvSpPr>
              <p:nvPr/>
            </p:nvSpPr>
            <p:spPr bwMode="auto">
              <a:xfrm>
                <a:off x="31353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6564312" y="5236619"/>
              <a:ext cx="2286000" cy="1086724"/>
              <a:chOff x="6411912" y="5608638"/>
              <a:chExt cx="3200400" cy="1519007"/>
            </a:xfrm>
          </p:grpSpPr>
          <p:cxnSp>
            <p:nvCxnSpPr>
              <p:cNvPr id="83" name="Straight Arrow Connector 82"/>
              <p:cNvCxnSpPr/>
              <p:nvPr/>
            </p:nvCxnSpPr>
            <p:spPr bwMode="auto">
              <a:xfrm flipV="1">
                <a:off x="7243934" y="6675437"/>
                <a:ext cx="2368378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rot="5400000" flipH="1" flipV="1">
                <a:off x="6721259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85" name="Rectangle 84"/>
              <p:cNvSpPr/>
              <p:nvPr/>
            </p:nvSpPr>
            <p:spPr>
              <a:xfrm>
                <a:off x="7097712" y="6610905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l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614637" y="6611398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7732710" y="5989636"/>
                <a:ext cx="1736125" cy="684000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92" name="Right Triangle 91"/>
              <p:cNvSpPr/>
              <p:nvPr/>
            </p:nvSpPr>
            <p:spPr bwMode="auto">
              <a:xfrm>
                <a:off x="7741200" y="6261437"/>
                <a:ext cx="1756800" cy="414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93" name="Straight Connector 92"/>
              <p:cNvCxnSpPr/>
              <p:nvPr/>
            </p:nvCxnSpPr>
            <p:spPr bwMode="auto">
              <a:xfrm rot="16200000" flipH="1">
                <a:off x="7525710" y="6468437"/>
                <a:ext cx="414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4" name="Straight Connector 93"/>
              <p:cNvCxnSpPr/>
              <p:nvPr/>
            </p:nvCxnSpPr>
            <p:spPr bwMode="auto">
              <a:xfrm rot="16200000" flipH="1" flipV="1">
                <a:off x="7407793" y="6332356"/>
                <a:ext cx="395836" cy="2539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8" name="Text Placeholder 2"/>
              <p:cNvSpPr txBox="1">
                <a:spLocks/>
              </p:cNvSpPr>
              <p:nvPr/>
            </p:nvSpPr>
            <p:spPr bwMode="auto">
              <a:xfrm>
                <a:off x="64119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2318112" y="5227637"/>
              <a:ext cx="1731600" cy="1087537"/>
              <a:chOff x="535587" y="5608638"/>
              <a:chExt cx="2421925" cy="1518027"/>
            </a:xfrm>
          </p:grpSpPr>
          <p:cxnSp>
            <p:nvCxnSpPr>
              <p:cNvPr id="138" name="Straight Arrow Connector 137"/>
              <p:cNvCxnSpPr/>
              <p:nvPr/>
            </p:nvCxnSpPr>
            <p:spPr bwMode="auto">
              <a:xfrm flipV="1">
                <a:off x="681809" y="6675437"/>
                <a:ext cx="22757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39" name="Straight Connector 138"/>
              <p:cNvCxnSpPr/>
              <p:nvPr/>
            </p:nvCxnSpPr>
            <p:spPr bwMode="auto">
              <a:xfrm rot="5400000" flipH="1" flipV="1">
                <a:off x="159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40" name="Rectangle 139"/>
              <p:cNvSpPr/>
              <p:nvPr/>
            </p:nvSpPr>
            <p:spPr>
              <a:xfrm>
                <a:off x="535587" y="6610905"/>
                <a:ext cx="298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j</a:t>
                </a:r>
                <a:endParaRPr lang="en-US" dirty="0" smtClean="0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1052512" y="6611137"/>
                <a:ext cx="415825" cy="515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42" name="Freeform 141"/>
              <p:cNvSpPr/>
              <p:nvPr/>
            </p:nvSpPr>
            <p:spPr bwMode="auto">
              <a:xfrm>
                <a:off x="1154112" y="5989637"/>
                <a:ext cx="1422400" cy="702733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43" name="Right Triangle 142"/>
              <p:cNvSpPr/>
              <p:nvPr/>
            </p:nvSpPr>
            <p:spPr bwMode="auto">
              <a:xfrm>
                <a:off x="1154112" y="6279600"/>
                <a:ext cx="1395623" cy="396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44" name="Straight Connector 143"/>
              <p:cNvCxnSpPr>
                <a:stCxn id="143" idx="0"/>
                <a:endCxn id="143" idx="2"/>
              </p:cNvCxnSpPr>
              <p:nvPr/>
            </p:nvCxnSpPr>
            <p:spPr bwMode="auto">
              <a:xfrm rot="16200000" flipH="1">
                <a:off x="956112" y="6477600"/>
                <a:ext cx="396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3" idx="0"/>
              </p:cNvCxnSpPr>
              <p:nvPr/>
            </p:nvCxnSpPr>
            <p:spPr bwMode="auto">
              <a:xfrm rot="16200000" flipH="1" flipV="1">
                <a:off x="829193" y="6350518"/>
                <a:ext cx="395837" cy="254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72" name="Group 171"/>
            <p:cNvGrpSpPr/>
            <p:nvPr/>
          </p:nvGrpSpPr>
          <p:grpSpPr>
            <a:xfrm>
              <a:off x="785812" y="5151437"/>
              <a:ext cx="1054100" cy="990600"/>
              <a:chOff x="4291012" y="4389437"/>
              <a:chExt cx="1054100" cy="990600"/>
            </a:xfrm>
          </p:grpSpPr>
          <p:sp>
            <p:nvSpPr>
              <p:cNvPr id="173" name="Oval 172"/>
              <p:cNvSpPr>
                <a:spLocks noChangeArrowheads="1"/>
              </p:cNvSpPr>
              <p:nvPr/>
            </p:nvSpPr>
            <p:spPr bwMode="auto">
              <a:xfrm>
                <a:off x="4291012" y="5065712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j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Oval 173"/>
              <p:cNvSpPr>
                <a:spLocks noChangeArrowheads="1"/>
              </p:cNvSpPr>
              <p:nvPr/>
            </p:nvSpPr>
            <p:spPr bwMode="auto">
              <a:xfrm>
                <a:off x="5051425" y="4479924"/>
                <a:ext cx="293687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Oval 174"/>
              <p:cNvSpPr>
                <a:spLocks noChangeArrowheads="1"/>
              </p:cNvSpPr>
              <p:nvPr/>
            </p:nvSpPr>
            <p:spPr bwMode="auto">
              <a:xfrm>
                <a:off x="4362450" y="4389437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i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Oval 71"/>
              <p:cNvSpPr>
                <a:spLocks noChangeArrowheads="1"/>
              </p:cNvSpPr>
              <p:nvPr/>
            </p:nvSpPr>
            <p:spPr bwMode="auto">
              <a:xfrm>
                <a:off x="4975225" y="5108574"/>
                <a:ext cx="295275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5" name="Text Placeholder 2"/>
            <p:cNvSpPr txBox="1">
              <a:spLocks/>
            </p:cNvSpPr>
            <p:nvPr/>
          </p:nvSpPr>
          <p:spPr bwMode="auto">
            <a:xfrm>
              <a:off x="8980941" y="4237037"/>
              <a:ext cx="3265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+</a:t>
              </a:r>
              <a:endParaRPr lang="en-US" sz="2400" baseline="-20000" dirty="0" smtClean="0">
                <a:latin typeface="Calibri" charset="0"/>
              </a:endParaRPr>
            </a:p>
          </p:txBody>
        </p:sp>
        <p:cxnSp>
          <p:nvCxnSpPr>
            <p:cNvPr id="169" name="AutoShape 66"/>
            <p:cNvCxnSpPr>
              <a:cxnSpLocks noChangeShapeType="1"/>
            </p:cNvCxnSpPr>
            <p:nvPr/>
          </p:nvCxnSpPr>
          <p:spPr bwMode="auto">
            <a:xfrm flipH="1">
              <a:off x="917575" y="5432424"/>
              <a:ext cx="46038" cy="404813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70" name="AutoShape 72"/>
            <p:cNvCxnSpPr>
              <a:cxnSpLocks noChangeShapeType="1"/>
            </p:cNvCxnSpPr>
            <p:nvPr/>
          </p:nvCxnSpPr>
          <p:spPr bwMode="auto">
            <a:xfrm rot="16200000" flipH="1">
              <a:off x="1036063" y="5448600"/>
              <a:ext cx="530225" cy="400050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71" name="AutoShape 65"/>
            <p:cNvCxnSpPr>
              <a:cxnSpLocks noChangeShapeType="1"/>
            </p:cNvCxnSpPr>
            <p:nvPr/>
          </p:nvCxnSpPr>
          <p:spPr bwMode="auto">
            <a:xfrm>
              <a:off x="1146175" y="5303837"/>
              <a:ext cx="398463" cy="92075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</p:grpSp>
      <p:grpSp>
        <p:nvGrpSpPr>
          <p:cNvPr id="189" name="Group 188"/>
          <p:cNvGrpSpPr/>
          <p:nvPr/>
        </p:nvGrpSpPr>
        <p:grpSpPr>
          <a:xfrm>
            <a:off x="773112" y="4736683"/>
            <a:ext cx="8556171" cy="2120062"/>
            <a:chOff x="773112" y="5422483"/>
            <a:chExt cx="8556171" cy="2120062"/>
          </a:xfrm>
        </p:grpSpPr>
        <p:grpSp>
          <p:nvGrpSpPr>
            <p:cNvPr id="111" name="Group 110"/>
            <p:cNvGrpSpPr/>
            <p:nvPr/>
          </p:nvGrpSpPr>
          <p:grpSpPr>
            <a:xfrm>
              <a:off x="4234769" y="6455820"/>
              <a:ext cx="2177143" cy="1086725"/>
              <a:chOff x="3135312" y="5608638"/>
              <a:chExt cx="3048000" cy="1519008"/>
            </a:xfrm>
          </p:grpSpPr>
          <p:cxnSp>
            <p:nvCxnSpPr>
              <p:cNvPr id="112" name="Straight Arrow Connector 111"/>
              <p:cNvCxnSpPr/>
              <p:nvPr/>
            </p:nvCxnSpPr>
            <p:spPr bwMode="auto">
              <a:xfrm flipV="1">
                <a:off x="3983809" y="6675437"/>
                <a:ext cx="21995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 bwMode="auto">
              <a:xfrm rot="5400000" flipH="1" flipV="1">
                <a:off x="3461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4" name="Rectangle 113"/>
              <p:cNvSpPr/>
              <p:nvPr/>
            </p:nvSpPr>
            <p:spPr>
              <a:xfrm>
                <a:off x="3837587" y="6610904"/>
                <a:ext cx="464719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k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4354512" y="6611399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 rot="784553">
                <a:off x="4456113" y="6034934"/>
                <a:ext cx="720000" cy="575999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17" name="Right Triangle 116"/>
              <p:cNvSpPr/>
              <p:nvPr/>
            </p:nvSpPr>
            <p:spPr bwMode="auto">
              <a:xfrm>
                <a:off x="4456113" y="6171437"/>
                <a:ext cx="658800" cy="504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18" name="Straight Connector 117"/>
              <p:cNvCxnSpPr>
                <a:stCxn id="117" idx="0"/>
                <a:endCxn id="117" idx="2"/>
              </p:cNvCxnSpPr>
              <p:nvPr/>
            </p:nvCxnSpPr>
            <p:spPr bwMode="auto">
              <a:xfrm rot="16200000" flipH="1">
                <a:off x="4214913" y="6434237"/>
                <a:ext cx="4824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9" name="Straight Connector 118"/>
              <p:cNvCxnSpPr/>
              <p:nvPr/>
            </p:nvCxnSpPr>
            <p:spPr bwMode="auto">
              <a:xfrm rot="5400000">
                <a:off x="4054995" y="6274319"/>
                <a:ext cx="472036" cy="33020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3" name="Text Placeholder 2"/>
              <p:cNvSpPr txBox="1">
                <a:spLocks/>
              </p:cNvSpPr>
              <p:nvPr/>
            </p:nvSpPr>
            <p:spPr bwMode="auto">
              <a:xfrm>
                <a:off x="31353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6564312" y="6455819"/>
              <a:ext cx="2286000" cy="1086724"/>
              <a:chOff x="6411912" y="5608638"/>
              <a:chExt cx="3200400" cy="1519007"/>
            </a:xfrm>
          </p:grpSpPr>
          <p:cxnSp>
            <p:nvCxnSpPr>
              <p:cNvPr id="125" name="Straight Arrow Connector 124"/>
              <p:cNvCxnSpPr/>
              <p:nvPr/>
            </p:nvCxnSpPr>
            <p:spPr bwMode="auto">
              <a:xfrm flipV="1">
                <a:off x="7243934" y="6675437"/>
                <a:ext cx="2368378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5400000" flipH="1" flipV="1">
                <a:off x="6721259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27" name="Rectangle 126"/>
              <p:cNvSpPr/>
              <p:nvPr/>
            </p:nvSpPr>
            <p:spPr>
              <a:xfrm>
                <a:off x="7097712" y="6610905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l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614637" y="6611398"/>
                <a:ext cx="416223" cy="516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29" name="Freeform 128"/>
              <p:cNvSpPr/>
              <p:nvPr/>
            </p:nvSpPr>
            <p:spPr bwMode="auto">
              <a:xfrm>
                <a:off x="7732710" y="5989636"/>
                <a:ext cx="1736125" cy="684000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31" name="Straight Connector 130"/>
              <p:cNvCxnSpPr/>
              <p:nvPr/>
            </p:nvCxnSpPr>
            <p:spPr bwMode="auto">
              <a:xfrm rot="16200000" flipH="1">
                <a:off x="7525710" y="6468437"/>
                <a:ext cx="414000" cy="1588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accent2"/>
                </a:solidFill>
                <a:prstDash val="sysDash"/>
                <a:round/>
                <a:headEnd type="oval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 rot="16200000" flipH="1" flipV="1">
                <a:off x="7407793" y="6332356"/>
                <a:ext cx="395836" cy="25399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36" name="Text Placeholder 2"/>
              <p:cNvSpPr txBox="1">
                <a:spLocks/>
              </p:cNvSpPr>
              <p:nvPr/>
            </p:nvSpPr>
            <p:spPr bwMode="auto">
              <a:xfrm>
                <a:off x="6411912" y="6032083"/>
                <a:ext cx="45720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prstTxWarp prst="textNoShape">
                  <a:avLst/>
                </a:prstTxWarp>
                <a:spAutoFit/>
              </a:bodyPr>
              <a:lstStyle/>
              <a:p>
                <a:pPr marL="622800" indent="-457200">
                  <a:lnSpc>
                    <a:spcPct val="90000"/>
                  </a:lnSpc>
                  <a:spcBef>
                    <a:spcPts val="0"/>
                  </a:spcBef>
                  <a:buClr>
                    <a:srgbClr val="FF6309"/>
                  </a:buClr>
                  <a:buSzPct val="80000"/>
                </a:pPr>
                <a:r>
                  <a:rPr lang="en-US" sz="2400" dirty="0" smtClean="0">
                    <a:latin typeface="Calibri" charset="0"/>
                  </a:rPr>
                  <a:t>×</a:t>
                </a:r>
                <a:endParaRPr lang="en-US" sz="2400" baseline="-20000" dirty="0" smtClean="0">
                  <a:latin typeface="Calibri" charset="0"/>
                </a:endParaRPr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2318112" y="6446837"/>
              <a:ext cx="1731600" cy="1087537"/>
              <a:chOff x="535587" y="5608638"/>
              <a:chExt cx="2421925" cy="1518027"/>
            </a:xfrm>
          </p:grpSpPr>
          <p:cxnSp>
            <p:nvCxnSpPr>
              <p:cNvPr id="150" name="Straight Arrow Connector 149"/>
              <p:cNvCxnSpPr/>
              <p:nvPr/>
            </p:nvCxnSpPr>
            <p:spPr bwMode="auto">
              <a:xfrm flipV="1">
                <a:off x="681809" y="6675437"/>
                <a:ext cx="2275703" cy="82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51" name="Straight Connector 150"/>
              <p:cNvCxnSpPr/>
              <p:nvPr/>
            </p:nvCxnSpPr>
            <p:spPr bwMode="auto">
              <a:xfrm rot="5400000" flipH="1" flipV="1">
                <a:off x="159134" y="6130550"/>
                <a:ext cx="1080000" cy="3617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52" name="Rectangle 151"/>
              <p:cNvSpPr/>
              <p:nvPr/>
            </p:nvSpPr>
            <p:spPr>
              <a:xfrm>
                <a:off x="535587" y="6610905"/>
                <a:ext cx="298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j</a:t>
                </a:r>
                <a:endParaRPr lang="en-US" dirty="0" smtClean="0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1052512" y="6611137"/>
                <a:ext cx="415825" cy="5155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>
                    <a:latin typeface="Calibri" charset="0"/>
                  </a:rPr>
                  <a:t>t</a:t>
                </a:r>
                <a:r>
                  <a:rPr lang="en-US" baseline="-20000" dirty="0" smtClean="0">
                    <a:latin typeface="Calibri" charset="0"/>
                  </a:rPr>
                  <a:t>i</a:t>
                </a:r>
                <a:endParaRPr lang="en-US" dirty="0" smtClean="0"/>
              </a:p>
              <a:p>
                <a:endParaRPr lang="en-US" dirty="0"/>
              </a:p>
            </p:txBody>
          </p:sp>
          <p:sp>
            <p:nvSpPr>
              <p:cNvPr id="154" name="Freeform 153"/>
              <p:cNvSpPr/>
              <p:nvPr/>
            </p:nvSpPr>
            <p:spPr bwMode="auto">
              <a:xfrm>
                <a:off x="1154112" y="5989637"/>
                <a:ext cx="1422400" cy="702733"/>
              </a:xfrm>
              <a:custGeom>
                <a:avLst/>
                <a:gdLst>
                  <a:gd name="connsiteX0" fmla="*/ 2108200 w 2108200"/>
                  <a:gd name="connsiteY0" fmla="*/ 702733 h 702733"/>
                  <a:gd name="connsiteX1" fmla="*/ 571500 w 2108200"/>
                  <a:gd name="connsiteY1" fmla="*/ 67733 h 702733"/>
                  <a:gd name="connsiteX2" fmla="*/ 0 w 2108200"/>
                  <a:gd name="connsiteY2" fmla="*/ 296333 h 702733"/>
                  <a:gd name="connsiteX3" fmla="*/ 0 w 2108200"/>
                  <a:gd name="connsiteY3" fmla="*/ 296333 h 70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08200" h="702733">
                    <a:moveTo>
                      <a:pt x="2108200" y="702733"/>
                    </a:moveTo>
                    <a:cubicBezTo>
                      <a:pt x="1515533" y="419099"/>
                      <a:pt x="922867" y="135466"/>
                      <a:pt x="571500" y="67733"/>
                    </a:cubicBezTo>
                    <a:cubicBezTo>
                      <a:pt x="220133" y="0"/>
                      <a:pt x="0" y="296333"/>
                      <a:pt x="0" y="296333"/>
                    </a:cubicBezTo>
                    <a:lnTo>
                      <a:pt x="0" y="296333"/>
                    </a:lnTo>
                  </a:path>
                </a:pathLst>
              </a:cu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55" name="Right Triangle 154"/>
              <p:cNvSpPr/>
              <p:nvPr/>
            </p:nvSpPr>
            <p:spPr bwMode="auto">
              <a:xfrm>
                <a:off x="1154112" y="6279600"/>
                <a:ext cx="1395623" cy="396000"/>
              </a:xfrm>
              <a:prstGeom prst="rt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56" name="Straight Connector 155"/>
              <p:cNvCxnSpPr>
                <a:stCxn id="155" idx="0"/>
                <a:endCxn id="155" idx="2"/>
              </p:cNvCxnSpPr>
              <p:nvPr/>
            </p:nvCxnSpPr>
            <p:spPr bwMode="auto">
              <a:xfrm rot="16200000" flipH="1">
                <a:off x="956112" y="6477600"/>
                <a:ext cx="396000" cy="1588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7" name="Straight Connector 156"/>
              <p:cNvCxnSpPr>
                <a:stCxn id="155" idx="0"/>
              </p:cNvCxnSpPr>
              <p:nvPr/>
            </p:nvCxnSpPr>
            <p:spPr bwMode="auto">
              <a:xfrm rot="16200000" flipH="1" flipV="1">
                <a:off x="829193" y="6350518"/>
                <a:ext cx="395837" cy="25400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80" name="Group 179"/>
            <p:cNvGrpSpPr/>
            <p:nvPr/>
          </p:nvGrpSpPr>
          <p:grpSpPr>
            <a:xfrm>
              <a:off x="773112" y="6446837"/>
              <a:ext cx="1054100" cy="990600"/>
              <a:chOff x="4291012" y="4389437"/>
              <a:chExt cx="1054100" cy="990600"/>
            </a:xfrm>
          </p:grpSpPr>
          <p:sp>
            <p:nvSpPr>
              <p:cNvPr id="181" name="Oval 180"/>
              <p:cNvSpPr>
                <a:spLocks noChangeArrowheads="1"/>
              </p:cNvSpPr>
              <p:nvPr/>
            </p:nvSpPr>
            <p:spPr bwMode="auto">
              <a:xfrm>
                <a:off x="4291012" y="5065712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j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Oval 181"/>
              <p:cNvSpPr>
                <a:spLocks noChangeArrowheads="1"/>
              </p:cNvSpPr>
              <p:nvPr/>
            </p:nvSpPr>
            <p:spPr bwMode="auto">
              <a:xfrm>
                <a:off x="5051425" y="4479924"/>
                <a:ext cx="293687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l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Oval 182"/>
              <p:cNvSpPr>
                <a:spLocks noChangeArrowheads="1"/>
              </p:cNvSpPr>
              <p:nvPr/>
            </p:nvSpPr>
            <p:spPr bwMode="auto">
              <a:xfrm>
                <a:off x="4362450" y="4389437"/>
                <a:ext cx="295275" cy="27146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i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Oval 71"/>
              <p:cNvSpPr>
                <a:spLocks noChangeArrowheads="1"/>
              </p:cNvSpPr>
              <p:nvPr/>
            </p:nvSpPr>
            <p:spPr bwMode="auto">
              <a:xfrm>
                <a:off x="4975225" y="5108574"/>
                <a:ext cx="295275" cy="271463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  <a:gs pos="35000">
                    <a:schemeClr val="accent1">
                      <a:lumMod val="40000"/>
                      <a:lumOff val="60000"/>
                    </a:schemeClr>
                  </a:gs>
                </a:gsLst>
                <a:lin ang="16200000" scaled="0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en-US" dirty="0" smtClean="0">
                    <a:solidFill>
                      <a:srgbClr val="000000"/>
                    </a:solidFill>
                  </a:rPr>
                  <a:t>k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6" name="Text Placeholder 2"/>
            <p:cNvSpPr txBox="1">
              <a:spLocks/>
            </p:cNvSpPr>
            <p:nvPr/>
          </p:nvSpPr>
          <p:spPr bwMode="auto">
            <a:xfrm>
              <a:off x="9002712" y="5422483"/>
              <a:ext cx="32657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prstTxWarp prst="textNoShape">
                <a:avLst/>
              </a:prstTxWarp>
              <a:spAutoFit/>
            </a:bodyPr>
            <a:lstStyle/>
            <a:p>
              <a:pPr marL="622800" indent="-457200">
                <a:lnSpc>
                  <a:spcPct val="90000"/>
                </a:lnSpc>
                <a:spcBef>
                  <a:spcPts val="0"/>
                </a:spcBef>
                <a:buClr>
                  <a:srgbClr val="FF6309"/>
                </a:buClr>
                <a:buSzPct val="80000"/>
              </a:pPr>
              <a:r>
                <a:rPr lang="en-US" sz="2400" dirty="0" smtClean="0">
                  <a:latin typeface="Calibri" charset="0"/>
                </a:rPr>
                <a:t>+</a:t>
              </a:r>
              <a:endParaRPr lang="en-US" sz="2400" baseline="-20000" dirty="0" smtClean="0">
                <a:latin typeface="Calibri" charset="0"/>
              </a:endParaRPr>
            </a:p>
          </p:txBody>
        </p:sp>
        <p:cxnSp>
          <p:nvCxnSpPr>
            <p:cNvPr id="177" name="AutoShape 66"/>
            <p:cNvCxnSpPr>
              <a:cxnSpLocks noChangeShapeType="1"/>
            </p:cNvCxnSpPr>
            <p:nvPr/>
          </p:nvCxnSpPr>
          <p:spPr bwMode="auto">
            <a:xfrm flipH="1">
              <a:off x="904875" y="6727824"/>
              <a:ext cx="46038" cy="404813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78" name="AutoShape 72"/>
            <p:cNvCxnSpPr>
              <a:cxnSpLocks noChangeShapeType="1"/>
            </p:cNvCxnSpPr>
            <p:nvPr/>
          </p:nvCxnSpPr>
          <p:spPr bwMode="auto">
            <a:xfrm rot="16200000" flipH="1">
              <a:off x="1023363" y="6744000"/>
              <a:ext cx="530225" cy="400050"/>
            </a:xfrm>
            <a:prstGeom prst="straightConnector1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  <a:round/>
              <a:headEnd type="triangle"/>
              <a:tailEnd type="none" w="med" len="med"/>
            </a:ln>
          </p:spPr>
        </p:cxnSp>
        <p:cxnSp>
          <p:nvCxnSpPr>
            <p:cNvPr id="179" name="AutoShape 65"/>
            <p:cNvCxnSpPr>
              <a:cxnSpLocks noChangeShapeType="1"/>
            </p:cNvCxnSpPr>
            <p:nvPr/>
          </p:nvCxnSpPr>
          <p:spPr bwMode="auto">
            <a:xfrm>
              <a:off x="1133475" y="6599237"/>
              <a:ext cx="398463" cy="92075"/>
            </a:xfrm>
            <a:prstGeom prst="straightConnector1">
              <a:avLst/>
            </a:prstGeom>
            <a:noFill/>
            <a:ln w="57150">
              <a:solidFill>
                <a:schemeClr val="accent2"/>
              </a:solidFill>
              <a:round/>
              <a:headEnd type="triangle"/>
              <a:tailEnd type="none" w="med" len="med"/>
            </a:ln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14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Likelihood of a cascade</a:t>
            </a:r>
            <a:endParaRPr lang="en-US" dirty="0"/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392113" y="1570037"/>
            <a:ext cx="9082087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likelihood of the infections in a cascade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is: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96912" y="6065837"/>
            <a:ext cx="8077200" cy="838200"/>
            <a:chOff x="468312" y="2332037"/>
            <a:chExt cx="8610600" cy="89003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8312" y="2332037"/>
              <a:ext cx="5532854" cy="88694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67412" y="2332037"/>
              <a:ext cx="3111500" cy="890034"/>
            </a:xfrm>
            <a:prstGeom prst="rect">
              <a:avLst/>
            </a:prstGeom>
          </p:spPr>
        </p:pic>
      </p:grpSp>
      <p:sp>
        <p:nvSpPr>
          <p:cNvPr id="14" name="Left Brace 13"/>
          <p:cNvSpPr/>
          <p:nvPr/>
        </p:nvSpPr>
        <p:spPr bwMode="auto">
          <a:xfrm rot="5400000">
            <a:off x="5808912" y="2858836"/>
            <a:ext cx="457200" cy="5652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60624" y="2424907"/>
            <a:ext cx="295275" cy="271462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042024" y="2729707"/>
            <a:ext cx="295275" cy="271462"/>
          </a:xfrm>
          <a:prstGeom prst="ellipse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2" name="AutoShape 66"/>
          <p:cNvCxnSpPr>
            <a:cxnSpLocks noChangeShapeType="1"/>
            <a:stCxn id="21" idx="1"/>
            <a:endCxn id="20" idx="6"/>
          </p:cNvCxnSpPr>
          <p:nvPr/>
        </p:nvCxnSpPr>
        <p:spPr bwMode="auto">
          <a:xfrm rot="16200000" flipV="1">
            <a:off x="4316171" y="1000366"/>
            <a:ext cx="208824" cy="3329367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23" name="AutoShape 72"/>
          <p:cNvCxnSpPr>
            <a:cxnSpLocks noChangeShapeType="1"/>
            <a:stCxn id="21" idx="3"/>
            <a:endCxn id="25" idx="7"/>
          </p:cNvCxnSpPr>
          <p:nvPr/>
        </p:nvCxnSpPr>
        <p:spPr bwMode="auto">
          <a:xfrm rot="5400000">
            <a:off x="4228238" y="2360234"/>
            <a:ext cx="1255848" cy="2458209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24" name="AutoShape 65"/>
          <p:cNvCxnSpPr>
            <a:cxnSpLocks noChangeShapeType="1"/>
            <a:stCxn id="21" idx="2"/>
            <a:endCxn id="26" idx="6"/>
          </p:cNvCxnSpPr>
          <p:nvPr/>
        </p:nvCxnSpPr>
        <p:spPr bwMode="auto">
          <a:xfrm rot="10800000" flipV="1">
            <a:off x="4659312" y="2865437"/>
            <a:ext cx="1382713" cy="381001"/>
          </a:xfrm>
          <a:prstGeom prst="straightConnector1">
            <a:avLst/>
          </a:prstGeom>
          <a:noFill/>
          <a:ln w="57150">
            <a:solidFill>
              <a:schemeClr val="bg2">
                <a:lumMod val="5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25" name="Oval 71"/>
          <p:cNvSpPr>
            <a:spLocks noChangeArrowheads="1"/>
          </p:cNvSpPr>
          <p:nvPr/>
        </p:nvSpPr>
        <p:spPr bwMode="auto">
          <a:xfrm>
            <a:off x="3375024" y="4177507"/>
            <a:ext cx="295275" cy="27146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4365624" y="3110707"/>
            <a:ext cx="293687" cy="2714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7" name="AutoShape 66"/>
          <p:cNvCxnSpPr>
            <a:cxnSpLocks noChangeShapeType="1"/>
            <a:stCxn id="25" idx="1"/>
            <a:endCxn id="20" idx="5"/>
          </p:cNvCxnSpPr>
          <p:nvPr/>
        </p:nvCxnSpPr>
        <p:spPr bwMode="auto">
          <a:xfrm rot="16200000" flipV="1">
            <a:off x="2285138" y="3084133"/>
            <a:ext cx="1560648" cy="7056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28" name="AutoShape 66"/>
          <p:cNvCxnSpPr>
            <a:cxnSpLocks noChangeShapeType="1"/>
            <a:stCxn id="26" idx="1"/>
          </p:cNvCxnSpPr>
          <p:nvPr/>
        </p:nvCxnSpPr>
        <p:spPr bwMode="auto">
          <a:xfrm rot="16200000" flipV="1">
            <a:off x="3300453" y="2042281"/>
            <a:ext cx="573154" cy="1643207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</p:cxnSp>
      <p:cxnSp>
        <p:nvCxnSpPr>
          <p:cNvPr id="29" name="AutoShape 66"/>
          <p:cNvCxnSpPr>
            <a:cxnSpLocks noChangeShapeType="1"/>
            <a:stCxn id="26" idx="3"/>
            <a:endCxn id="25" idx="7"/>
          </p:cNvCxnSpPr>
          <p:nvPr/>
        </p:nvCxnSpPr>
        <p:spPr bwMode="auto">
          <a:xfrm rot="5400000">
            <a:off x="3580422" y="3389050"/>
            <a:ext cx="874847" cy="781576"/>
          </a:xfrm>
          <a:prstGeom prst="straightConnector1">
            <a:avLst/>
          </a:prstGeom>
          <a:noFill/>
          <a:ln w="57150">
            <a:solidFill>
              <a:schemeClr val="accent2"/>
            </a:solidFill>
            <a:round/>
            <a:headEnd type="triangle"/>
            <a:tailEnd type="none" w="med" len="med"/>
          </a:ln>
        </p:spPr>
      </p:cxnSp>
      <p:cxnSp>
        <p:nvCxnSpPr>
          <p:cNvPr id="31" name="Straight Arrow Connector 30"/>
          <p:cNvCxnSpPr/>
          <p:nvPr/>
        </p:nvCxnSpPr>
        <p:spPr bwMode="auto">
          <a:xfrm rot="10800000">
            <a:off x="3744912" y="4465637"/>
            <a:ext cx="2286002" cy="8382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6200000" flipV="1">
            <a:off x="4430712" y="3703637"/>
            <a:ext cx="1828800" cy="1371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 rot="5400000" flipH="1" flipV="1">
            <a:off x="5040312" y="4160837"/>
            <a:ext cx="2133600" cy="1524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7094252" y="3013372"/>
            <a:ext cx="1686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1</a:t>
            </a:r>
            <a:r>
              <a:rPr lang="en-US" sz="2400" b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st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 infection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094252" y="3466107"/>
            <a:ext cx="1756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2</a:t>
            </a:r>
            <a:r>
              <a:rPr lang="en-US" sz="2400" b="1" baseline="300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nd</a:t>
            </a:r>
            <a:r>
              <a:rPr lang="en-US" sz="2400" b="1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 infection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094252" y="3927772"/>
            <a:ext cx="1716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3</a:t>
            </a:r>
            <a:r>
              <a:rPr lang="en-US" sz="2400" b="1" baseline="30000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rd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 infection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097712" y="2560637"/>
            <a:ext cx="10495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>
                    <a:lumMod val="65000"/>
                  </a:schemeClr>
                </a:solidFill>
                <a:latin typeface="Calibri" charset="0"/>
                <a:ea typeface="DejaVu Sans" charset="0"/>
                <a:cs typeface="DejaVu Sans" charset="0"/>
              </a:rPr>
              <a:t>Source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12" y="2798457"/>
            <a:ext cx="5638800" cy="5833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512" y="3517340"/>
            <a:ext cx="3429000" cy="4148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849312" y="4750637"/>
            <a:ext cx="8172000" cy="1620000"/>
          </a:xfrm>
          <a:prstGeom prst="rect">
            <a:avLst/>
          </a:prstGeom>
          <a:solidFill>
            <a:schemeClr val="accent1">
              <a:lumMod val="60000"/>
              <a:lumOff val="40000"/>
              <a:alpha val="24000"/>
            </a:schemeClr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8023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15</a:t>
            </a:fld>
            <a:endParaRPr lang="fi-FI" dirty="0"/>
          </a:p>
        </p:txBody>
      </p:sp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Network Inference: </a:t>
            </a:r>
            <a:r>
              <a:rPr lang="en-US" cap="small" dirty="0" smtClean="0"/>
              <a:t>NetRate</a:t>
            </a:r>
            <a:endParaRPr lang="en-US" cap="small" dirty="0"/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392112" y="1493837"/>
            <a:ext cx="8534400" cy="86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Our goal is to find the transmission rates </a:t>
            </a:r>
            <a:r>
              <a:rPr lang="en-US" sz="3000" dirty="0" smtClean="0">
                <a:latin typeface="Calibri" charset="0"/>
              </a:rPr>
              <a:t>α</a:t>
            </a:r>
            <a:r>
              <a:rPr lang="en-US" sz="3000" baseline="-20000" dirty="0" smtClean="0">
                <a:latin typeface="Calibri" charset="0"/>
              </a:rPr>
              <a:t>j,i</a:t>
            </a:r>
            <a:r>
              <a:rPr lang="en-US" sz="3000" dirty="0" smtClean="0">
                <a:latin typeface="Calibri" charset="0"/>
              </a:rPr>
              <a:t>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that maximize the likelihood of a set of cascades:</a:t>
            </a:r>
          </a:p>
        </p:txBody>
      </p:sp>
      <p:sp>
        <p:nvSpPr>
          <p:cNvPr id="16" name="Snip and Round Single Corner Rectangle 15"/>
          <p:cNvSpPr/>
          <p:nvPr/>
        </p:nvSpPr>
        <p:spPr bwMode="auto">
          <a:xfrm>
            <a:off x="1319112" y="2617037"/>
            <a:ext cx="6616800" cy="1620000"/>
          </a:xfrm>
          <a:prstGeom prst="snipRoundRect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1267512" y="4868048"/>
            <a:ext cx="7467600" cy="125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</a:pP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Theorem. 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Given log-concave survival functions and concave hazard functions in </a:t>
            </a:r>
            <a:r>
              <a:rPr kumimoji="0" lang="en-US" sz="3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kumimoji="0" lang="en-US" sz="30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network inference problem is convex in A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.</a:t>
            </a:r>
            <a:endParaRPr kumimoji="0" lang="en-US" sz="3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8023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16</a:t>
            </a:fld>
            <a:endParaRPr lang="fi-FI" dirty="0"/>
          </a:p>
        </p:txBody>
      </p:sp>
      <p:sp>
        <p:nvSpPr>
          <p:cNvPr id="30725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Properties of </a:t>
            </a:r>
            <a:r>
              <a:rPr lang="en-US" cap="small" dirty="0" smtClean="0"/>
              <a:t>NetRate</a:t>
            </a:r>
            <a:endParaRPr lang="en-US" cap="small" dirty="0"/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392113" y="1494000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The log-likelihood of a set of cascades has three terms</a:t>
            </a:r>
            <a:r>
              <a:rPr kumimoji="0" lang="en-US" sz="3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with desirable easy-to-interpret properties</a:t>
            </a: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: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220" y="2789236"/>
            <a:ext cx="6212061" cy="87769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1930484" y="3377346"/>
            <a:ext cx="3338428" cy="1173921"/>
            <a:chOff x="990602" y="2941637"/>
            <a:chExt cx="3875758" cy="129619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90602" y="3322637"/>
              <a:ext cx="3875758" cy="915194"/>
            </a:xfrm>
            <a:prstGeom prst="rect">
              <a:avLst/>
            </a:prstGeom>
          </p:spPr>
        </p:pic>
        <p:cxnSp>
          <p:nvCxnSpPr>
            <p:cNvPr id="25" name="Straight Arrow Connector 24"/>
            <p:cNvCxnSpPr/>
            <p:nvPr/>
          </p:nvCxnSpPr>
          <p:spPr bwMode="auto">
            <a:xfrm rot="5400000">
              <a:off x="2857501" y="3131343"/>
              <a:ext cx="3810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3908421" y="3377346"/>
            <a:ext cx="3413059" cy="2001345"/>
            <a:chOff x="3059112" y="2941637"/>
            <a:chExt cx="3962400" cy="22098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9112" y="4250038"/>
              <a:ext cx="3962400" cy="901399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 bwMode="auto">
            <a:xfrm rot="5400000">
              <a:off x="4468812" y="3588543"/>
              <a:ext cx="12954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5737222" y="3377346"/>
            <a:ext cx="4103690" cy="3602891"/>
            <a:chOff x="5508622" y="3377346"/>
            <a:chExt cx="4103690" cy="360289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08622" y="5752504"/>
              <a:ext cx="4103690" cy="1227733"/>
            </a:xfrm>
            <a:prstGeom prst="rect">
              <a:avLst/>
            </a:prstGeom>
          </p:spPr>
        </p:pic>
        <p:cxnSp>
          <p:nvCxnSpPr>
            <p:cNvPr id="28" name="Straight Arrow Connector 27"/>
            <p:cNvCxnSpPr>
              <a:endCxn id="23" idx="0"/>
            </p:cNvCxnSpPr>
            <p:nvPr/>
          </p:nvCxnSpPr>
          <p:spPr bwMode="auto">
            <a:xfrm rot="16200000" flipH="1">
              <a:off x="6364661" y="4556698"/>
              <a:ext cx="2375158" cy="1645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Left Brace 14"/>
          <p:cNvSpPr/>
          <p:nvPr/>
        </p:nvSpPr>
        <p:spPr bwMode="auto">
          <a:xfrm>
            <a:off x="1306512" y="3628637"/>
            <a:ext cx="381000" cy="1980000"/>
          </a:xfrm>
          <a:prstGeom prst="leftBrac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Left Brace 15"/>
          <p:cNvSpPr/>
          <p:nvPr/>
        </p:nvSpPr>
        <p:spPr bwMode="auto">
          <a:xfrm>
            <a:off x="1306512" y="5837237"/>
            <a:ext cx="381000" cy="1260000"/>
          </a:xfrm>
          <a:prstGeom prst="leftBrac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9249" y="4084637"/>
            <a:ext cx="11972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  <a:t>Survival</a:t>
            </a:r>
            <a:b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  <a:t>terms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34584" y="5989637"/>
            <a:ext cx="1071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  <a:t>Hazard</a:t>
            </a:r>
            <a:b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sz="2400" b="1" dirty="0" smtClean="0">
                <a:latin typeface="Calibri" charset="0"/>
                <a:ea typeface="DejaVu Sans" charset="0"/>
                <a:cs typeface="DejaVu Sans" charset="0"/>
              </a:rPr>
              <a:t>term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Properties of </a:t>
            </a:r>
            <a:r>
              <a:rPr lang="en-US" cap="small" dirty="0" smtClean="0"/>
              <a:t>NetRate</a:t>
            </a:r>
            <a:endParaRPr lang="en-US" dirty="0"/>
          </a:p>
        </p:txBody>
      </p:sp>
      <p:sp>
        <p:nvSpPr>
          <p:cNvPr id="2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93837"/>
            <a:ext cx="9082087" cy="838691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spcAft>
                <a:spcPts val="600"/>
              </a:spcAft>
              <a:buSzTx/>
              <a:buFont typeface="Wingdings" charset="2"/>
              <a:buChar char="§"/>
            </a:pP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For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Exp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Pow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and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Ray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likelihood of tx, the 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survival terms 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are 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positively weighted l</a:t>
            </a:r>
            <a:r>
              <a:rPr lang="en-US" sz="3000" b="1" baseline="-20000" dirty="0" smtClean="0">
                <a:latin typeface="Calibri" charset="0"/>
                <a:ea typeface="DejaVu Sans" charset="0"/>
                <a:cs typeface="DejaVu Sans" charset="0"/>
              </a:rPr>
              <a:t>1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-norms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:</a:t>
            </a:r>
            <a:endParaRPr lang="en-US" sz="3000" cap="small" dirty="0" smtClean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26300" y="6980237"/>
            <a:ext cx="2349500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8DF9770F-6016-E74D-9E11-13720FC8F89D}" type="slidenum">
              <a:rPr lang="fi-FI"/>
              <a:pPr/>
              <a:t>17</a:t>
            </a:fld>
            <a:endParaRPr lang="fi-FI" dirty="0"/>
          </a:p>
        </p:txBody>
      </p:sp>
      <p:sp>
        <p:nvSpPr>
          <p:cNvPr id="45" name="Text Placeholder 2"/>
          <p:cNvSpPr txBox="1">
            <a:spLocks/>
          </p:cNvSpPr>
          <p:nvPr/>
        </p:nvSpPr>
        <p:spPr bwMode="auto">
          <a:xfrm>
            <a:off x="392112" y="5913437"/>
            <a:ext cx="9082087" cy="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54100" marR="0" lvl="1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This encourages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sparse solutions</a:t>
            </a:r>
          </a:p>
          <a:p>
            <a:pPr marL="1054100" marR="0" lvl="1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It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arises naturally 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within the probabilistic model!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68312" y="2789237"/>
            <a:ext cx="8991600" cy="2667000"/>
            <a:chOff x="468312" y="2865437"/>
            <a:chExt cx="8991600" cy="26670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0712" y="3030838"/>
              <a:ext cx="3875758" cy="91519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312" y="4631038"/>
              <a:ext cx="3962400" cy="901399"/>
            </a:xfrm>
            <a:prstGeom prst="rect">
              <a:avLst/>
            </a:prstGeom>
          </p:spPr>
        </p:pic>
        <p:grpSp>
          <p:nvGrpSpPr>
            <p:cNvPr id="56" name="Group 55"/>
            <p:cNvGrpSpPr/>
            <p:nvPr/>
          </p:nvGrpSpPr>
          <p:grpSpPr>
            <a:xfrm>
              <a:off x="5421312" y="2865437"/>
              <a:ext cx="4038600" cy="2362200"/>
              <a:chOff x="5421312" y="2865437"/>
              <a:chExt cx="4038600" cy="2362200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21312" y="2885218"/>
                <a:ext cx="2064913" cy="2316854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83382" y="2865437"/>
                <a:ext cx="2176530" cy="2362200"/>
              </a:xfrm>
              <a:prstGeom prst="rect">
                <a:avLst/>
              </a:prstGeom>
            </p:spPr>
          </p:pic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5497512" y="3582997"/>
                <a:ext cx="3942000" cy="9439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5497512" y="4522045"/>
                <a:ext cx="3942000" cy="5802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7" name="Left Brace 56"/>
            <p:cNvSpPr/>
            <p:nvPr/>
          </p:nvSpPr>
          <p:spPr bwMode="auto">
            <a:xfrm rot="16200000">
              <a:off x="3146412" y="2701937"/>
              <a:ext cx="381000" cy="2232000"/>
            </a:xfrm>
            <a:prstGeom prst="leftBrace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8" name="Left Brace 57"/>
            <p:cNvSpPr/>
            <p:nvPr/>
          </p:nvSpPr>
          <p:spPr bwMode="auto">
            <a:xfrm rot="5400000">
              <a:off x="3146412" y="3387737"/>
              <a:ext cx="381000" cy="2232000"/>
            </a:xfrm>
            <a:prstGeom prst="leftBrace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9" name="Left Brace 58"/>
            <p:cNvSpPr/>
            <p:nvPr/>
          </p:nvSpPr>
          <p:spPr bwMode="auto">
            <a:xfrm>
              <a:off x="5040312" y="3017837"/>
              <a:ext cx="381000" cy="2232000"/>
            </a:xfrm>
            <a:prstGeom prst="leftBrace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 bwMode="auto">
            <a:xfrm>
              <a:off x="3363912" y="4160837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92112" y="2336502"/>
            <a:ext cx="9311400" cy="4038600"/>
            <a:chOff x="392112" y="3322637"/>
            <a:chExt cx="9311400" cy="4038600"/>
          </a:xfrm>
        </p:grpSpPr>
        <p:grpSp>
          <p:nvGrpSpPr>
            <p:cNvPr id="23" name="Group 22"/>
            <p:cNvGrpSpPr/>
            <p:nvPr/>
          </p:nvGrpSpPr>
          <p:grpSpPr>
            <a:xfrm>
              <a:off x="4902912" y="4618037"/>
              <a:ext cx="4800600" cy="2699951"/>
              <a:chOff x="3516312" y="4694237"/>
              <a:chExt cx="4800600" cy="269995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4098" y="4694237"/>
                <a:ext cx="2270414" cy="2699951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68712" y="4737600"/>
                <a:ext cx="2286000" cy="2618325"/>
              </a:xfrm>
              <a:prstGeom prst="rect">
                <a:avLst/>
              </a:prstGeom>
            </p:spPr>
          </p:pic>
          <p:cxnSp>
            <p:nvCxnSpPr>
              <p:cNvPr id="21" name="Straight Connector 20"/>
              <p:cNvCxnSpPr/>
              <p:nvPr/>
            </p:nvCxnSpPr>
            <p:spPr bwMode="auto">
              <a:xfrm>
                <a:off x="3516312" y="5522400"/>
                <a:ext cx="4800600" cy="1588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Straight Connector 21"/>
              <p:cNvCxnSpPr/>
              <p:nvPr/>
            </p:nvCxnSpPr>
            <p:spPr bwMode="auto">
              <a:xfrm>
                <a:off x="3516312" y="6577200"/>
                <a:ext cx="4800600" cy="1588"/>
              </a:xfrm>
              <a:prstGeom prst="line">
                <a:avLst/>
              </a:prstGeom>
              <a:solidFill>
                <a:schemeClr val="accent1"/>
              </a:solidFill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2112" y="3322637"/>
              <a:ext cx="4764191" cy="1355611"/>
            </a:xfrm>
            <a:prstGeom prst="rect">
              <a:avLst/>
            </a:prstGeom>
          </p:spPr>
        </p:pic>
        <p:grpSp>
          <p:nvGrpSpPr>
            <p:cNvPr id="44" name="Group 43"/>
            <p:cNvGrpSpPr/>
            <p:nvPr/>
          </p:nvGrpSpPr>
          <p:grpSpPr>
            <a:xfrm>
              <a:off x="3942000" y="4618037"/>
              <a:ext cx="381600" cy="1449388"/>
              <a:chOff x="4048918" y="4618037"/>
              <a:chExt cx="381794" cy="1449388"/>
            </a:xfrm>
          </p:grpSpPr>
          <p:cxnSp>
            <p:nvCxnSpPr>
              <p:cNvPr id="40" name="Straight Connector 39"/>
              <p:cNvCxnSpPr/>
              <p:nvPr/>
            </p:nvCxnSpPr>
            <p:spPr bwMode="auto">
              <a:xfrm rot="5400000">
                <a:off x="3325018" y="5341937"/>
                <a:ext cx="1448594" cy="794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diamond" w="med" len="med"/>
                <a:tailEnd type="none" w="med" len="med"/>
              </a:ln>
              <a:effectLst/>
            </p:spPr>
          </p:cxnSp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4049712" y="6065837"/>
                <a:ext cx="381000" cy="158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45" name="Left Brace 44"/>
            <p:cNvSpPr/>
            <p:nvPr/>
          </p:nvSpPr>
          <p:spPr bwMode="auto">
            <a:xfrm>
              <a:off x="4415712" y="4770437"/>
              <a:ext cx="396000" cy="2590800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Left Brace 46"/>
            <p:cNvSpPr/>
            <p:nvPr/>
          </p:nvSpPr>
          <p:spPr bwMode="auto">
            <a:xfrm rot="16200000">
              <a:off x="3740112" y="3404838"/>
              <a:ext cx="396000" cy="1908000"/>
            </a:xfrm>
            <a:prstGeom prst="leftBrac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86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2E581F-DD96-7A4B-8864-4F7BAB8F5A16}" type="slidenum">
              <a:rPr lang="fi-FI"/>
              <a:pPr/>
              <a:t>18</a:t>
            </a:fld>
            <a:endParaRPr lang="fi-FI"/>
          </a:p>
        </p:txBody>
      </p:sp>
      <p:sp>
        <p:nvSpPr>
          <p:cNvPr id="28676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Properties of </a:t>
            </a:r>
            <a:r>
              <a:rPr lang="en-US" cap="small" dirty="0" smtClean="0"/>
              <a:t>NetRate</a:t>
            </a:r>
            <a:endParaRPr lang="en-US" dirty="0"/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392112" y="1493837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For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Exp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,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Pow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and </a:t>
            </a:r>
            <a:r>
              <a:rPr lang="en-US" sz="3000" cap="small" dirty="0" smtClean="0">
                <a:latin typeface="Calibri" charset="0"/>
                <a:ea typeface="DejaVu Sans" charset="0"/>
                <a:cs typeface="DejaVu Sans" charset="0"/>
              </a:rPr>
              <a:t>Ray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likelihood of tx, </a:t>
            </a:r>
            <a:r>
              <a:rPr lang="en-US" sz="3000" b="1" dirty="0" smtClean="0">
                <a:latin typeface="Calibri" charset="0"/>
                <a:ea typeface="DejaVu Sans" charset="0"/>
                <a:cs typeface="DejaVu Sans" charset="0"/>
              </a:rPr>
              <a:t>the Hazard term</a:t>
            </a:r>
            <a:r>
              <a:rPr lang="en-US" sz="3000" dirty="0" smtClean="0">
                <a:latin typeface="Calibri" charset="0"/>
                <a:ea typeface="DejaVu Sans" charset="0"/>
                <a:cs typeface="DejaVu Sans" charset="0"/>
              </a:rPr>
              <a:t> 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ensures </a:t>
            </a:r>
            <a:r>
              <a:rPr lang="en-US" sz="3000" b="1" kern="0" dirty="0" smtClean="0">
                <a:latin typeface="Calibri" charset="0"/>
                <a:ea typeface="DejaVu Sans" charset="0"/>
                <a:cs typeface="DejaVu Sans" charset="0"/>
              </a:rPr>
              <a:t>infected nodes have at least one parent</a:t>
            </a:r>
            <a:r>
              <a:rPr lang="en-US" sz="3000" kern="0" dirty="0" smtClean="0">
                <a:latin typeface="Calibri" charset="0"/>
                <a:ea typeface="DejaVu Sans" charset="0"/>
                <a:cs typeface="DejaVu Sans" charset="0"/>
              </a:rPr>
              <a:t>:</a:t>
            </a:r>
            <a:endParaRPr lang="en-US" sz="2600" kern="0" dirty="0" smtClean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 bwMode="auto">
          <a:xfrm>
            <a:off x="392112" y="6634371"/>
            <a:ext cx="9082087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054100" lvl="1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2600" kern="0" dirty="0" smtClean="0">
                <a:latin typeface="Calibri" charset="0"/>
                <a:ea typeface="DejaVu Sans" charset="0"/>
                <a:cs typeface="DejaVu Sans" charset="0"/>
              </a:rPr>
              <a:t>It weakly rewards a node having many parents (</a:t>
            </a:r>
            <a:r>
              <a:rPr lang="en-US" sz="2600" b="1" kern="0" dirty="0" smtClean="0">
                <a:latin typeface="Calibri" charset="0"/>
                <a:ea typeface="DejaVu Sans" charset="0"/>
                <a:cs typeface="DejaVu Sans" charset="0"/>
              </a:rPr>
              <a:t>natural diminishing property on # of parents</a:t>
            </a:r>
            <a:r>
              <a:rPr lang="en-US" sz="2600" kern="0" dirty="0" smtClean="0">
                <a:latin typeface="Calibri" charset="0"/>
                <a:ea typeface="DejaVu Sans" charset="0"/>
                <a:cs typeface="DejaVu Sans" charset="0"/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C131FB-1EEF-F543-88BE-8F99FF79CDB7}" type="slidenum">
              <a:rPr lang="fi-FI"/>
              <a:pPr/>
              <a:t>19</a:t>
            </a:fld>
            <a:endParaRPr lang="fi-FI"/>
          </a:p>
        </p:txBody>
      </p:sp>
      <p:sp>
        <p:nvSpPr>
          <p:cNvPr id="3277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Solving and speeding-up </a:t>
            </a:r>
            <a:r>
              <a:rPr lang="en-US" cap="small" dirty="0" smtClean="0"/>
              <a:t>NetRate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44512" y="4331364"/>
            <a:ext cx="825023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/>
                <a:cs typeface="Calibri"/>
              </a:rPr>
              <a:t>1. Distributed optimization: </a:t>
            </a:r>
            <a:endParaRPr lang="en-US" sz="2400" b="1" cap="small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 cap="small" dirty="0" smtClean="0">
                <a:latin typeface="Calibri"/>
                <a:cs typeface="Calibri"/>
              </a:rPr>
              <a:t>NetRate</a:t>
            </a:r>
            <a:r>
              <a:rPr lang="en-US" sz="2400" dirty="0" smtClean="0">
                <a:latin typeface="Calibri"/>
                <a:cs typeface="Calibri"/>
              </a:rPr>
              <a:t> splits into 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  <a:cs typeface="Calibri"/>
              </a:rPr>
              <a:t>N subproblems, one for each node i</a:t>
            </a:r>
            <a:r>
              <a:rPr lang="en-US" sz="2400" dirty="0" smtClean="0">
                <a:latin typeface="Calibri"/>
                <a:cs typeface="Calibri"/>
              </a:rPr>
              <a:t>, in which we find N −1 rates α</a:t>
            </a:r>
            <a:r>
              <a:rPr lang="en-US" sz="2400" baseline="-20000" dirty="0" smtClean="0">
                <a:latin typeface="Calibri"/>
                <a:cs typeface="Calibri"/>
              </a:rPr>
              <a:t>j,i</a:t>
            </a:r>
            <a:r>
              <a:rPr lang="en-US" sz="2400" dirty="0" smtClean="0">
                <a:latin typeface="Calibri"/>
                <a:cs typeface="Calibri"/>
              </a:rPr>
              <a:t>, j = 1, …, N \ i.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4512" y="5779164"/>
            <a:ext cx="88392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latin typeface="Calibri"/>
                <a:cs typeface="Calibri"/>
              </a:rPr>
              <a:t>2. Null rates: </a:t>
            </a:r>
            <a:endParaRPr lang="en-US" sz="2400" b="1" cap="small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If a pair (j, i) is not in any common cascade, the optimal </a:t>
            </a:r>
            <a:r>
              <a:rPr lang="en-US" sz="2400" dirty="0" err="1" smtClean="0">
                <a:latin typeface="Calibri"/>
                <a:cs typeface="Calibri"/>
              </a:rPr>
              <a:t>α</a:t>
            </a:r>
            <a:r>
              <a:rPr lang="en-US" sz="2400" baseline="-20000" dirty="0" err="1" smtClean="0">
                <a:latin typeface="Calibri"/>
                <a:cs typeface="Calibri"/>
              </a:rPr>
              <a:t>j,i</a:t>
            </a:r>
            <a:r>
              <a:rPr lang="en-US" sz="2400" dirty="0" smtClean="0">
                <a:latin typeface="Calibri"/>
                <a:cs typeface="Calibri"/>
              </a:rPr>
              <a:t> is zero because it is only weighted negatively in the objective.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312" y="3703637"/>
            <a:ext cx="8839200" cy="3600986"/>
          </a:xfrm>
          <a:prstGeom prst="rect">
            <a:avLst/>
          </a:prstGeom>
          <a:solidFill>
            <a:schemeClr val="accent1">
              <a:lumMod val="20000"/>
              <a:lumOff val="80000"/>
              <a:alpha val="28000"/>
            </a:schemeClr>
          </a:solidFill>
          <a:ln w="19050" cmpd="sng">
            <a:solidFill>
              <a:schemeClr val="accent1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000" b="1" cap="small" dirty="0" smtClean="0">
                <a:latin typeface="Calibri"/>
                <a:cs typeface="Calibri"/>
              </a:rPr>
              <a:t>Speeding-Up NetRate</a:t>
            </a: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8312" y="1550451"/>
            <a:ext cx="8839200" cy="1800493"/>
          </a:xfrm>
          <a:prstGeom prst="rect">
            <a:avLst/>
          </a:prstGeom>
          <a:solidFill>
            <a:schemeClr val="accent2">
              <a:lumMod val="20000"/>
              <a:lumOff val="80000"/>
              <a:alpha val="28000"/>
            </a:schemeClr>
          </a:solidFill>
          <a:ln w="19050" cmpd="sng">
            <a:solidFill>
              <a:schemeClr val="accent2"/>
            </a:solidFill>
            <a:prstDash val="dash"/>
          </a:ln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b="1" cap="small" dirty="0" smtClean="0">
                <a:latin typeface="Calibri"/>
                <a:cs typeface="Calibri"/>
              </a:rPr>
              <a:t>Solving NetRate</a:t>
            </a:r>
            <a:endParaRPr lang="en-US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Calibri"/>
              <a:cs typeface="Calibri"/>
            </a:endParaRPr>
          </a:p>
          <a:p>
            <a:pPr>
              <a:spcAft>
                <a:spcPts val="600"/>
              </a:spcAft>
            </a:pPr>
            <a:endParaRPr lang="en-US" sz="1400" dirty="0" smtClean="0">
              <a:latin typeface="Calibri"/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4512" y="226304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latin typeface="Calibri"/>
                <a:cs typeface="Calibri"/>
              </a:rPr>
              <a:t>We use </a:t>
            </a:r>
            <a:r>
              <a:rPr lang="en-US" sz="2400" b="1" dirty="0" smtClean="0">
                <a:latin typeface="Calibri"/>
                <a:cs typeface="Calibri"/>
              </a:rPr>
              <a:t>CVX</a:t>
            </a:r>
            <a:r>
              <a:rPr lang="en-US" sz="2400" dirty="0" smtClean="0">
                <a:latin typeface="Calibri"/>
                <a:cs typeface="Calibri"/>
              </a:rPr>
              <a:t> (Grant &amp; Boyd, 2010) to solve </a:t>
            </a:r>
            <a:r>
              <a:rPr lang="en-US" sz="2400" cap="small" dirty="0" smtClean="0">
                <a:latin typeface="Calibri"/>
                <a:cs typeface="Calibri"/>
              </a:rPr>
              <a:t>NetRate</a:t>
            </a:r>
            <a:r>
              <a:rPr lang="en-US" sz="2400" dirty="0" smtClean="0">
                <a:latin typeface="Calibri"/>
                <a:cs typeface="Calibri"/>
              </a:rPr>
              <a:t>. It uses successive approximations -- it converges quickly.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2</a:t>
            </a:fld>
            <a:endParaRPr lang="fi-FI" dirty="0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Diffusion and propagation</a:t>
            </a:r>
            <a:endParaRPr lang="en-US" dirty="0"/>
          </a:p>
        </p:txBody>
      </p:sp>
      <p:sp>
        <p:nvSpPr>
          <p:cNvPr id="1741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93838"/>
            <a:ext cx="9082087" cy="838691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kern="1200" dirty="0" smtClean="0">
                <a:latin typeface="Calibri" charset="0"/>
                <a:ea typeface="+mn-ea"/>
                <a:cs typeface="+mn-cs"/>
              </a:rPr>
              <a:t>Diffusion and propagation processes occur </a:t>
            </a:r>
            <a:r>
              <a:rPr lang="en-US" sz="3000" b="1" kern="1200" dirty="0" smtClean="0">
                <a:latin typeface="Calibri" charset="0"/>
                <a:ea typeface="+mn-ea"/>
                <a:cs typeface="+mn-cs"/>
              </a:rPr>
              <a:t>in</a:t>
            </a:r>
            <a:r>
              <a:rPr lang="en-US" sz="3000" kern="1200" dirty="0" smtClean="0">
                <a:latin typeface="Calibri" charset="0"/>
                <a:ea typeface="+mn-ea"/>
                <a:cs typeface="+mn-cs"/>
              </a:rPr>
              <a:t> </a:t>
            </a:r>
            <a:r>
              <a:rPr lang="en-US" sz="3000" b="1" kern="1200" dirty="0" smtClean="0">
                <a:latin typeface="Calibri" charset="0"/>
                <a:ea typeface="+mn-ea"/>
                <a:cs typeface="+mn-cs"/>
              </a:rPr>
              <a:t>many domains</a:t>
            </a:r>
            <a:r>
              <a:rPr lang="en-US" sz="3000" kern="1200" dirty="0" smtClean="0">
                <a:latin typeface="Calibri" charset="0"/>
                <a:ea typeface="+mn-ea"/>
                <a:cs typeface="+mn-cs"/>
              </a:rPr>
              <a:t>:</a:t>
            </a:r>
            <a:r>
              <a:rPr lang="en-US" sz="2600" kern="1200" dirty="0" smtClean="0">
                <a:latin typeface="Calibri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92113" y="4541346"/>
            <a:ext cx="8991600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lvl="0" indent="-514350">
              <a:lnSpc>
                <a:spcPct val="90000"/>
              </a:lnSpc>
              <a:spcBef>
                <a:spcPct val="20000"/>
              </a:spcBef>
              <a:buClr>
                <a:srgbClr val="FF6309"/>
              </a:buClr>
              <a:buFont typeface="Wingdings" charset="2"/>
              <a:buChar char="§"/>
              <a:defRPr/>
            </a:pPr>
            <a:r>
              <a:rPr lang="en-US" sz="3000" dirty="0" smtClean="0">
                <a:latin typeface="Calibri" charset="0"/>
              </a:rPr>
              <a:t>Diffusion have raised </a:t>
            </a:r>
            <a:r>
              <a:rPr lang="en-US" sz="3000" b="1" dirty="0" smtClean="0">
                <a:latin typeface="Calibri" charset="0"/>
              </a:rPr>
              <a:t>many different research problems</a:t>
            </a:r>
            <a:r>
              <a:rPr lang="en-US" sz="3000" dirty="0" smtClean="0">
                <a:latin typeface="Calibri" charset="0"/>
              </a:rPr>
              <a:t>: </a:t>
            </a:r>
            <a:br>
              <a:rPr lang="en-US" sz="3000" dirty="0" smtClean="0">
                <a:latin typeface="Calibri" charset="0"/>
              </a:rPr>
            </a:br>
            <a:endParaRPr lang="en-US" sz="3000" dirty="0" smtClean="0">
              <a:latin typeface="Calibri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9712" y="2636837"/>
            <a:ext cx="31242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4" name="Rounded Rectangle 13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Information propagation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516312" y="2636837"/>
            <a:ext cx="31242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17" name="Rounded Rectangle 16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Social networks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39712" y="3551237"/>
            <a:ext cx="31242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" name="Rounded Rectangle 21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Viral marketing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16312" y="3551237"/>
            <a:ext cx="31242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5" name="Rounded Rectangle 24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Epidemiology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792912" y="2636837"/>
            <a:ext cx="29718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8" name="Rounded Rectangle 27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Computer viruses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92912" y="3551237"/>
            <a:ext cx="29718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1" name="Rounded Rectangle 30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Human travels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9712" y="5684837"/>
            <a:ext cx="31242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4" name="Rounded Rectangle 33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Network inference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516312" y="5684837"/>
            <a:ext cx="31242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37" name="Rounded Rectangle 36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Influence maximization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9712" y="6599237"/>
            <a:ext cx="31242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0" name="Rounded Rectangle 39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Finding end effectors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516312" y="6599237"/>
            <a:ext cx="31242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3" name="Rounded Rectangle 42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Influence minimization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792912" y="5684837"/>
            <a:ext cx="3048000" cy="685800"/>
            <a:chOff x="392112" y="3170237"/>
            <a:chExt cx="4572000" cy="1566001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6" name="Rounded Rectangle 45"/>
            <p:cNvSpPr/>
            <p:nvPr/>
          </p:nvSpPr>
          <p:spPr bwMode="auto">
            <a:xfrm>
              <a:off x="392112" y="3170237"/>
              <a:ext cx="4572000" cy="1566001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92112" y="3344237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Reconstructing cascades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792912" y="6599237"/>
            <a:ext cx="3048000" cy="685800"/>
            <a:chOff x="392112" y="3170237"/>
            <a:chExt cx="4572000" cy="15660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9" name="Rounded Rectangle 48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2112" y="3369949"/>
              <a:ext cx="4572000" cy="91949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200" dirty="0" smtClean="0">
                  <a:solidFill>
                    <a:schemeClr val="accent4"/>
                  </a:solidFill>
                  <a:latin typeface="Calibri"/>
                  <a:ea typeface="DejaVu Sans" charset="0"/>
                  <a:cs typeface="Calibri"/>
                </a:rPr>
                <a:t>Quarantine policies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20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15912" y="2103437"/>
            <a:ext cx="9524999" cy="229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Network connectivity:</a:t>
            </a:r>
          </a:p>
          <a:p>
            <a:pPr marL="1079500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Precision-Recall</a:t>
            </a:r>
          </a:p>
          <a:p>
            <a:pPr marL="1079500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Accuracy</a:t>
            </a:r>
          </a:p>
          <a:p>
            <a:pPr marL="1079500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</a:pPr>
            <a:endParaRPr lang="en-US" sz="3000" dirty="0" smtClean="0">
              <a:solidFill>
                <a:schemeClr val="accent2"/>
              </a:solidFill>
              <a:latin typeface="Calibri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15912" y="4313237"/>
            <a:ext cx="9144000" cy="102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Transmission rates:</a:t>
            </a:r>
          </a:p>
          <a:p>
            <a:pPr marL="1079500" lvl="1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rgbClr val="000000"/>
                </a:solidFill>
                <a:latin typeface="Calibri" charset="0"/>
              </a:rPr>
              <a:t>MAE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1312" y="5629398"/>
            <a:ext cx="2971800" cy="588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21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Synthetic Networks: connectivity</a:t>
            </a:r>
            <a:endParaRPr lang="en-US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2449512" y="6904037"/>
            <a:ext cx="52578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  <a:t>1,024 node networks with 5,000 cascades</a:t>
            </a:r>
            <a:endParaRPr lang="en-US" sz="2200" b="1" dirty="0"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3988893"/>
            <a:ext cx="3232110" cy="2223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90" y="3967737"/>
            <a:ext cx="3172122" cy="22449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099" y="4002896"/>
            <a:ext cx="3300413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2186" y="1506055"/>
            <a:ext cx="2942526" cy="2197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0112" y="1493837"/>
            <a:ext cx="2958726" cy="226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312" y="1417637"/>
            <a:ext cx="3089056" cy="2286000"/>
          </a:xfrm>
          <a:prstGeom prst="rect">
            <a:avLst/>
          </a:prstGeom>
        </p:spPr>
      </p:pic>
      <p:sp>
        <p:nvSpPr>
          <p:cNvPr id="24" name="Text Placeholder 2"/>
          <p:cNvSpPr txBox="1">
            <a:spLocks/>
          </p:cNvSpPr>
          <p:nvPr/>
        </p:nvSpPr>
        <p:spPr bwMode="auto">
          <a:xfrm>
            <a:off x="315912" y="6365096"/>
            <a:ext cx="30480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Hierarchical Kronecker,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Exp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5" name="Text Placeholder 2"/>
          <p:cNvSpPr txBox="1">
            <a:spLocks/>
          </p:cNvSpPr>
          <p:nvPr/>
        </p:nvSpPr>
        <p:spPr bwMode="auto">
          <a:xfrm>
            <a:off x="4049712" y="6365096"/>
            <a:ext cx="19050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Forest Fire,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Pow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6945312" y="6365096"/>
            <a:ext cx="28194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dirty="0" smtClean="0">
                <a:latin typeface="Calibri" charset="0"/>
                <a:ea typeface="DejaVu Sans" charset="0"/>
                <a:cs typeface="DejaVu Sans" charset="0"/>
              </a:rPr>
              <a:t>Random Kronecker, </a:t>
            </a:r>
            <a:r>
              <a:rPr lang="en-US" sz="2200" cap="small" dirty="0" smtClean="0">
                <a:latin typeface="Calibri" charset="0"/>
                <a:ea typeface="DejaVu Sans" charset="0"/>
                <a:cs typeface="DejaVu Sans" charset="0"/>
              </a:rPr>
              <a:t>Ray</a:t>
            </a:r>
            <a:endParaRPr lang="en-US" sz="2200" cap="small" dirty="0"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634DE5-5C16-184F-BF0B-0E30795A958D}" type="slidenum">
              <a:rPr lang="fi-FI"/>
              <a:pPr/>
              <a:t>22</a:t>
            </a:fld>
            <a:endParaRPr lang="fi-FI"/>
          </a:p>
        </p:txBody>
      </p:sp>
      <p:sp>
        <p:nvSpPr>
          <p:cNvPr id="4198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Synthetic Networks: tx rates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12" y="1868772"/>
            <a:ext cx="4222707" cy="3130265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96912" y="5761037"/>
            <a:ext cx="8686800" cy="91973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  <a:t>Three types of (1,024 nodes, 2,048 edges) Kronecker networks and </a:t>
            </a:r>
            <a:b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</a:br>
            <a: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  <a:t>a (1,024 nodes, 2,422 edges) Forest Fire network with 5,000 cascades (optimization over 1,024 x 1,024 variables!)</a:t>
            </a:r>
            <a:endParaRPr lang="en-US" sz="2200" b="1" dirty="0">
              <a:latin typeface="Calibri" charset="0"/>
              <a:ea typeface="DejaVu Sans" charset="0"/>
              <a:cs typeface="DejaVu San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0928" y="2027237"/>
            <a:ext cx="4176584" cy="2971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850312" y="6886575"/>
            <a:ext cx="725488" cy="52228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6F50A0F-FE34-0646-B204-56846E2D384C}" type="slidenum">
              <a:rPr lang="fi-FI"/>
              <a:pPr/>
              <a:t>23</a:t>
            </a:fld>
            <a:endParaRPr lang="fi-FI"/>
          </a:p>
        </p:txBody>
      </p:sp>
      <p:sp>
        <p:nvSpPr>
          <p:cNvPr id="50179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/>
              <a:t>Real</a:t>
            </a:r>
            <a:r>
              <a:rPr lang="en-US" dirty="0" smtClean="0"/>
              <a:t> Network: data</a:t>
            </a:r>
            <a:endParaRPr lang="en-US" dirty="0"/>
          </a:p>
        </p:txBody>
      </p:sp>
      <p:sp>
        <p:nvSpPr>
          <p:cNvPr id="50180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17638"/>
            <a:ext cx="7010400" cy="862287"/>
          </a:xfrm>
          <a:noFill/>
        </p:spPr>
        <p:txBody>
          <a:bodyPr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SzTx/>
              <a:buFont typeface="Wingdings" charset="2"/>
              <a:buChar char="§"/>
            </a:pPr>
            <a:r>
              <a:rPr lang="en-US" sz="3000" cap="small" dirty="0">
                <a:solidFill>
                  <a:schemeClr val="accent1"/>
                </a:solidFill>
                <a:latin typeface="Calibri" charset="0"/>
                <a:ea typeface="DejaVu Sans" charset="0"/>
                <a:cs typeface="DejaVu Sans" charset="0"/>
              </a:rPr>
              <a:t>MemeTracker</a:t>
            </a:r>
            <a:r>
              <a:rPr lang="en-US" sz="3000" dirty="0">
                <a:solidFill>
                  <a:schemeClr val="accent1"/>
                </a:solidFill>
                <a:latin typeface="Calibri" charset="0"/>
                <a:ea typeface="DejaVu Sans" charset="0"/>
                <a:cs typeface="DejaVu Sans" charset="0"/>
              </a:rPr>
              <a:t> dataset:</a:t>
            </a:r>
            <a:endParaRPr lang="en-US" sz="3000" i="1" dirty="0">
              <a:solidFill>
                <a:schemeClr val="accent1"/>
              </a:solidFill>
              <a:latin typeface="Calibri" charset="0"/>
              <a:ea typeface="DejaVu Sans" charset="0"/>
              <a:cs typeface="DejaVu Sans" charset="0"/>
            </a:endParaRPr>
          </a:p>
          <a:p>
            <a:pPr marL="1089025" lvl="1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2600" dirty="0">
                <a:latin typeface="Calibri" charset="0"/>
                <a:ea typeface="DejaVu Sans" charset="0"/>
                <a:cs typeface="DejaVu Sans" charset="0"/>
              </a:rPr>
              <a:t>172m news articles from Aug ’08 – Sept</a:t>
            </a: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 ’09</a:t>
            </a:r>
          </a:p>
        </p:txBody>
      </p:sp>
      <p:sp>
        <p:nvSpPr>
          <p:cNvPr id="50181" name="Text Placeholder 2"/>
          <p:cNvSpPr txBox="1">
            <a:spLocks/>
          </p:cNvSpPr>
          <p:nvPr/>
        </p:nvSpPr>
        <p:spPr bwMode="auto">
          <a:xfrm>
            <a:off x="392113" y="2594644"/>
            <a:ext cx="91440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 charset="0"/>
              </a:rPr>
              <a:t>We aim to infer </a:t>
            </a:r>
            <a:r>
              <a:rPr lang="en-US" sz="3000" dirty="0">
                <a:latin typeface="Calibri" charset="0"/>
              </a:rPr>
              <a:t>the network of information diffusion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916112" y="3402500"/>
            <a:ext cx="6096000" cy="986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90000"/>
              </a:lnSpc>
              <a:buSzTx/>
            </a:pPr>
            <a:r>
              <a:rPr lang="en-US" sz="3200" b="1" dirty="0" smtClean="0">
                <a:latin typeface="Calibri"/>
                <a:ea typeface="DejaVu Sans" charset="0"/>
                <a:cs typeface="Calibri"/>
              </a:rPr>
              <a:t>Which real diffusion data </a:t>
            </a:r>
            <a:br>
              <a:rPr lang="en-US" sz="3200" b="1" dirty="0" smtClean="0">
                <a:latin typeface="Calibri"/>
                <a:ea typeface="DejaVu Sans" charset="0"/>
                <a:cs typeface="Calibri"/>
              </a:rPr>
            </a:br>
            <a:r>
              <a:rPr lang="en-US" sz="3200" b="1" dirty="0" smtClean="0">
                <a:latin typeface="Calibri"/>
                <a:ea typeface="DejaVu Sans" charset="0"/>
                <a:cs typeface="Calibri"/>
              </a:rPr>
              <a:t>do we have from </a:t>
            </a:r>
            <a:r>
              <a:rPr lang="en-US" sz="3200" b="1" cap="small" dirty="0" smtClean="0">
                <a:latin typeface="Calibri"/>
                <a:ea typeface="DejaVu Sans" charset="0"/>
                <a:cs typeface="Calibri"/>
              </a:rPr>
              <a:t>MemeTracker</a:t>
            </a:r>
            <a:r>
              <a:rPr lang="en-US" sz="3200" dirty="0" smtClean="0">
                <a:latin typeface="Calibri"/>
                <a:ea typeface="DejaVu Sans" charset="0"/>
                <a:cs typeface="Calibri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2112" y="4664124"/>
            <a:ext cx="4572000" cy="1706513"/>
            <a:chOff x="392112" y="4664124"/>
            <a:chExt cx="4572000" cy="1706513"/>
          </a:xfrm>
        </p:grpSpPr>
        <p:sp>
          <p:nvSpPr>
            <p:cNvPr id="14" name="Rectangle 13"/>
            <p:cNvSpPr/>
            <p:nvPr/>
          </p:nvSpPr>
          <p:spPr>
            <a:xfrm>
              <a:off x="696912" y="5274952"/>
              <a:ext cx="4267200" cy="1095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buSzTx/>
              </a:pPr>
              <a:r>
                <a:rPr lang="en-US" sz="2400" dirty="0" smtClean="0">
                  <a:latin typeface="Calibri"/>
                  <a:ea typeface="DejaVu Sans" charset="0"/>
                  <a:cs typeface="Calibri"/>
                </a:rPr>
                <a:t>We use the hyperlinks between sites to generate the edges of the network</a:t>
              </a:r>
              <a:endParaRPr lang="en-US" sz="2600" dirty="0" smtClean="0">
                <a:latin typeface="Calibri"/>
                <a:ea typeface="DejaVu Sans" charset="0"/>
                <a:cs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2112" y="4664124"/>
              <a:ext cx="4267200" cy="487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800" cap="small" dirty="0" smtClean="0">
                  <a:latin typeface="Calibri"/>
                  <a:ea typeface="DejaVu Sans" charset="0"/>
                  <a:cs typeface="Calibri"/>
                </a:rPr>
                <a:t>Diffusion Network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040312" y="4694237"/>
            <a:ext cx="4800600" cy="1676400"/>
            <a:chOff x="5040312" y="4694237"/>
            <a:chExt cx="4800600" cy="1676400"/>
          </a:xfrm>
        </p:grpSpPr>
        <p:sp>
          <p:nvSpPr>
            <p:cNvPr id="15" name="Rectangle 14"/>
            <p:cNvSpPr/>
            <p:nvPr/>
          </p:nvSpPr>
          <p:spPr>
            <a:xfrm>
              <a:off x="5268912" y="5274952"/>
              <a:ext cx="4572000" cy="1095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buSzTx/>
              </a:pPr>
              <a:r>
                <a:rPr lang="en-US" sz="2400" dirty="0" smtClean="0">
                  <a:latin typeface="Calibri"/>
                  <a:ea typeface="DejaVu Sans" charset="0"/>
                  <a:cs typeface="Calibri"/>
                </a:rPr>
                <a:t>We have the time when a site create a link </a:t>
              </a:r>
              <a:r>
                <a:rPr lang="en-US" sz="2000" dirty="0" smtClean="0">
                  <a:latin typeface="Wingdings"/>
                  <a:ea typeface="Wingdings"/>
                  <a:cs typeface="Wingdings"/>
                </a:rPr>
                <a:t></a:t>
              </a:r>
              <a:r>
                <a:rPr lang="en-US" sz="2400" dirty="0" smtClean="0">
                  <a:latin typeface="Calibri"/>
                  <a:ea typeface="DejaVu Sans" charset="0"/>
                  <a:cs typeface="Calibri"/>
                </a:rPr>
                <a:t> cascades of hyperlinks</a:t>
              </a:r>
              <a:endParaRPr lang="en-US" sz="2600" dirty="0" smtClean="0">
                <a:latin typeface="Calibri"/>
                <a:ea typeface="DejaVu Sans" charset="0"/>
                <a:cs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040312" y="4694237"/>
              <a:ext cx="4572000" cy="487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ct val="90000"/>
                </a:lnSpc>
                <a:buSzTx/>
              </a:pPr>
              <a:r>
                <a:rPr lang="en-US" sz="2800" cap="small" dirty="0" smtClean="0">
                  <a:latin typeface="Calibri"/>
                  <a:ea typeface="DejaVu Sans" charset="0"/>
                  <a:cs typeface="Calibri"/>
                </a:rPr>
                <a:t>Cascades (Diffusion processes)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9465E9-D347-BA41-B990-96B093DC1B3E}" type="slidenum">
              <a:rPr lang="fi-FI"/>
              <a:pPr/>
              <a:t>24</a:t>
            </a:fld>
            <a:endParaRPr lang="fi-FI"/>
          </a:p>
        </p:txBody>
      </p:sp>
      <p:sp>
        <p:nvSpPr>
          <p:cNvPr id="522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/>
              <a:t>Real Network:</a:t>
            </a:r>
            <a:r>
              <a:rPr lang="en-US" dirty="0" smtClean="0"/>
              <a:t> connectivity</a:t>
            </a:r>
            <a:endParaRPr lang="en-US" dirty="0"/>
          </a:p>
        </p:txBody>
      </p:sp>
      <p:sp>
        <p:nvSpPr>
          <p:cNvPr id="52228" name="Text Placeholder 2"/>
          <p:cNvSpPr txBox="1">
            <a:spLocks/>
          </p:cNvSpPr>
          <p:nvPr/>
        </p:nvSpPr>
        <p:spPr bwMode="auto">
          <a:xfrm>
            <a:off x="1077912" y="5151437"/>
            <a:ext cx="8153400" cy="3103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None/>
            </a:pPr>
            <a:r>
              <a:rPr lang="en-US" sz="2200" b="1" dirty="0" smtClean="0">
                <a:latin typeface="Calibri" charset="0"/>
                <a:ea typeface="DejaVu Sans" charset="0"/>
                <a:cs typeface="DejaVu Sans" charset="0"/>
              </a:rPr>
              <a:t>(500 node, 5000 edges) </a:t>
            </a:r>
            <a:r>
              <a:rPr lang="en-US" sz="2200" b="1" dirty="0">
                <a:latin typeface="Calibri" charset="0"/>
                <a:ea typeface="DejaVu Sans" charset="0"/>
                <a:cs typeface="DejaVu Sans" charset="0"/>
              </a:rPr>
              <a:t>hyperlink network using hyperlinks cascades</a:t>
            </a:r>
          </a:p>
        </p:txBody>
      </p:sp>
      <p:sp>
        <p:nvSpPr>
          <p:cNvPr id="52232" name="Text Placeholder 2"/>
          <p:cNvSpPr txBox="1">
            <a:spLocks/>
          </p:cNvSpPr>
          <p:nvPr/>
        </p:nvSpPr>
        <p:spPr bwMode="auto">
          <a:xfrm>
            <a:off x="315912" y="5684837"/>
            <a:ext cx="9372600" cy="1438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cap="small" dirty="0" smtClean="0">
                <a:latin typeface="Calibri" charset="0"/>
              </a:rPr>
              <a:t>NetRate</a:t>
            </a:r>
            <a:r>
              <a:rPr lang="en-US" sz="3000" dirty="0" smtClean="0">
                <a:latin typeface="Calibri" charset="0"/>
              </a:rPr>
              <a:t> </a:t>
            </a:r>
            <a:r>
              <a:rPr lang="en-US" sz="3000" dirty="0" smtClean="0">
                <a:latin typeface="Calibri"/>
                <a:cs typeface="Calibri"/>
              </a:rPr>
              <a:t>outperforms state-of-the-art across a significant part of the full range of their tunable parameters.</a:t>
            </a:r>
          </a:p>
          <a:p>
            <a:pPr marL="622300" indent="-514350">
              <a:lnSpc>
                <a:spcPct val="90000"/>
              </a:lnSpc>
              <a:spcBef>
                <a:spcPct val="4000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latin typeface="Calibri"/>
                <a:ea typeface="DejaVu Sans" charset="0"/>
                <a:cs typeface="Calibri"/>
              </a:rPr>
              <a:t>Parameter tuning in other methods is largely blind.</a:t>
            </a:r>
            <a:endParaRPr lang="en-US" sz="3000" dirty="0">
              <a:latin typeface="Calibri"/>
              <a:ea typeface="DejaVu Sans" charset="0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" y="1493837"/>
            <a:ext cx="4875212" cy="3543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712" y="1270101"/>
            <a:ext cx="5181600" cy="37289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8EE17B-5032-C94D-9985-EF0F9C37A0F7}" type="slidenum">
              <a:rPr lang="fi-FI"/>
              <a:pPr/>
              <a:t>25</a:t>
            </a:fld>
            <a:endParaRPr lang="fi-FI"/>
          </a:p>
        </p:txBody>
      </p:sp>
      <p:sp>
        <p:nvSpPr>
          <p:cNvPr id="56323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632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18400"/>
            <a:ext cx="9220199" cy="2179058"/>
          </a:xfrm>
          <a:noFill/>
        </p:spPr>
        <p:txBody>
          <a:bodyPr wrap="square">
            <a:spAutoFit/>
          </a:bodyPr>
          <a:lstStyle/>
          <a:p>
            <a:pPr marL="622800" indent="-514350" eaLnBrk="1">
              <a:buSzTx/>
              <a:buFont typeface="Wingdings" charset="2"/>
              <a:buChar char="§"/>
            </a:pPr>
            <a:r>
              <a:rPr lang="en-US" sz="3000" cap="small" dirty="0" smtClean="0">
                <a:latin typeface="Calibri"/>
                <a:cs typeface="Calibri"/>
              </a:rPr>
              <a:t>NetRate </a:t>
            </a:r>
            <a:r>
              <a:rPr lang="en-US" sz="3000" dirty="0" smtClean="0">
                <a:latin typeface="Calibri"/>
                <a:cs typeface="Calibri"/>
              </a:rPr>
              <a:t>is a flexible model of the spatiotemporal structure underlying diffusion processes:</a:t>
            </a:r>
          </a:p>
          <a:p>
            <a:pPr marL="1089025" lvl="1" indent="-514350" eaLnBrk="1">
              <a:buSzTx/>
              <a:buFont typeface="Wingdings" charset="2"/>
              <a:buChar char="§"/>
            </a:pPr>
            <a:r>
              <a:rPr lang="en-US" sz="2400" dirty="0" smtClean="0">
                <a:latin typeface="Calibri"/>
                <a:cs typeface="Calibri"/>
              </a:rPr>
              <a:t>We make minimal assumptions about the physical, biological or cognitive mechanisms responsible for diffusion.</a:t>
            </a:r>
          </a:p>
          <a:p>
            <a:pPr marL="1089025" lvl="1" indent="-514350" eaLnBrk="1">
              <a:buSzTx/>
              <a:buFont typeface="Wingdings" charset="2"/>
              <a:buChar char="§"/>
            </a:pPr>
            <a:r>
              <a:rPr lang="en-US" sz="2400" dirty="0" smtClean="0">
                <a:latin typeface="Calibri"/>
                <a:cs typeface="Calibri"/>
              </a:rPr>
              <a:t>The model uses only the temporal traces left by diffusion.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15912" y="3962979"/>
            <a:ext cx="9220199" cy="217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58800" marR="0" lvl="0" indent="-514350" algn="l" defTabSz="914400" rtl="0" eaLnBrk="1" fontAlgn="base" latinLnBrk="0" hangingPunct="0">
              <a:lnSpc>
                <a:spcPct val="100000"/>
              </a:lnSpc>
              <a:spcBef>
                <a:spcPts val="1872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dirty="0" smtClean="0">
                <a:latin typeface="Calibri"/>
                <a:ea typeface="ＭＳ Ｐゴシック" charset="-128"/>
                <a:cs typeface="Calibri"/>
              </a:rPr>
              <a:t>Introducing continuous temporal dynamics simplifies the problem dramatically:</a:t>
            </a:r>
          </a:p>
          <a:p>
            <a:pPr marL="1089025" marR="0" lvl="1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Well defined convex maximum likelihood problem with unique solution.</a:t>
            </a:r>
          </a:p>
          <a:p>
            <a:pPr marL="1089025" marR="0" lvl="1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No tuning parameters</a:t>
            </a:r>
            <a:r>
              <a:rPr lang="en-US" sz="2400" kern="0" dirty="0" smtClean="0">
                <a:latin typeface="Calibri"/>
                <a:ea typeface="ＭＳ Ｐゴシック" charset="-128"/>
                <a:cs typeface="Calibri"/>
              </a:rPr>
              <a:t>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ＭＳ Ｐゴシック" charset="-128"/>
                <a:cs typeface="Calibri"/>
              </a:rPr>
              <a:t>sparsity follows naturally from the model.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8EE17B-5032-C94D-9985-EF0F9C37A0F7}" type="slidenum">
              <a:rPr lang="fi-FI"/>
              <a:pPr/>
              <a:t>26</a:t>
            </a:fld>
            <a:endParaRPr lang="fi-FI"/>
          </a:p>
        </p:txBody>
      </p:sp>
      <p:sp>
        <p:nvSpPr>
          <p:cNvPr id="56323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632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18400"/>
            <a:ext cx="9220199" cy="923330"/>
          </a:xfrm>
          <a:noFill/>
        </p:spPr>
        <p:txBody>
          <a:bodyPr wrap="square">
            <a:spAutoFit/>
          </a:bodyPr>
          <a:lstStyle/>
          <a:p>
            <a:pPr marL="622800" indent="-514350" eaLnBrk="1">
              <a:buSzTx/>
              <a:buFont typeface="Wingdings" charset="2"/>
              <a:buChar char="§"/>
            </a:pPr>
            <a:r>
              <a:rPr lang="es-ES" sz="3000" dirty="0" smtClean="0">
                <a:latin typeface="Calibri" charset="0"/>
                <a:ea typeface="DejaVu Sans" charset="0"/>
                <a:cs typeface="DejaVu Sans" charset="0"/>
              </a:rPr>
              <a:t>How do different transmission rates distributions, length of observation window, etc… impact </a:t>
            </a:r>
            <a:r>
              <a:rPr lang="es-ES" sz="3000" cap="small" dirty="0" smtClean="0">
                <a:latin typeface="Calibri" charset="0"/>
                <a:ea typeface="DejaVu Sans" charset="0"/>
                <a:cs typeface="DejaVu Sans" charset="0"/>
              </a:rPr>
              <a:t>NetRate?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92113" y="2484437"/>
            <a:ext cx="92201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57225" marR="0" lvl="0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s-E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Build on </a:t>
            </a:r>
            <a:r>
              <a:rPr kumimoji="0" lang="es-ES" sz="3000" b="0" i="0" u="none" strike="noStrike" kern="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NetRate </a:t>
            </a:r>
            <a:r>
              <a:rPr kumimoji="0" lang="es-E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for inferring transmission rates in epidemiology, neuroscience, etc.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92112" y="3600041"/>
            <a:ext cx="9220199" cy="94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57225" marR="0" lvl="0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s-E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Support the threshold model in our formulation:</a:t>
            </a:r>
          </a:p>
          <a:p>
            <a:pPr marL="1089025" marR="0" lvl="1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s-E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A node gets infected when </a:t>
            </a:r>
            <a:r>
              <a:rPr kumimoji="0" lang="es-ES" sz="26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several</a:t>
            </a:r>
            <a:r>
              <a:rPr kumimoji="0" lang="es-E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of its neighbours </a:t>
            </a:r>
            <a:r>
              <a:rPr kumimoji="0" lang="es-ES" sz="260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infect</a:t>
            </a:r>
            <a:r>
              <a:rPr kumimoji="0" lang="es-E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 it.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92112" y="4700357"/>
            <a:ext cx="9220199" cy="220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57225" marR="0" lvl="0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s-ES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Re-think related problems under our continuous time diffusion model:</a:t>
            </a:r>
          </a:p>
          <a:p>
            <a:pPr marL="1089025" marR="0" lvl="1" indent="-514350" algn="l" defTabSz="914400" rtl="0" eaLnBrk="1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s-E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Influence maximization (marketing), spread minimization (epidemiology, misinformation), incomplete diffusion data (many fields), confounders detection (many fields), etc… 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g_07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" y="0"/>
            <a:ext cx="10221383" cy="766563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F7A2A-1D58-9449-BAF4-27B47B8C7901}" type="slidenum">
              <a:rPr lang="fi-FI"/>
              <a:pPr/>
              <a:t>27</a:t>
            </a:fld>
            <a:endParaRPr lang="fi-FI"/>
          </a:p>
        </p:txBody>
      </p:sp>
      <p:sp>
        <p:nvSpPr>
          <p:cNvPr id="25604" name="Title 1"/>
          <p:cNvSpPr txBox="1">
            <a:spLocks noGrp="1"/>
          </p:cNvSpPr>
          <p:nvPr>
            <p:ph type="title" idx="4294967295"/>
          </p:nvPr>
        </p:nvSpPr>
        <p:spPr>
          <a:xfrm>
            <a:off x="315912" y="130929"/>
            <a:ext cx="2438400" cy="677108"/>
          </a:xfrm>
        </p:spPr>
        <p:txBody>
          <a:bodyPr>
            <a:spAutoFit/>
          </a:bodyPr>
          <a:lstStyle/>
          <a:p>
            <a:pPr eaLnBrk="1"/>
            <a:r>
              <a:rPr lang="en-US" dirty="0">
                <a:solidFill>
                  <a:schemeClr val="tx1"/>
                </a:solidFill>
              </a:rPr>
              <a:t>Thanks!</a:t>
            </a:r>
          </a:p>
        </p:txBody>
      </p:sp>
      <p:sp>
        <p:nvSpPr>
          <p:cNvPr id="25605" name="Title 2"/>
          <p:cNvSpPr txBox="1">
            <a:spLocks/>
          </p:cNvSpPr>
          <p:nvPr/>
        </p:nvSpPr>
        <p:spPr bwMode="auto">
          <a:xfrm>
            <a:off x="315912" y="972105"/>
            <a:ext cx="883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prstTxWarp prst="textNoShape">
              <a:avLst/>
            </a:prstTxWarp>
            <a:spAutoFit/>
          </a:bodyPr>
          <a:lstStyle/>
          <a:p>
            <a:pPr eaLnBrk="1"/>
            <a:r>
              <a:rPr lang="en-US" sz="2400" b="1" dirty="0" smtClean="0">
                <a:hlinkClick r:id="rId4"/>
              </a:rPr>
              <a:t>http</a:t>
            </a:r>
            <a:r>
              <a:rPr lang="en-US" sz="2400" b="1" dirty="0">
                <a:hlinkClick r:id="rId4"/>
              </a:rPr>
              <a:t>:/</a:t>
            </a:r>
            <a:r>
              <a:rPr lang="en-US" sz="2400" b="1" dirty="0" smtClean="0">
                <a:hlinkClick r:id="rId4"/>
              </a:rPr>
              <a:t>/www.stanford.edu/~manuelgr/netrate/</a:t>
            </a:r>
            <a:r>
              <a:rPr lang="en-US" sz="2400" b="1" dirty="0" smtClean="0"/>
              <a:t>     (code &amp; more)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9AF70C-CF62-3949-A0E8-7B478CE69687}" type="slidenum">
              <a:rPr lang="fi-FI"/>
              <a:pPr/>
              <a:t>3</a:t>
            </a:fld>
            <a:endParaRPr lang="fi-FI"/>
          </a:p>
        </p:txBody>
      </p:sp>
      <p:sp>
        <p:nvSpPr>
          <p:cNvPr id="1741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Diffusion over networks</a:t>
            </a:r>
            <a:endParaRPr lang="en-US" dirty="0"/>
          </a:p>
        </p:txBody>
      </p:sp>
      <p:sp>
        <p:nvSpPr>
          <p:cNvPr id="1741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1493838"/>
            <a:ext cx="9143999" cy="838691"/>
          </a:xfrm>
          <a:noFill/>
        </p:spPr>
        <p:txBody>
          <a:bodyPr wrap="square">
            <a:spAutoFit/>
          </a:bodyPr>
          <a:lstStyle/>
          <a:p>
            <a:pPr marL="622300" indent="-514350">
              <a:lnSpc>
                <a:spcPct val="90000"/>
              </a:lnSpc>
              <a:buSzTx/>
              <a:buFont typeface="Wingdings" charset="2"/>
              <a:buChar char="§"/>
            </a:pPr>
            <a:r>
              <a:rPr lang="en-US" sz="3000" kern="1200" dirty="0" smtClean="0">
                <a:latin typeface="Calibri" charset="0"/>
                <a:ea typeface="+mn-ea"/>
                <a:cs typeface="+mn-cs"/>
              </a:rPr>
              <a:t>Diffusion often takes place over implicit or hard-to-observe networks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92112" y="4846637"/>
            <a:ext cx="9082087" cy="17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We observe when a node copies information, makes a decision or becomes infected but …</a:t>
            </a:r>
          </a:p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StarSymbol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	… connectivity, diffusion rates between nodes and diffusion sources are unknown!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2112" y="2747237"/>
            <a:ext cx="4572000" cy="1566000"/>
            <a:chOff x="392112" y="3170237"/>
            <a:chExt cx="4572000" cy="1566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" name="Rounded Rectangle 9"/>
            <p:cNvSpPr/>
            <p:nvPr/>
          </p:nvSpPr>
          <p:spPr bwMode="auto">
            <a:xfrm>
              <a:off x="392112" y="3170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4512" y="3369952"/>
              <a:ext cx="4419600" cy="10956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buSzTx/>
              </a:pPr>
              <a:r>
                <a:rPr lang="en-US" sz="2400" b="1" dirty="0" smtClean="0">
                  <a:solidFill>
                    <a:schemeClr val="accent4"/>
                  </a:solidFill>
                  <a:latin typeface="Calibri"/>
                  <a:cs typeface="Calibri"/>
                </a:rPr>
                <a:t>Implicit networks </a:t>
              </a: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of blogs and news sites that spread news without mentioning their sources</a:t>
              </a:r>
              <a:endParaRPr lang="en-US" sz="2600" dirty="0" smtClean="0">
                <a:solidFill>
                  <a:schemeClr val="accent4"/>
                </a:solidFill>
                <a:latin typeface="Calibri"/>
                <a:ea typeface="DejaVu Sans" charset="0"/>
                <a:cs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45112" y="2747237"/>
            <a:ext cx="4572000" cy="1566000"/>
            <a:chOff x="5345112" y="3128237"/>
            <a:chExt cx="4572000" cy="156600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9" name="Rounded Rectangle 18"/>
            <p:cNvSpPr/>
            <p:nvPr/>
          </p:nvSpPr>
          <p:spPr bwMode="auto">
            <a:xfrm>
              <a:off x="5345112" y="3128237"/>
              <a:ext cx="4572000" cy="1566000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02312" y="3327952"/>
              <a:ext cx="3657600" cy="109568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lvl="1">
                <a:lnSpc>
                  <a:spcPct val="90000"/>
                </a:lnSpc>
                <a:buSzTx/>
              </a:pPr>
              <a:r>
                <a:rPr lang="en-US" sz="2400" b="1" dirty="0" smtClean="0">
                  <a:solidFill>
                    <a:schemeClr val="accent4"/>
                  </a:solidFill>
                  <a:latin typeface="Calibri"/>
                  <a:cs typeface="Calibri"/>
                </a:rPr>
                <a:t>Hard-to-observe/hidden networks </a:t>
              </a: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of drug users that </a:t>
              </a:r>
              <a:b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</a:br>
              <a:r>
                <a:rPr lang="en-US" sz="2400" dirty="0" smtClean="0">
                  <a:solidFill>
                    <a:schemeClr val="accent4"/>
                  </a:solidFill>
                  <a:latin typeface="Calibri"/>
                  <a:cs typeface="Calibri"/>
                </a:rPr>
                <a:t>share needles among them</a:t>
              </a:r>
              <a:endParaRPr lang="en-US" sz="2600" dirty="0" smtClean="0">
                <a:solidFill>
                  <a:schemeClr val="accent4"/>
                </a:solidFill>
                <a:latin typeface="Calibri"/>
                <a:ea typeface="DejaVu Sans" charset="0"/>
                <a:cs typeface="Calibr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0DA252-C0D6-1D43-94ED-5D5AA1668C37}" type="slidenum">
              <a:rPr lang="fi-FI"/>
              <a:pPr/>
              <a:t>4</a:t>
            </a:fld>
            <a:endParaRPr lang="fi-FI" dirty="0"/>
          </a:p>
        </p:txBody>
      </p:sp>
      <p:sp>
        <p:nvSpPr>
          <p:cNvPr id="20483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Examples of diffusion</a:t>
            </a:r>
            <a:endParaRPr lang="en-US" dirty="0"/>
          </a:p>
        </p:txBody>
      </p:sp>
      <p:sp>
        <p:nvSpPr>
          <p:cNvPr id="2048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63512" y="3967371"/>
            <a:ext cx="1905000" cy="726866"/>
          </a:xfrm>
          <a:noFill/>
        </p:spPr>
        <p:txBody>
          <a:bodyPr wrap="square">
            <a:spAutoFit/>
          </a:bodyPr>
          <a:lstStyle/>
          <a:p>
            <a:pPr marL="0" indent="0" algn="ctr" eaLnBrk="1">
              <a:lnSpc>
                <a:spcPct val="90000"/>
              </a:lnSpc>
              <a:spcBef>
                <a:spcPts val="0"/>
              </a:spcBef>
              <a:buSzTx/>
              <a:buFont typeface="Wingdings" charset="2"/>
              <a:buNone/>
            </a:pPr>
            <a: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Virus</a:t>
            </a:r>
            <a:b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</a:br>
            <a: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propagation</a:t>
            </a:r>
            <a:endParaRPr lang="es-ES" sz="2600" dirty="0">
              <a:solidFill>
                <a:schemeClr val="accent2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20487" name="Text Placeholder 2"/>
          <p:cNvSpPr txBox="1">
            <a:spLocks/>
          </p:cNvSpPr>
          <p:nvPr/>
        </p:nvSpPr>
        <p:spPr bwMode="auto">
          <a:xfrm>
            <a:off x="2449512" y="4023284"/>
            <a:ext cx="23622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>
                <a:latin typeface="Calibri" charset="0"/>
              </a:rPr>
              <a:t>Viruses propagate</a:t>
            </a:r>
            <a:r>
              <a:rPr lang="es-ES" sz="2400" dirty="0" smtClean="0">
                <a:latin typeface="Calibri" charset="0"/>
              </a:rPr>
              <a:t>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</a:t>
            </a:r>
            <a:r>
              <a:rPr lang="es-ES" sz="2400" dirty="0">
                <a:latin typeface="Calibri" charset="0"/>
              </a:rPr>
              <a:t>the </a:t>
            </a:r>
            <a:r>
              <a:rPr lang="es-ES" sz="2400" dirty="0" smtClean="0">
                <a:latin typeface="Calibri" charset="0"/>
              </a:rPr>
              <a:t>network</a:t>
            </a:r>
          </a:p>
        </p:txBody>
      </p:sp>
      <p:sp>
        <p:nvSpPr>
          <p:cNvPr id="54295" name="Line 23"/>
          <p:cNvSpPr>
            <a:spLocks noChangeShapeType="1"/>
          </p:cNvSpPr>
          <p:nvPr/>
        </p:nvSpPr>
        <p:spPr bwMode="auto">
          <a:xfrm>
            <a:off x="315913" y="4922837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296" name="Line 24"/>
          <p:cNvSpPr>
            <a:spLocks noChangeShapeType="1"/>
          </p:cNvSpPr>
          <p:nvPr/>
        </p:nvSpPr>
        <p:spPr bwMode="auto">
          <a:xfrm>
            <a:off x="315913" y="2560637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497" name="Text Placeholder 2"/>
          <p:cNvSpPr txBox="1">
            <a:spLocks/>
          </p:cNvSpPr>
          <p:nvPr/>
        </p:nvSpPr>
        <p:spPr bwMode="auto">
          <a:xfrm>
            <a:off x="2449512" y="2027237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Diffusion Process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498" name="Text Placeholder 2"/>
          <p:cNvSpPr txBox="1">
            <a:spLocks/>
          </p:cNvSpPr>
          <p:nvPr/>
        </p:nvSpPr>
        <p:spPr bwMode="auto">
          <a:xfrm>
            <a:off x="5116512" y="2027237"/>
            <a:ext cx="1981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ct val="7000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Available data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499" name="Text Placeholder 2"/>
          <p:cNvSpPr txBox="1">
            <a:spLocks/>
          </p:cNvSpPr>
          <p:nvPr/>
        </p:nvSpPr>
        <p:spPr bwMode="auto">
          <a:xfrm>
            <a:off x="7478712" y="2027237"/>
            <a:ext cx="2133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Hidden data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 bwMode="auto">
          <a:xfrm>
            <a:off x="4735512" y="4023284"/>
            <a:ext cx="26670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people get sick</a:t>
            </a:r>
            <a:endParaRPr lang="es-ES" sz="2400" dirty="0">
              <a:latin typeface="Calibri" charset="0"/>
            </a:endParaRPr>
          </a:p>
        </p:txBody>
      </p:sp>
      <p:sp>
        <p:nvSpPr>
          <p:cNvPr id="23" name="Text Placeholder 2"/>
          <p:cNvSpPr txBox="1">
            <a:spLocks/>
          </p:cNvSpPr>
          <p:nvPr/>
        </p:nvSpPr>
        <p:spPr bwMode="auto">
          <a:xfrm>
            <a:off x="7326312" y="4023284"/>
            <a:ext cx="2514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 smtClean="0">
                <a:latin typeface="Calibri" charset="0"/>
              </a:rPr>
              <a:t>infected </a:t>
            </a:r>
            <a:r>
              <a:rPr lang="es-ES" sz="2400" dirty="0">
                <a:latin typeface="Calibri" charset="0"/>
              </a:rPr>
              <a:t>whom</a:t>
            </a:r>
          </a:p>
        </p:txBody>
      </p:sp>
      <p:sp>
        <p:nvSpPr>
          <p:cNvPr id="26" name="Text Placeholder 2"/>
          <p:cNvSpPr txBox="1">
            <a:spLocks/>
          </p:cNvSpPr>
          <p:nvPr/>
        </p:nvSpPr>
        <p:spPr bwMode="auto">
          <a:xfrm>
            <a:off x="-65088" y="5151437"/>
            <a:ext cx="2438400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600" dirty="0" smtClean="0">
                <a:solidFill>
                  <a:srgbClr val="6BB76D"/>
                </a:solidFill>
                <a:latin typeface="Calibri" charset="0"/>
              </a:rPr>
              <a:t>Viral </a:t>
            </a:r>
            <a:br>
              <a:rPr lang="es-ES" sz="2600" dirty="0" smtClean="0">
                <a:solidFill>
                  <a:srgbClr val="6BB76D"/>
                </a:solidFill>
                <a:latin typeface="Calibri" charset="0"/>
              </a:rPr>
            </a:br>
            <a:r>
              <a:rPr lang="es-ES" sz="2600" dirty="0" smtClean="0">
                <a:solidFill>
                  <a:srgbClr val="6BB76D"/>
                </a:solidFill>
                <a:latin typeface="Calibri" charset="0"/>
              </a:rPr>
              <a:t>marketing</a:t>
            </a:r>
            <a:endParaRPr lang="es-ES" sz="2600" dirty="0">
              <a:solidFill>
                <a:srgbClr val="6BB76D"/>
              </a:solidFill>
              <a:latin typeface="Calibri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 bwMode="auto">
          <a:xfrm>
            <a:off x="4659312" y="5166283"/>
            <a:ext cx="2895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people buy products</a:t>
            </a:r>
            <a:endParaRPr lang="es-ES" sz="2400" dirty="0">
              <a:latin typeface="Calibri" charset="0"/>
            </a:endParaRPr>
          </a:p>
        </p:txBody>
      </p:sp>
      <p:sp>
        <p:nvSpPr>
          <p:cNvPr id="30" name="Text Placeholder 2"/>
          <p:cNvSpPr txBox="1">
            <a:spLocks/>
          </p:cNvSpPr>
          <p:nvPr/>
        </p:nvSpPr>
        <p:spPr bwMode="auto">
          <a:xfrm>
            <a:off x="2373312" y="4986284"/>
            <a:ext cx="25146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Recommendations propagate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the network</a:t>
            </a:r>
            <a:endParaRPr lang="es-ES" sz="2400" dirty="0">
              <a:latin typeface="Calibri" charset="0"/>
            </a:endParaRPr>
          </a:p>
        </p:txBody>
      </p: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7478712" y="5151436"/>
            <a:ext cx="22098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>
                <a:latin typeface="Calibri" charset="0"/>
              </a:rPr>
              <a:t>influenced</a:t>
            </a:r>
            <a:r>
              <a:rPr lang="es-ES" sz="2400" b="1" dirty="0" smtClean="0">
                <a:latin typeface="Calibri" charset="0"/>
              </a:rPr>
              <a:t> </a:t>
            </a:r>
            <a:br>
              <a:rPr lang="es-ES" sz="2400" b="1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whom</a:t>
            </a:r>
            <a:endParaRPr lang="es-ES" sz="2400" dirty="0">
              <a:latin typeface="Calibri" charset="0"/>
            </a:endParaRPr>
          </a:p>
        </p:txBody>
      </p:sp>
      <p:sp>
        <p:nvSpPr>
          <p:cNvPr id="32" name="Text Placeholder 2"/>
          <p:cNvSpPr txBox="1">
            <a:spLocks/>
          </p:cNvSpPr>
          <p:nvPr/>
        </p:nvSpPr>
        <p:spPr bwMode="auto">
          <a:xfrm>
            <a:off x="163512" y="2713037"/>
            <a:ext cx="1905000" cy="72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Information</a:t>
            </a:r>
            <a:b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</a:b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charset="0"/>
                <a:ea typeface="DejaVu Sans" charset="0"/>
                <a:cs typeface="DejaVu Sans" charset="0"/>
              </a:rPr>
              <a:t>propagation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DejaVu Sans" charset="0"/>
              <a:cs typeface="DejaVu Sans" charset="0"/>
            </a:endParaRPr>
          </a:p>
        </p:txBody>
      </p:sp>
      <p:sp>
        <p:nvSpPr>
          <p:cNvPr id="34" name="Text Placeholder 2"/>
          <p:cNvSpPr txBox="1">
            <a:spLocks/>
          </p:cNvSpPr>
          <p:nvPr/>
        </p:nvSpPr>
        <p:spPr bwMode="auto">
          <a:xfrm>
            <a:off x="2449512" y="2624085"/>
            <a:ext cx="23622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Information propagates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 </a:t>
            </a:r>
            <a:r>
              <a:rPr lang="es-ES" sz="2400" dirty="0">
                <a:latin typeface="Calibri" charset="0"/>
              </a:rPr>
              <a:t>the </a:t>
            </a:r>
            <a:r>
              <a:rPr lang="es-ES" sz="2400" dirty="0" smtClean="0">
                <a:latin typeface="Calibri" charset="0"/>
              </a:rPr>
              <a:t>network</a:t>
            </a:r>
          </a:p>
        </p:txBody>
      </p:sp>
      <p:sp>
        <p:nvSpPr>
          <p:cNvPr id="35" name="Line 23"/>
          <p:cNvSpPr>
            <a:spLocks noChangeShapeType="1"/>
          </p:cNvSpPr>
          <p:nvPr/>
        </p:nvSpPr>
        <p:spPr bwMode="auto">
          <a:xfrm>
            <a:off x="315913" y="3856037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Text Placeholder 2"/>
          <p:cNvSpPr txBox="1">
            <a:spLocks/>
          </p:cNvSpPr>
          <p:nvPr/>
        </p:nvSpPr>
        <p:spPr bwMode="auto">
          <a:xfrm>
            <a:off x="4735512" y="2624085"/>
            <a:ext cx="26670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Time when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blogs reproduce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information</a:t>
            </a:r>
            <a:endParaRPr lang="es-ES" sz="2400" dirty="0">
              <a:latin typeface="Calibri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 bwMode="auto">
          <a:xfrm>
            <a:off x="7326312" y="2804084"/>
            <a:ext cx="2514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Who </a:t>
            </a:r>
            <a:r>
              <a:rPr lang="es-ES" sz="2400" b="1" dirty="0" smtClean="0">
                <a:latin typeface="Calibri" charset="0"/>
              </a:rPr>
              <a:t>copied </a:t>
            </a:r>
            <a:br>
              <a:rPr lang="es-ES" sz="2400" b="1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whom</a:t>
            </a:r>
            <a:endParaRPr lang="es-ES" sz="2400" dirty="0">
              <a:latin typeface="Calibri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uild="p"/>
      <p:bldP spid="20487" grpId="0"/>
      <p:bldP spid="54295" grpId="0" animBg="1"/>
      <p:bldP spid="20" grpId="0"/>
      <p:bldP spid="23" grpId="0"/>
      <p:bldP spid="26" grpId="0"/>
      <p:bldP spid="27" grpId="0"/>
      <p:bldP spid="30" grpId="0"/>
      <p:bldP spid="31" grpId="0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1437787" y="2826000"/>
            <a:ext cx="4242844" cy="2823506"/>
            <a:chOff x="2699837" y="2825284"/>
            <a:chExt cx="4242844" cy="2823506"/>
          </a:xfrm>
        </p:grpSpPr>
        <p:cxnSp>
          <p:nvCxnSpPr>
            <p:cNvPr id="100" name="Straight Arrow Connector 99"/>
            <p:cNvCxnSpPr/>
            <p:nvPr/>
          </p:nvCxnSpPr>
          <p:spPr>
            <a:xfrm rot="10800000" flipH="1" flipV="1">
              <a:off x="3863264" y="4512900"/>
              <a:ext cx="1006813" cy="12539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flipV="1">
              <a:off x="2699837" y="3194351"/>
              <a:ext cx="1096307" cy="488066"/>
            </a:xfrm>
            <a:prstGeom prst="straightConnector1">
              <a:avLst/>
            </a:prstGeom>
            <a:ln w="476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rot="16200000" flipH="1">
              <a:off x="4010113" y="3465314"/>
              <a:ext cx="1048721" cy="789163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V="1">
              <a:off x="3259177" y="4512901"/>
              <a:ext cx="604088" cy="12539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 rot="5400000" flipH="1" flipV="1">
              <a:off x="3003300" y="3532434"/>
              <a:ext cx="1048721" cy="654922"/>
            </a:xfrm>
            <a:prstGeom prst="straightConnector1">
              <a:avLst/>
            </a:prstGeom>
            <a:ln w="34925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rot="16200000" flipH="1">
              <a:off x="3571456" y="3820065"/>
              <a:ext cx="919222" cy="67121"/>
            </a:xfrm>
            <a:prstGeom prst="straightConnector1">
              <a:avLst/>
            </a:prstGeom>
            <a:ln w="5715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16200000" flipV="1">
              <a:off x="6077596" y="2520854"/>
              <a:ext cx="560656" cy="1169515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/>
            <p:nvPr/>
          </p:nvCxnSpPr>
          <p:spPr>
            <a:xfrm rot="16200000" flipV="1">
              <a:off x="5222722" y="3291822"/>
              <a:ext cx="1375458" cy="5593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10800000" flipV="1">
              <a:off x="5272803" y="4458885"/>
              <a:ext cx="715956" cy="66554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V="1">
              <a:off x="4198869" y="2825284"/>
              <a:ext cx="1289526" cy="369067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rot="16200000" flipV="1">
              <a:off x="3648129" y="5129063"/>
              <a:ext cx="877746" cy="44747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rot="5400000" flipH="1" flipV="1">
              <a:off x="4099324" y="4819059"/>
              <a:ext cx="982167" cy="677295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537488" y="4914690"/>
              <a:ext cx="709914" cy="330740"/>
            </a:xfrm>
            <a:prstGeom prst="straightConnector1">
              <a:avLst/>
            </a:prstGeom>
            <a:ln w="38100">
              <a:solidFill>
                <a:schemeClr val="bg1">
                  <a:lumMod val="9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6312896" y="3687917"/>
              <a:ext cx="649395" cy="610174"/>
            </a:xfrm>
            <a:prstGeom prst="straightConnector1">
              <a:avLst/>
            </a:prstGeom>
            <a:ln>
              <a:solidFill>
                <a:schemeClr val="bg1">
                  <a:lumMod val="95000"/>
                </a:schemeClr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/>
            <p:nvPr/>
          </p:nvCxnSpPr>
          <p:spPr>
            <a:xfrm rot="16200000" flipV="1">
              <a:off x="3092512" y="4774311"/>
              <a:ext cx="982167" cy="766791"/>
            </a:xfrm>
            <a:prstGeom prst="straightConnector1">
              <a:avLst/>
            </a:prstGeom>
            <a:ln w="6350">
              <a:solidFill>
                <a:schemeClr val="bg1">
                  <a:lumMod val="95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1437624" y="2825284"/>
            <a:ext cx="4242844" cy="2823507"/>
            <a:chOff x="2697206" y="2825284"/>
            <a:chExt cx="4242844" cy="2823507"/>
          </a:xfrm>
        </p:grpSpPr>
        <p:cxnSp>
          <p:nvCxnSpPr>
            <p:cNvPr id="57" name="Straight Arrow Connector 56"/>
            <p:cNvCxnSpPr>
              <a:stCxn id="80" idx="2"/>
              <a:endCxn id="61" idx="2"/>
            </p:cNvCxnSpPr>
            <p:nvPr/>
          </p:nvCxnSpPr>
          <p:spPr>
            <a:xfrm rot="10800000" flipH="1" flipV="1">
              <a:off x="3860633" y="4512900"/>
              <a:ext cx="1006813" cy="1253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8" idx="6"/>
              <a:endCxn id="60" idx="2"/>
            </p:cNvCxnSpPr>
            <p:nvPr/>
          </p:nvCxnSpPr>
          <p:spPr>
            <a:xfrm flipV="1">
              <a:off x="2697206" y="3194352"/>
              <a:ext cx="1096307" cy="488065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0" idx="5"/>
              <a:endCxn id="61" idx="1"/>
            </p:cNvCxnSpPr>
            <p:nvPr/>
          </p:nvCxnSpPr>
          <p:spPr>
            <a:xfrm rot="16200000" flipH="1">
              <a:off x="4007482" y="3465312"/>
              <a:ext cx="1048721" cy="789165"/>
            </a:xfrm>
            <a:prstGeom prst="straightConnector1">
              <a:avLst/>
            </a:prstGeom>
            <a:ln w="34925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9" idx="6"/>
              <a:endCxn id="80" idx="2"/>
            </p:cNvCxnSpPr>
            <p:nvPr/>
          </p:nvCxnSpPr>
          <p:spPr>
            <a:xfrm flipV="1">
              <a:off x="3256546" y="4512901"/>
              <a:ext cx="604088" cy="12539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9" idx="7"/>
              <a:endCxn id="60" idx="3"/>
            </p:cNvCxnSpPr>
            <p:nvPr/>
          </p:nvCxnSpPr>
          <p:spPr>
            <a:xfrm rot="5400000" flipH="1" flipV="1">
              <a:off x="3000669" y="3532435"/>
              <a:ext cx="1048721" cy="654923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0" idx="4"/>
              <a:endCxn id="80" idx="0"/>
            </p:cNvCxnSpPr>
            <p:nvPr/>
          </p:nvCxnSpPr>
          <p:spPr>
            <a:xfrm rot="16200000" flipH="1">
              <a:off x="3568825" y="3820065"/>
              <a:ext cx="919222" cy="67121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>
              <a:stCxn id="70" idx="1"/>
              <a:endCxn id="69" idx="5"/>
            </p:cNvCxnSpPr>
            <p:nvPr/>
          </p:nvCxnSpPr>
          <p:spPr>
            <a:xfrm rot="16200000" flipV="1">
              <a:off x="6074964" y="2520854"/>
              <a:ext cx="560656" cy="11695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1" idx="0"/>
              <a:endCxn id="69" idx="4"/>
            </p:cNvCxnSpPr>
            <p:nvPr/>
          </p:nvCxnSpPr>
          <p:spPr>
            <a:xfrm rot="16200000" flipV="1">
              <a:off x="5220092" y="3291822"/>
              <a:ext cx="1375458" cy="5593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1" idx="2"/>
              <a:endCxn id="61" idx="6"/>
            </p:cNvCxnSpPr>
            <p:nvPr/>
          </p:nvCxnSpPr>
          <p:spPr>
            <a:xfrm rot="10800000" flipV="1">
              <a:off x="5270172" y="4458886"/>
              <a:ext cx="715956" cy="66554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60" idx="6"/>
              <a:endCxn id="69" idx="3"/>
            </p:cNvCxnSpPr>
            <p:nvPr/>
          </p:nvCxnSpPr>
          <p:spPr>
            <a:xfrm flipV="1">
              <a:off x="4196238" y="2825284"/>
              <a:ext cx="1289527" cy="369068"/>
            </a:xfrm>
            <a:prstGeom prst="straightConnector1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68" idx="0"/>
              <a:endCxn id="80" idx="4"/>
            </p:cNvCxnSpPr>
            <p:nvPr/>
          </p:nvCxnSpPr>
          <p:spPr>
            <a:xfrm rot="16200000" flipV="1">
              <a:off x="3645498" y="5129063"/>
              <a:ext cx="877746" cy="4474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68" idx="7"/>
              <a:endCxn id="61" idx="3"/>
            </p:cNvCxnSpPr>
            <p:nvPr/>
          </p:nvCxnSpPr>
          <p:spPr>
            <a:xfrm rot="5400000" flipH="1" flipV="1">
              <a:off x="4096693" y="4819059"/>
              <a:ext cx="982167" cy="67729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67" idx="0"/>
              <a:endCxn id="59" idx="4"/>
            </p:cNvCxnSpPr>
            <p:nvPr/>
          </p:nvCxnSpPr>
          <p:spPr>
            <a:xfrm rot="5400000" flipH="1" flipV="1">
              <a:off x="2534857" y="4914690"/>
              <a:ext cx="709914" cy="3307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71" idx="7"/>
              <a:endCxn id="70" idx="3"/>
            </p:cNvCxnSpPr>
            <p:nvPr/>
          </p:nvCxnSpPr>
          <p:spPr>
            <a:xfrm rot="5400000" flipH="1" flipV="1">
              <a:off x="6310265" y="3687918"/>
              <a:ext cx="649395" cy="6101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>
              <a:stCxn id="68" idx="1"/>
              <a:endCxn id="59" idx="5"/>
            </p:cNvCxnSpPr>
            <p:nvPr/>
          </p:nvCxnSpPr>
          <p:spPr>
            <a:xfrm rot="16200000" flipV="1">
              <a:off x="3089881" y="4774311"/>
              <a:ext cx="982167" cy="766791"/>
            </a:xfrm>
            <a:prstGeom prst="straightConnector1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  <a:headEnd type="arrow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5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0"/>
            <a:ext cx="9612312" cy="1262063"/>
          </a:xfrm>
        </p:spPr>
        <p:txBody>
          <a:bodyPr/>
          <a:lstStyle/>
          <a:p>
            <a:r>
              <a:rPr lang="en-US" dirty="0" smtClean="0"/>
              <a:t>Directed Diffusion Network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034899" y="3482753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59" name="Oval 58"/>
          <p:cNvSpPr/>
          <p:nvPr/>
        </p:nvSpPr>
        <p:spPr>
          <a:xfrm>
            <a:off x="1594239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0" name="Oval 59"/>
          <p:cNvSpPr/>
          <p:nvPr/>
        </p:nvSpPr>
        <p:spPr>
          <a:xfrm>
            <a:off x="2533931" y="2994688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1" name="Oval 60"/>
          <p:cNvSpPr/>
          <p:nvPr/>
        </p:nvSpPr>
        <p:spPr>
          <a:xfrm>
            <a:off x="3607865" y="4325776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7" name="Oval 66"/>
          <p:cNvSpPr/>
          <p:nvPr/>
        </p:nvSpPr>
        <p:spPr>
          <a:xfrm>
            <a:off x="1263499" y="543501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8" name="Oval 67"/>
          <p:cNvSpPr/>
          <p:nvPr/>
        </p:nvSpPr>
        <p:spPr>
          <a:xfrm>
            <a:off x="2645799" y="5590310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69" name="Oval 68"/>
          <p:cNvSpPr/>
          <p:nvPr/>
        </p:nvSpPr>
        <p:spPr>
          <a:xfrm>
            <a:off x="4167205" y="2484437"/>
            <a:ext cx="402725" cy="399327"/>
          </a:xfrm>
          <a:prstGeom prst="ellipse">
            <a:avLst/>
          </a:prstGeom>
          <a:noFill/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5621490" y="3327460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726546" y="4259222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0" name="Oval 79"/>
          <p:cNvSpPr/>
          <p:nvPr/>
        </p:nvSpPr>
        <p:spPr>
          <a:xfrm>
            <a:off x="2601052" y="4313237"/>
            <a:ext cx="402725" cy="399327"/>
          </a:xfrm>
          <a:prstGeom prst="ellipse">
            <a:avLst/>
          </a:prstGeom>
          <a:solidFill>
            <a:schemeClr val="bg1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392113" y="1493838"/>
            <a:ext cx="8305799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Directed network over which diffusion processes propagate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at different tx rates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:</a:t>
            </a:r>
          </a:p>
        </p:txBody>
      </p:sp>
      <p:sp>
        <p:nvSpPr>
          <p:cNvPr id="91" name="Text Placeholder 2"/>
          <p:cNvSpPr txBox="1">
            <a:spLocks/>
          </p:cNvSpPr>
          <p:nvPr/>
        </p:nvSpPr>
        <p:spPr bwMode="auto">
          <a:xfrm>
            <a:off x="392112" y="6217746"/>
            <a:ext cx="9082087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We do not observe edges nor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tx rates, only when a diffusion reaches a node.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1592587" y="4327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6" name="Oval 115"/>
          <p:cNvSpPr/>
          <p:nvPr/>
        </p:nvSpPr>
        <p:spPr>
          <a:xfrm>
            <a:off x="2532187" y="29952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7" name="Oval 116"/>
          <p:cNvSpPr/>
          <p:nvPr/>
        </p:nvSpPr>
        <p:spPr>
          <a:xfrm>
            <a:off x="4166587" y="24840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8" name="Oval 117"/>
          <p:cNvSpPr/>
          <p:nvPr/>
        </p:nvSpPr>
        <p:spPr>
          <a:xfrm>
            <a:off x="2600587" y="4312800"/>
            <a:ext cx="402725" cy="3993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19" name="Oval 118"/>
          <p:cNvSpPr/>
          <p:nvPr/>
        </p:nvSpPr>
        <p:spPr>
          <a:xfrm>
            <a:off x="2532187" y="29952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0" name="Oval 119"/>
          <p:cNvSpPr/>
          <p:nvPr/>
        </p:nvSpPr>
        <p:spPr>
          <a:xfrm>
            <a:off x="3608587" y="43272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1" name="Oval 120"/>
          <p:cNvSpPr/>
          <p:nvPr/>
        </p:nvSpPr>
        <p:spPr>
          <a:xfrm>
            <a:off x="4166587" y="24840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2" name="Oval 121"/>
          <p:cNvSpPr/>
          <p:nvPr/>
        </p:nvSpPr>
        <p:spPr>
          <a:xfrm>
            <a:off x="5628187" y="33264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3" name="Oval 122"/>
          <p:cNvSpPr/>
          <p:nvPr/>
        </p:nvSpPr>
        <p:spPr>
          <a:xfrm>
            <a:off x="4735387" y="42588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24" name="Oval 123"/>
          <p:cNvSpPr/>
          <p:nvPr/>
        </p:nvSpPr>
        <p:spPr>
          <a:xfrm>
            <a:off x="2600587" y="4312800"/>
            <a:ext cx="402725" cy="399327"/>
          </a:xfrm>
          <a:prstGeom prst="ellipse">
            <a:avLst/>
          </a:prstGeom>
          <a:solidFill>
            <a:schemeClr val="accent2"/>
          </a:solidFill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81" name="Rounded Rectangle 80"/>
          <p:cNvSpPr>
            <a:spLocks noChangeArrowheads="1"/>
          </p:cNvSpPr>
          <p:nvPr/>
        </p:nvSpPr>
        <p:spPr bwMode="auto">
          <a:xfrm>
            <a:off x="6488112" y="3017837"/>
            <a:ext cx="3124200" cy="2438400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48006" cmpd="thickThin">
            <a:solidFill>
              <a:srgbClr val="448495"/>
            </a:solidFill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600" dirty="0" smtClean="0">
                <a:latin typeface="Corbel" charset="0"/>
              </a:rPr>
              <a:t>Our aim is to </a:t>
            </a:r>
            <a:r>
              <a:rPr lang="en-US" sz="2600" dirty="0">
                <a:latin typeface="Corbel" charset="0"/>
              </a:rPr>
              <a:t>infer</a:t>
            </a:r>
            <a:r>
              <a:rPr lang="en-US" sz="2600" dirty="0" smtClean="0">
                <a:latin typeface="Corbel" charset="0"/>
              </a:rPr>
              <a:t> </a:t>
            </a:r>
            <a:br>
              <a:rPr lang="en-US" sz="2600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the </a:t>
            </a:r>
            <a:r>
              <a:rPr lang="en-US" sz="2600" b="1" dirty="0" smtClean="0">
                <a:latin typeface="Corbel" charset="0"/>
              </a:rPr>
              <a:t>network</a:t>
            </a:r>
            <a:r>
              <a:rPr lang="en-US" sz="2600" dirty="0" smtClean="0">
                <a:latin typeface="Corbel" charset="0"/>
              </a:rPr>
              <a:t> and </a:t>
            </a:r>
            <a:br>
              <a:rPr lang="en-US" sz="2600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the </a:t>
            </a:r>
            <a:r>
              <a:rPr lang="en-US" sz="2600" b="1" dirty="0" smtClean="0">
                <a:latin typeface="Corbel" charset="0"/>
              </a:rPr>
              <a:t>dynamics </a:t>
            </a:r>
            <a:r>
              <a:rPr lang="en-US" sz="2600" dirty="0" smtClean="0">
                <a:latin typeface="Corbel" charset="0"/>
              </a:rPr>
              <a:t>only</a:t>
            </a:r>
            <a:r>
              <a:rPr lang="en-US" sz="2600" b="1" dirty="0" smtClean="0">
                <a:latin typeface="Corbel" charset="0"/>
              </a:rPr>
              <a:t> </a:t>
            </a:r>
            <a:r>
              <a:rPr lang="en-US" sz="2600" dirty="0" smtClean="0">
                <a:latin typeface="Corbel" charset="0"/>
              </a:rPr>
              <a:t>from the</a:t>
            </a:r>
            <a:r>
              <a:rPr lang="en-US" sz="2600" b="1" dirty="0" smtClean="0">
                <a:latin typeface="Corbel" charset="0"/>
              </a:rPr>
              <a:t> </a:t>
            </a:r>
            <a:br>
              <a:rPr lang="en-US" sz="2600" b="1" dirty="0" smtClean="0">
                <a:latin typeface="Corbel" charset="0"/>
              </a:rPr>
            </a:br>
            <a:r>
              <a:rPr lang="en-US" sz="2600" dirty="0" smtClean="0">
                <a:latin typeface="Corbel" charset="0"/>
              </a:rPr>
              <a:t>temporal traces</a:t>
            </a:r>
            <a:endParaRPr lang="en-US" sz="2600" dirty="0">
              <a:latin typeface="Corbel" charset="0"/>
            </a:endParaRPr>
          </a:p>
        </p:txBody>
      </p:sp>
      <p:sp>
        <p:nvSpPr>
          <p:cNvPr id="82" name="Text Placeholder 2"/>
          <p:cNvSpPr txBox="1">
            <a:spLocks/>
          </p:cNvSpPr>
          <p:nvPr/>
        </p:nvSpPr>
        <p:spPr bwMode="auto">
          <a:xfrm>
            <a:off x="392112" y="263683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charset="0"/>
              </a:rPr>
              <a:t>Cascade 1</a:t>
            </a:r>
          </a:p>
        </p:txBody>
      </p:sp>
      <p:sp>
        <p:nvSpPr>
          <p:cNvPr id="83" name="Text Placeholder 2"/>
          <p:cNvSpPr txBox="1">
            <a:spLocks/>
          </p:cNvSpPr>
          <p:nvPr/>
        </p:nvSpPr>
        <p:spPr bwMode="auto">
          <a:xfrm>
            <a:off x="392112" y="2636837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solidFill>
                  <a:schemeClr val="accent2"/>
                </a:solidFill>
                <a:latin typeface="Calibri" charset="0"/>
              </a:rPr>
              <a:t>Cascade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81" grpId="0" animBg="1"/>
      <p:bldP spid="82" grpId="0"/>
      <p:bldP spid="82" grpId="1"/>
      <p:bldP spid="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E319AB-DB06-1E43-8E78-322D0B5EE440}" type="slidenum">
              <a:rPr lang="fi-FI"/>
              <a:pPr/>
              <a:t>6</a:t>
            </a:fld>
            <a:endParaRPr lang="fi-FI" dirty="0"/>
          </a:p>
        </p:txBody>
      </p:sp>
      <p:sp>
        <p:nvSpPr>
          <p:cNvPr id="19459" name="Text Box 2"/>
          <p:cNvSpPr txBox="1">
            <a:spLocks noGrp="1"/>
          </p:cNvSpPr>
          <p:nvPr>
            <p:ph type="title" idx="4294967295"/>
          </p:nvPr>
        </p:nvSpPr>
        <p:spPr>
          <a:xfrm>
            <a:off x="468313" y="0"/>
            <a:ext cx="9612312" cy="1262063"/>
          </a:xfrm>
        </p:spPr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90" name="Text Placeholder 2"/>
          <p:cNvSpPr txBox="1">
            <a:spLocks/>
          </p:cNvSpPr>
          <p:nvPr/>
        </p:nvSpPr>
        <p:spPr bwMode="auto">
          <a:xfrm>
            <a:off x="392113" y="1493838"/>
            <a:ext cx="9220199" cy="83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622300" marR="0" lvl="0" indent="-51435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309"/>
              </a:buClr>
              <a:buSzTx/>
              <a:buFont typeface="Wingdings" charset="2"/>
              <a:buChar char="§"/>
              <a:tabLst/>
              <a:defRPr/>
            </a:pPr>
            <a:r>
              <a:rPr lang="en-US" sz="3000" dirty="0" smtClean="0">
                <a:latin typeface="Calibri" charset="0"/>
              </a:rPr>
              <a:t>Network inference based on diffusion data has been attempted before. What do we improve?!</a:t>
            </a:r>
            <a:endParaRPr kumimoji="0" lang="en-US" sz="3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83" name="Text Placeholder 2"/>
          <p:cNvSpPr txBox="1">
            <a:spLocks/>
          </p:cNvSpPr>
          <p:nvPr/>
        </p:nvSpPr>
        <p:spPr bwMode="auto">
          <a:xfrm>
            <a:off x="392112" y="6190637"/>
            <a:ext cx="23622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Simple convex program</a:t>
            </a:r>
          </a:p>
        </p:txBody>
      </p:sp>
      <p:sp>
        <p:nvSpPr>
          <p:cNvPr id="84" name="Line 23"/>
          <p:cNvSpPr>
            <a:spLocks noChangeShapeType="1"/>
          </p:cNvSpPr>
          <p:nvPr/>
        </p:nvSpPr>
        <p:spPr bwMode="auto">
          <a:xfrm>
            <a:off x="315912" y="6065837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5" name="Line 24"/>
          <p:cNvSpPr>
            <a:spLocks noChangeShapeType="1"/>
          </p:cNvSpPr>
          <p:nvPr/>
        </p:nvSpPr>
        <p:spPr bwMode="auto">
          <a:xfrm>
            <a:off x="315913" y="3965991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6" name="Text Placeholder 2"/>
          <p:cNvSpPr txBox="1">
            <a:spLocks/>
          </p:cNvSpPr>
          <p:nvPr/>
        </p:nvSpPr>
        <p:spPr bwMode="auto">
          <a:xfrm>
            <a:off x="-141288" y="3288883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cap="small" dirty="0" smtClean="0">
                <a:latin typeface="Calibri" charset="0"/>
              </a:rPr>
              <a:t>NetRate </a:t>
            </a:r>
            <a:br>
              <a:rPr lang="es-ES" sz="2400" b="1" cap="small" dirty="0" smtClean="0">
                <a:latin typeface="Calibri" charset="0"/>
              </a:rPr>
            </a:br>
            <a:endParaRPr lang="es-ES" sz="2400" b="1" cap="small" dirty="0">
              <a:latin typeface="Calibri" charset="0"/>
            </a:endParaRPr>
          </a:p>
        </p:txBody>
      </p:sp>
      <p:sp>
        <p:nvSpPr>
          <p:cNvPr id="87" name="Text Placeholder 2"/>
          <p:cNvSpPr txBox="1">
            <a:spLocks/>
          </p:cNvSpPr>
          <p:nvPr/>
        </p:nvSpPr>
        <p:spPr bwMode="auto">
          <a:xfrm>
            <a:off x="2678112" y="3170237"/>
            <a:ext cx="4343400" cy="5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cap="small" dirty="0" smtClean="0">
                <a:latin typeface="Calibri" charset="0"/>
              </a:rPr>
              <a:t>NetInf </a:t>
            </a:r>
            <a:br>
              <a:rPr lang="es-ES" sz="2400" b="1" cap="small" dirty="0" smtClean="0">
                <a:latin typeface="Calibri" charset="0"/>
              </a:rPr>
            </a:br>
            <a:r>
              <a:rPr lang="es-ES" b="1" cap="small" dirty="0" smtClean="0">
                <a:latin typeface="Calibri" charset="0"/>
              </a:rPr>
              <a:t>(Gomez-Rodriguez, Leskovec &amp; Krause, KDD’10)</a:t>
            </a:r>
            <a:endParaRPr lang="es-ES" b="1" cap="small" dirty="0">
              <a:latin typeface="Calibri" charset="0"/>
            </a:endParaRPr>
          </a:p>
        </p:txBody>
      </p:sp>
      <p:sp>
        <p:nvSpPr>
          <p:cNvPr id="88" name="Text Placeholder 2"/>
          <p:cNvSpPr txBox="1">
            <a:spLocks/>
          </p:cNvSpPr>
          <p:nvPr/>
        </p:nvSpPr>
        <p:spPr bwMode="auto">
          <a:xfrm>
            <a:off x="6869112" y="3170237"/>
            <a:ext cx="3059113" cy="58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CoNNIe </a:t>
            </a:r>
            <a:br>
              <a:rPr lang="es-ES" sz="2400" b="1" dirty="0" smtClean="0">
                <a:latin typeface="Calibri" charset="0"/>
              </a:rPr>
            </a:br>
            <a:r>
              <a:rPr lang="es-ES" b="1" dirty="0" smtClean="0">
                <a:latin typeface="Calibri" charset="0"/>
              </a:rPr>
              <a:t>(</a:t>
            </a:r>
            <a:r>
              <a:rPr lang="es-ES" b="1" cap="small" dirty="0" smtClean="0">
                <a:latin typeface="Calibri" charset="0"/>
              </a:rPr>
              <a:t>Myers &amp; Leskovec, NIPS’10</a:t>
            </a:r>
            <a:r>
              <a:rPr lang="es-ES" b="1" dirty="0" smtClean="0">
                <a:latin typeface="Calibri" charset="0"/>
              </a:rPr>
              <a:t>)</a:t>
            </a:r>
            <a:endParaRPr lang="es-ES" b="1" dirty="0">
              <a:latin typeface="Calibri" charset="0"/>
            </a:endParaRPr>
          </a:p>
        </p:txBody>
      </p:sp>
      <p:sp>
        <p:nvSpPr>
          <p:cNvPr id="89" name="Text Placeholder 2"/>
          <p:cNvSpPr txBox="1">
            <a:spLocks/>
          </p:cNvSpPr>
          <p:nvPr/>
        </p:nvSpPr>
        <p:spPr bwMode="auto">
          <a:xfrm>
            <a:off x="3211512" y="4956590"/>
            <a:ext cx="3276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Fixed temporal dynamics (equal tx rates)</a:t>
            </a:r>
            <a:endParaRPr lang="es-ES" sz="2400" dirty="0">
              <a:latin typeface="Calibri" charset="0"/>
            </a:endParaRPr>
          </a:p>
        </p:txBody>
      </p:sp>
      <p:sp>
        <p:nvSpPr>
          <p:cNvPr id="92" name="Text Placeholder 2"/>
          <p:cNvSpPr txBox="1">
            <a:spLocks/>
          </p:cNvSpPr>
          <p:nvPr/>
        </p:nvSpPr>
        <p:spPr bwMode="auto">
          <a:xfrm>
            <a:off x="6640512" y="4846637"/>
            <a:ext cx="32766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Fixed temporal dynamics (equal tx rates, but </a:t>
            </a:r>
            <a:br>
              <a:rPr lang="es-ES" sz="2400" dirty="0" smtClean="0">
                <a:latin typeface="Calibri" charset="0"/>
              </a:rPr>
            </a:br>
            <a:r>
              <a:rPr lang="es-ES" sz="2400" dirty="0" smtClean="0">
                <a:latin typeface="Calibri" charset="0"/>
              </a:rPr>
              <a:t>infer priors)</a:t>
            </a:r>
            <a:endParaRPr lang="es-ES" sz="2400" dirty="0">
              <a:latin typeface="Calibri" charset="0"/>
            </a:endParaRPr>
          </a:p>
        </p:txBody>
      </p:sp>
      <p:sp>
        <p:nvSpPr>
          <p:cNvPr id="95" name="Text Placeholder 2"/>
          <p:cNvSpPr txBox="1">
            <a:spLocks/>
          </p:cNvSpPr>
          <p:nvPr/>
        </p:nvSpPr>
        <p:spPr bwMode="auto">
          <a:xfrm>
            <a:off x="6945312" y="6175790"/>
            <a:ext cx="2895600" cy="100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Complex convex program with tuning parameter</a:t>
            </a:r>
            <a:endParaRPr lang="es-ES" sz="2400" dirty="0">
              <a:latin typeface="Calibri" charset="0"/>
            </a:endParaRPr>
          </a:p>
        </p:txBody>
      </p:sp>
      <p:sp>
        <p:nvSpPr>
          <p:cNvPr id="96" name="Text Placeholder 2"/>
          <p:cNvSpPr txBox="1">
            <a:spLocks/>
          </p:cNvSpPr>
          <p:nvPr/>
        </p:nvSpPr>
        <p:spPr bwMode="auto">
          <a:xfrm>
            <a:off x="3287712" y="6175790"/>
            <a:ext cx="32004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0" lvl="1" indent="1588"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Approximate submodular maximization</a:t>
            </a:r>
            <a:endParaRPr lang="es-ES" sz="2400" dirty="0">
              <a:latin typeface="Calibri" charset="0"/>
            </a:endParaRPr>
          </a:p>
        </p:txBody>
      </p:sp>
      <p:sp>
        <p:nvSpPr>
          <p:cNvPr id="99" name="Text Placeholder 2"/>
          <p:cNvSpPr txBox="1">
            <a:spLocks/>
          </p:cNvSpPr>
          <p:nvPr/>
        </p:nvSpPr>
        <p:spPr bwMode="auto">
          <a:xfrm>
            <a:off x="315912" y="4118390"/>
            <a:ext cx="2362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Unique solution</a:t>
            </a:r>
          </a:p>
        </p:txBody>
      </p:sp>
      <p:sp>
        <p:nvSpPr>
          <p:cNvPr id="125" name="Line 23"/>
          <p:cNvSpPr>
            <a:spLocks noChangeShapeType="1"/>
          </p:cNvSpPr>
          <p:nvPr/>
        </p:nvSpPr>
        <p:spPr bwMode="auto">
          <a:xfrm>
            <a:off x="315913" y="4727990"/>
            <a:ext cx="9525000" cy="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6" name="Text Placeholder 2"/>
          <p:cNvSpPr txBox="1">
            <a:spLocks/>
          </p:cNvSpPr>
          <p:nvPr/>
        </p:nvSpPr>
        <p:spPr bwMode="auto">
          <a:xfrm>
            <a:off x="3516312" y="411839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Set # edges</a:t>
            </a:r>
            <a:endParaRPr lang="es-ES" sz="2400" dirty="0">
              <a:latin typeface="Calibri" charset="0"/>
            </a:endParaRPr>
          </a:p>
        </p:txBody>
      </p:sp>
      <p:sp>
        <p:nvSpPr>
          <p:cNvPr id="127" name="Text Placeholder 2"/>
          <p:cNvSpPr txBox="1">
            <a:spLocks/>
          </p:cNvSpPr>
          <p:nvPr/>
        </p:nvSpPr>
        <p:spPr bwMode="auto">
          <a:xfrm>
            <a:off x="7021512" y="4118390"/>
            <a:ext cx="2514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dirty="0" smtClean="0">
                <a:latin typeface="Calibri" charset="0"/>
              </a:rPr>
              <a:t>Tune regularizer</a:t>
            </a:r>
            <a:endParaRPr lang="es-ES" sz="2400" dirty="0">
              <a:latin typeface="Calibri" charset="0"/>
            </a:endParaRPr>
          </a:p>
        </p:txBody>
      </p:sp>
      <p:sp>
        <p:nvSpPr>
          <p:cNvPr id="128" name="Text Placeholder 2"/>
          <p:cNvSpPr txBox="1">
            <a:spLocks/>
          </p:cNvSpPr>
          <p:nvPr/>
        </p:nvSpPr>
        <p:spPr bwMode="auto">
          <a:xfrm>
            <a:off x="239712" y="4956590"/>
            <a:ext cx="2514600" cy="670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Infer temporal dynamics (tx rates)</a:t>
            </a:r>
          </a:p>
        </p:txBody>
      </p:sp>
      <p:sp>
        <p:nvSpPr>
          <p:cNvPr id="129" name="Text Placeholder 2"/>
          <p:cNvSpPr txBox="1">
            <a:spLocks/>
          </p:cNvSpPr>
          <p:nvPr/>
        </p:nvSpPr>
        <p:spPr bwMode="auto">
          <a:xfrm>
            <a:off x="-141288" y="2594391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cap="small" dirty="0" smtClean="0">
                <a:latin typeface="Calibri" charset="0"/>
              </a:rPr>
              <a:t>Our Method </a:t>
            </a:r>
            <a:br>
              <a:rPr lang="es-ES" sz="2400" b="1" cap="small" dirty="0" smtClean="0">
                <a:latin typeface="Calibri" charset="0"/>
              </a:rPr>
            </a:br>
            <a:endParaRPr lang="es-ES" sz="2400" b="1" cap="small" dirty="0">
              <a:latin typeface="Calibri" charset="0"/>
            </a:endParaRPr>
          </a:p>
        </p:txBody>
      </p:sp>
      <p:sp>
        <p:nvSpPr>
          <p:cNvPr id="130" name="Text Placeholder 2"/>
          <p:cNvSpPr txBox="1">
            <a:spLocks/>
          </p:cNvSpPr>
          <p:nvPr/>
        </p:nvSpPr>
        <p:spPr bwMode="auto">
          <a:xfrm>
            <a:off x="4659312" y="2560637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cap="small" dirty="0" smtClean="0">
                <a:latin typeface="Calibri" charset="0"/>
              </a:rPr>
              <a:t>State of the art </a:t>
            </a:r>
            <a:br>
              <a:rPr lang="es-ES" sz="2400" b="1" cap="small" dirty="0" smtClean="0">
                <a:latin typeface="Calibri" charset="0"/>
              </a:rPr>
            </a:br>
            <a:endParaRPr lang="es-ES" sz="2400" b="1" cap="small" dirty="0">
              <a:latin typeface="Calibri" charset="0"/>
            </a:endParaRPr>
          </a:p>
        </p:txBody>
      </p:sp>
      <p:cxnSp>
        <p:nvCxnSpPr>
          <p:cNvPr id="133" name="Straight Connector 132"/>
          <p:cNvCxnSpPr/>
          <p:nvPr/>
        </p:nvCxnSpPr>
        <p:spPr bwMode="auto">
          <a:xfrm>
            <a:off x="315912" y="3051591"/>
            <a:ext cx="2209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  <p:cxnSp>
        <p:nvCxnSpPr>
          <p:cNvPr id="134" name="Straight Connector 133"/>
          <p:cNvCxnSpPr/>
          <p:nvPr/>
        </p:nvCxnSpPr>
        <p:spPr bwMode="auto">
          <a:xfrm>
            <a:off x="2754312" y="3051591"/>
            <a:ext cx="71628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diamond" w="med" len="med"/>
            <a:tailEnd type="diamond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 animBg="1"/>
      <p:bldP spid="85" grpId="0" animBg="1"/>
      <p:bldP spid="86" grpId="0"/>
      <p:bldP spid="87" grpId="0"/>
      <p:bldP spid="88" grpId="0"/>
      <p:bldP spid="89" grpId="0"/>
      <p:bldP spid="92" grpId="0"/>
      <p:bldP spid="95" grpId="0"/>
      <p:bldP spid="96" grpId="0"/>
      <p:bldP spid="99" grpId="0"/>
      <p:bldP spid="125" grpId="0" animBg="1"/>
      <p:bldP spid="126" grpId="0"/>
      <p:bldP spid="127" grpId="0"/>
      <p:bldP spid="128" grpId="0"/>
      <p:bldP spid="129" grpId="0"/>
      <p:bldP spid="1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EAFC686-82F5-9940-BE53-99E7DA1FED7B}" type="slidenum">
              <a:rPr lang="fi-FI"/>
              <a:pPr/>
              <a:t>7</a:t>
            </a:fld>
            <a:endParaRPr lang="fi-FI" dirty="0"/>
          </a:p>
        </p:txBody>
      </p:sp>
      <p:sp>
        <p:nvSpPr>
          <p:cNvPr id="22531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2532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113" y="2629205"/>
            <a:ext cx="9082087" cy="3370666"/>
          </a:xfrm>
          <a:noFill/>
        </p:spPr>
        <p:txBody>
          <a:bodyPr>
            <a:spAutoFit/>
          </a:bodyPr>
          <a:lstStyle/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Compute the </a:t>
            </a:r>
            <a:r>
              <a:rPr lang="en-US" sz="2600" dirty="0">
                <a:latin typeface="Calibri" charset="0"/>
                <a:ea typeface="DejaVu Sans" charset="0"/>
                <a:cs typeface="DejaVu Sans" charset="0"/>
              </a:rPr>
              <a:t>likelihood of the observed </a:t>
            </a: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cascades</a:t>
            </a:r>
          </a:p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Efficiently find the tx rates that maximize the likelihood of the observed cascades using </a:t>
            </a:r>
            <a:r>
              <a:rPr lang="en-US" sz="2600" cap="small" dirty="0" smtClean="0">
                <a:latin typeface="Calibri" charset="0"/>
                <a:ea typeface="DejaVu Sans" charset="0"/>
                <a:cs typeface="DejaVu Sans" charset="0"/>
              </a:rPr>
              <a:t>NetRate</a:t>
            </a:r>
          </a:p>
          <a:p>
            <a:pPr marL="1089025" lvl="1" indent="-514350">
              <a:lnSpc>
                <a:spcPct val="90000"/>
              </a:lnSpc>
              <a:spcBef>
                <a:spcPts val="1400"/>
              </a:spcBef>
              <a:spcAft>
                <a:spcPts val="1800"/>
              </a:spcAft>
              <a:buSzTx/>
              <a:buFont typeface="Wingdings" charset="2"/>
              <a:buAutoNum type="arabicPeriod"/>
            </a:pP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Validate </a:t>
            </a:r>
            <a:r>
              <a:rPr lang="en-US" sz="2600" cap="small" dirty="0" smtClean="0">
                <a:latin typeface="Calibri" charset="0"/>
                <a:ea typeface="DejaVu Sans" charset="0"/>
                <a:cs typeface="DejaVu Sans" charset="0"/>
              </a:rPr>
              <a:t>NetRate</a:t>
            </a: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 on synthetic and real diffusion data and compare with state-of-art methods (</a:t>
            </a:r>
            <a:r>
              <a:rPr lang="en-US" sz="2600" cap="small" dirty="0" smtClean="0">
                <a:latin typeface="Calibri" charset="0"/>
                <a:ea typeface="DejaVu Sans" charset="0"/>
                <a:cs typeface="DejaVu Sans" charset="0"/>
              </a:rPr>
              <a:t>NetInf</a:t>
            </a: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 &amp; </a:t>
            </a:r>
            <a:r>
              <a:rPr lang="en-US" sz="2600" cap="small" dirty="0" smtClean="0">
                <a:latin typeface="Calibri" charset="0"/>
                <a:ea typeface="DejaVu Sans" charset="0"/>
                <a:cs typeface="DejaVu Sans" charset="0"/>
              </a:rPr>
              <a:t>CoNNIe</a:t>
            </a:r>
            <a:r>
              <a:rPr lang="en-US" sz="2600" dirty="0" smtClean="0">
                <a:latin typeface="Calibri" charset="0"/>
                <a:ea typeface="DejaVu Sans" charset="0"/>
                <a:cs typeface="DejaVu Sans" charset="0"/>
              </a:rPr>
              <a:t>)</a:t>
            </a:r>
          </a:p>
          <a:p>
            <a:pPr marL="622300" indent="-514350">
              <a:lnSpc>
                <a:spcPct val="90000"/>
              </a:lnSpc>
              <a:spcAft>
                <a:spcPct val="20000"/>
              </a:spcAft>
              <a:buSzTx/>
              <a:buNone/>
            </a:pPr>
            <a:r>
              <a:rPr lang="en-US" sz="2600" dirty="0" smtClean="0">
                <a:solidFill>
                  <a:schemeClr val="accent2"/>
                </a:solidFill>
                <a:latin typeface="Calibri" charset="0"/>
                <a:ea typeface="DejaVu Sans" charset="0"/>
                <a:cs typeface="DejaVu Sans" charset="0"/>
              </a:rPr>
              <a:t>	</a:t>
            </a:r>
            <a:endParaRPr lang="en-US" sz="2600" dirty="0">
              <a:solidFill>
                <a:schemeClr val="accent2"/>
              </a:solidFill>
              <a:latin typeface="Calibri" charset="0"/>
              <a:ea typeface="DejaVu Sans" charset="0"/>
              <a:cs typeface="DejaVu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8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584775"/>
          </a:xfrm>
        </p:spPr>
        <p:txBody>
          <a:bodyPr>
            <a:spAutoFit/>
          </a:bodyPr>
          <a:lstStyle/>
          <a:p>
            <a:pPr eaLnBrk="1"/>
            <a:r>
              <a:rPr lang="en-US" sz="3800" dirty="0" smtClean="0"/>
              <a:t>Computing the likelihood of a cascade</a:t>
            </a:r>
            <a:endParaRPr lang="en-US" sz="3800" dirty="0"/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1077912" y="2332037"/>
            <a:ext cx="295275" cy="271462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4659312" y="2636837"/>
            <a:ext cx="295275" cy="271462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5" name="AutoShape 66"/>
          <p:cNvCxnSpPr>
            <a:cxnSpLocks noChangeShapeType="1"/>
            <a:stCxn id="38" idx="1"/>
            <a:endCxn id="31" idx="6"/>
          </p:cNvCxnSpPr>
          <p:nvPr/>
        </p:nvCxnSpPr>
        <p:spPr bwMode="auto">
          <a:xfrm rot="16200000" flipV="1">
            <a:off x="2933459" y="907496"/>
            <a:ext cx="208824" cy="3329367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46" name="AutoShape 72"/>
          <p:cNvCxnSpPr>
            <a:cxnSpLocks noChangeShapeType="1"/>
            <a:stCxn id="38" idx="3"/>
            <a:endCxn id="48" idx="7"/>
          </p:cNvCxnSpPr>
          <p:nvPr/>
        </p:nvCxnSpPr>
        <p:spPr bwMode="auto">
          <a:xfrm rot="5400000">
            <a:off x="2845526" y="2267364"/>
            <a:ext cx="1255848" cy="24582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47" name="AutoShape 65"/>
          <p:cNvCxnSpPr>
            <a:cxnSpLocks noChangeShapeType="1"/>
            <a:stCxn id="38" idx="2"/>
            <a:endCxn id="37" idx="6"/>
          </p:cNvCxnSpPr>
          <p:nvPr/>
        </p:nvCxnSpPr>
        <p:spPr bwMode="auto">
          <a:xfrm rot="10800000" flipV="1">
            <a:off x="3276600" y="2772567"/>
            <a:ext cx="1382713" cy="381001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48" name="Oval 71"/>
          <p:cNvSpPr>
            <a:spLocks noChangeArrowheads="1"/>
          </p:cNvSpPr>
          <p:nvPr/>
        </p:nvSpPr>
        <p:spPr bwMode="auto">
          <a:xfrm>
            <a:off x="1992312" y="4084637"/>
            <a:ext cx="295275" cy="27146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k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620712" y="5532437"/>
            <a:ext cx="7010400" cy="60163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2982912" y="3017837"/>
            <a:ext cx="293687" cy="271463"/>
          </a:xfrm>
          <a:prstGeom prst="ellipse">
            <a:avLst/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  <a:gs pos="35000">
                <a:schemeClr val="accent1">
                  <a:lumMod val="40000"/>
                  <a:lumOff val="60000"/>
                </a:schemeClr>
              </a:gs>
            </a:gsLst>
            <a:lin ang="16200000" scaled="0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67" name="AutoShape 66"/>
          <p:cNvCxnSpPr>
            <a:cxnSpLocks noChangeShapeType="1"/>
            <a:stCxn id="48" idx="1"/>
            <a:endCxn id="31" idx="5"/>
          </p:cNvCxnSpPr>
          <p:nvPr/>
        </p:nvCxnSpPr>
        <p:spPr bwMode="auto">
          <a:xfrm rot="16200000" flipV="1">
            <a:off x="902426" y="2991263"/>
            <a:ext cx="1560648" cy="705609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70" name="AutoShape 66"/>
          <p:cNvCxnSpPr>
            <a:cxnSpLocks noChangeShapeType="1"/>
            <a:stCxn id="37" idx="1"/>
          </p:cNvCxnSpPr>
          <p:nvPr/>
        </p:nvCxnSpPr>
        <p:spPr bwMode="auto">
          <a:xfrm rot="16200000" flipV="1">
            <a:off x="1917741" y="1949411"/>
            <a:ext cx="573154" cy="1643207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cxnSp>
        <p:nvCxnSpPr>
          <p:cNvPr id="73" name="AutoShape 66"/>
          <p:cNvCxnSpPr>
            <a:cxnSpLocks noChangeShapeType="1"/>
            <a:stCxn id="37" idx="3"/>
            <a:endCxn id="48" idx="7"/>
          </p:cNvCxnSpPr>
          <p:nvPr/>
        </p:nvCxnSpPr>
        <p:spPr bwMode="auto">
          <a:xfrm rot="5400000">
            <a:off x="2197710" y="3296180"/>
            <a:ext cx="874847" cy="781576"/>
          </a:xfrm>
          <a:prstGeom prst="straightConnector1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  <a:round/>
            <a:headEnd type="triangle"/>
            <a:tailEnd type="none" w="med" len="med"/>
          </a:ln>
        </p:spPr>
      </p:cxnSp>
      <p:sp>
        <p:nvSpPr>
          <p:cNvPr id="77" name="Rectangle 76"/>
          <p:cNvSpPr/>
          <p:nvPr/>
        </p:nvSpPr>
        <p:spPr>
          <a:xfrm>
            <a:off x="1122061" y="5608637"/>
            <a:ext cx="336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j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1992312" y="5608637"/>
            <a:ext cx="3860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k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874661" y="5608637"/>
            <a:ext cx="33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l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4583112" y="5608637"/>
            <a:ext cx="336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t</a:t>
            </a:r>
            <a:r>
              <a:rPr lang="en-US" sz="2400" baseline="-20000" dirty="0" smtClean="0">
                <a:latin typeface="Calibri" charset="0"/>
              </a:rPr>
              <a:t>i</a:t>
            </a:r>
            <a:endParaRPr lang="en-US" sz="2400" dirty="0" smtClean="0"/>
          </a:p>
          <a:p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 bwMode="auto">
          <a:xfrm rot="5400000">
            <a:off x="4583906" y="5538000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5400000">
            <a:off x="2907506" y="5531643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Straight Connector 88"/>
          <p:cNvCxnSpPr/>
          <p:nvPr/>
        </p:nvCxnSpPr>
        <p:spPr bwMode="auto">
          <a:xfrm rot="5400000">
            <a:off x="1991518" y="5531643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/>
          <p:nvPr/>
        </p:nvCxnSpPr>
        <p:spPr bwMode="auto">
          <a:xfrm rot="5400000">
            <a:off x="1153318" y="5531643"/>
            <a:ext cx="304800" cy="1588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1" name="Rectangle 90"/>
          <p:cNvSpPr/>
          <p:nvPr/>
        </p:nvSpPr>
        <p:spPr>
          <a:xfrm>
            <a:off x="6497956" y="5680372"/>
            <a:ext cx="2047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Infection times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2" name="Left Brace 91"/>
          <p:cNvSpPr/>
          <p:nvPr/>
        </p:nvSpPr>
        <p:spPr bwMode="auto">
          <a:xfrm rot="16200000">
            <a:off x="2693111" y="4480637"/>
            <a:ext cx="609600" cy="378000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373312" y="6670972"/>
            <a:ext cx="120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 charset="0"/>
              </a:rPr>
              <a:t>Cascade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4" name="Text Placeholder 2"/>
          <p:cNvSpPr txBox="1">
            <a:spLocks/>
          </p:cNvSpPr>
          <p:nvPr/>
        </p:nvSpPr>
        <p:spPr bwMode="auto">
          <a:xfrm>
            <a:off x="5497512" y="2179637"/>
            <a:ext cx="42005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1. Likelihood of tx of an edge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95" name="Text Placeholder 2"/>
          <p:cNvSpPr txBox="1">
            <a:spLocks/>
          </p:cNvSpPr>
          <p:nvPr/>
        </p:nvSpPr>
        <p:spPr bwMode="auto">
          <a:xfrm>
            <a:off x="5497512" y="2636837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2. Probability of survival of a node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96" name="Text Placeholder 2"/>
          <p:cNvSpPr txBox="1">
            <a:spLocks/>
          </p:cNvSpPr>
          <p:nvPr/>
        </p:nvSpPr>
        <p:spPr bwMode="auto">
          <a:xfrm>
            <a:off x="5497512" y="3094037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3. Likelihood of infection of a node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97" name="Text Placeholder 2"/>
          <p:cNvSpPr txBox="1">
            <a:spLocks/>
          </p:cNvSpPr>
          <p:nvPr/>
        </p:nvSpPr>
        <p:spPr bwMode="auto">
          <a:xfrm>
            <a:off x="5497512" y="3551237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400" b="1" dirty="0" smtClean="0">
                <a:latin typeface="Calibri" charset="0"/>
              </a:rPr>
              <a:t>4. Likelihood of a cascade</a:t>
            </a:r>
            <a:endParaRPr lang="es-ES" sz="2400" b="1" dirty="0">
              <a:latin typeface="Calibri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8312" y="318190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DAG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8C8C7-DAF2-2E46-9078-A260181F75F9}" type="slidenum">
              <a:rPr lang="fi-FI"/>
              <a:pPr/>
              <a:t>9</a:t>
            </a:fld>
            <a:endParaRPr lang="fi-FI"/>
          </a:p>
        </p:txBody>
      </p:sp>
      <p:sp>
        <p:nvSpPr>
          <p:cNvPr id="26627" name="Title 1"/>
          <p:cNvSpPr txBox="1">
            <a:spLocks noGrp="1"/>
          </p:cNvSpPr>
          <p:nvPr>
            <p:ph type="title" idx="4294967295"/>
          </p:nvPr>
        </p:nvSpPr>
        <p:spPr>
          <a:xfrm>
            <a:off x="468313" y="295275"/>
            <a:ext cx="9070975" cy="677108"/>
          </a:xfrm>
        </p:spPr>
        <p:txBody>
          <a:bodyPr>
            <a:spAutoFit/>
          </a:bodyPr>
          <a:lstStyle/>
          <a:p>
            <a:pPr eaLnBrk="1"/>
            <a:r>
              <a:rPr lang="en-US" dirty="0"/>
              <a:t>Likelihood </a:t>
            </a:r>
            <a:r>
              <a:rPr lang="en-US" dirty="0" smtClean="0"/>
              <a:t>of transmission</a:t>
            </a:r>
            <a:endParaRPr lang="en-US" dirty="0"/>
          </a:p>
        </p:txBody>
      </p:sp>
      <p:sp>
        <p:nvSpPr>
          <p:cNvPr id="26629" name="Text Placeholder 2"/>
          <p:cNvSpPr txBox="1">
            <a:spLocks/>
          </p:cNvSpPr>
          <p:nvPr/>
        </p:nvSpPr>
        <p:spPr bwMode="auto">
          <a:xfrm>
            <a:off x="392112" y="1570037"/>
            <a:ext cx="7391400" cy="42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300" indent="-51435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Char char="§"/>
            </a:pPr>
            <a:r>
              <a:rPr lang="en-US" sz="3000" dirty="0" smtClean="0">
                <a:solidFill>
                  <a:schemeClr val="accent2"/>
                </a:solidFill>
                <a:latin typeface="Calibri" charset="0"/>
              </a:rPr>
              <a:t>Likelihood of tx </a:t>
            </a:r>
            <a:r>
              <a:rPr lang="en-US" sz="3000" dirty="0" smtClean="0">
                <a:latin typeface="Calibri" charset="0"/>
              </a:rPr>
              <a:t>of edge              :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112" y="1570037"/>
            <a:ext cx="1981200" cy="537486"/>
          </a:xfrm>
          <a:prstGeom prst="rect">
            <a:avLst/>
          </a:prstGeom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000800" y="2179637"/>
            <a:ext cx="7239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800" indent="-45720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SzPct val="80000"/>
              <a:buFont typeface="Wingdings" charset="2"/>
              <a:buChar char="§"/>
            </a:pPr>
            <a:r>
              <a:rPr lang="en-US" sz="2400" dirty="0" smtClean="0">
                <a:latin typeface="Calibri" charset="0"/>
              </a:rPr>
              <a:t>It depends on the tx time (t</a:t>
            </a:r>
            <a:r>
              <a:rPr lang="en-US" sz="2600" baseline="-20000" dirty="0" smtClean="0">
                <a:latin typeface="Calibri" charset="0"/>
              </a:rPr>
              <a:t>i</a:t>
            </a:r>
            <a:r>
              <a:rPr lang="en-US" sz="2400" dirty="0" smtClean="0">
                <a:latin typeface="Calibri" charset="0"/>
              </a:rPr>
              <a:t> – t</a:t>
            </a:r>
            <a:r>
              <a:rPr lang="en-US" sz="2400" baseline="-20000" dirty="0" smtClean="0">
                <a:latin typeface="Calibri" charset="0"/>
              </a:rPr>
              <a:t>j</a:t>
            </a:r>
            <a:r>
              <a:rPr lang="en-US" sz="2400" dirty="0" smtClean="0">
                <a:latin typeface="Calibri" charset="0"/>
              </a:rPr>
              <a:t>) and the tx rate α</a:t>
            </a:r>
            <a:r>
              <a:rPr lang="en-US" sz="2600" baseline="-20000" dirty="0" smtClean="0">
                <a:latin typeface="Calibri" charset="0"/>
              </a:rPr>
              <a:t>(j, i)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1001712" y="6461684"/>
            <a:ext cx="845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622800" indent="-457200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SzPct val="80000"/>
              <a:buFont typeface="Wingdings" charset="2"/>
              <a:buChar char="§"/>
            </a:pPr>
            <a:r>
              <a:rPr lang="en-US" sz="2400" dirty="0" smtClean="0">
                <a:latin typeface="Calibri" charset="0"/>
              </a:rPr>
              <a:t>As α</a:t>
            </a:r>
            <a:r>
              <a:rPr lang="en-US" sz="2600" baseline="-20000" dirty="0" smtClean="0">
                <a:latin typeface="Calibri" charset="0"/>
              </a:rPr>
              <a:t>j,i</a:t>
            </a:r>
            <a:r>
              <a:rPr lang="en-US" sz="2400" dirty="0" smtClean="0">
                <a:latin typeface="Calibri" charset="0"/>
              </a:rPr>
              <a:t>        0, likelihood        0 and E[tx time]       ∞</a:t>
            </a:r>
            <a:endParaRPr lang="en-US" sz="2400" baseline="-20000" dirty="0" smtClean="0">
              <a:latin typeface="Calibri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449512" y="6673849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9" name="Group 28"/>
          <p:cNvGrpSpPr/>
          <p:nvPr/>
        </p:nvGrpSpPr>
        <p:grpSpPr>
          <a:xfrm>
            <a:off x="3012147" y="2941637"/>
            <a:ext cx="6447765" cy="3429000"/>
            <a:chOff x="1763712" y="2941637"/>
            <a:chExt cx="6447765" cy="3429000"/>
          </a:xfrm>
        </p:grpSpPr>
        <p:sp>
          <p:nvSpPr>
            <p:cNvPr id="10" name="TextBox 9"/>
            <p:cNvSpPr txBox="1"/>
            <p:nvPr/>
          </p:nvSpPr>
          <p:spPr>
            <a:xfrm>
              <a:off x="1810677" y="3246437"/>
              <a:ext cx="5824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Exp</a:t>
              </a:r>
              <a:endParaRPr lang="en-US" cap="small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3712" y="4172505"/>
              <a:ext cx="656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Pow</a:t>
              </a:r>
              <a:endParaRPr lang="en-US" cap="small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0677" y="5075237"/>
              <a:ext cx="584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cap="small" dirty="0" smtClean="0"/>
                <a:t>Ray</a:t>
              </a:r>
              <a:endParaRPr lang="en-US" cap="small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8714" y="5908972"/>
              <a:ext cx="12775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charset="0"/>
                </a:rPr>
                <a:t>small α</a:t>
              </a:r>
              <a:r>
                <a:rPr lang="en-US" sz="2400" baseline="-20000" dirty="0" smtClean="0">
                  <a:latin typeface="Calibri" charset="0"/>
                </a:rPr>
                <a:t>j,i</a:t>
              </a:r>
              <a:endParaRPr 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4621" y="5908972"/>
              <a:ext cx="9534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Calibri" charset="0"/>
                </a:rPr>
                <a:t>big α</a:t>
              </a:r>
              <a:r>
                <a:rPr lang="en-US" sz="2400" baseline="-20000" dirty="0" smtClean="0">
                  <a:latin typeface="Calibri" charset="0"/>
                </a:rPr>
                <a:t>j,i</a:t>
              </a:r>
              <a:endParaRPr lang="en-US" sz="2400" dirty="0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64374" y="3014392"/>
              <a:ext cx="511776" cy="75097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4054" y="3159901"/>
              <a:ext cx="1206328" cy="55405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4374" y="3814693"/>
              <a:ext cx="684989" cy="80030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47499" y="4251221"/>
              <a:ext cx="1796437" cy="14550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4374" y="4760503"/>
              <a:ext cx="488149" cy="727546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47499" y="4906012"/>
              <a:ext cx="1955714" cy="521591"/>
            </a:xfrm>
            <a:prstGeom prst="rect">
              <a:avLst/>
            </a:prstGeom>
          </p:spPr>
        </p:pic>
        <p:cxnSp>
          <p:nvCxnSpPr>
            <p:cNvPr id="26" name="Straight Arrow Connector 25"/>
            <p:cNvCxnSpPr/>
            <p:nvPr/>
          </p:nvCxnSpPr>
          <p:spPr bwMode="auto">
            <a:xfrm>
              <a:off x="2947499" y="5633559"/>
              <a:ext cx="2047103" cy="151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6164374" y="5633559"/>
              <a:ext cx="2047103" cy="15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rot="5400000" flipH="1" flipV="1">
              <a:off x="1601538" y="4287594"/>
              <a:ext cx="2691922" cy="1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 rot="5400000" flipH="1" flipV="1">
              <a:off x="4817651" y="4286836"/>
              <a:ext cx="2691922" cy="15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Rectangle 33"/>
            <p:cNvSpPr/>
            <p:nvPr/>
          </p:nvSpPr>
          <p:spPr>
            <a:xfrm>
              <a:off x="2801277" y="5560804"/>
              <a:ext cx="483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r>
                <a:rPr lang="en-US" dirty="0" smtClean="0">
                  <a:latin typeface="Calibri" charset="0"/>
                </a:rPr>
                <a:t>-t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 smtClean="0"/>
            </a:p>
            <a:p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018153" y="5560804"/>
              <a:ext cx="48211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Calibri" charset="0"/>
                </a:rPr>
                <a:t>t</a:t>
              </a:r>
              <a:r>
                <a:rPr lang="en-US" baseline="-20000" dirty="0" smtClean="0">
                  <a:latin typeface="Calibri" charset="0"/>
                </a:rPr>
                <a:t>j</a:t>
              </a:r>
              <a:r>
                <a:rPr lang="en-US" dirty="0" smtClean="0">
                  <a:latin typeface="Calibri" charset="0"/>
                </a:rPr>
                <a:t>-t</a:t>
              </a:r>
              <a:r>
                <a:rPr lang="en-US" baseline="-20000" dirty="0" smtClean="0">
                  <a:latin typeface="Calibri" charset="0"/>
                </a:rPr>
                <a:t>i</a:t>
              </a:r>
              <a:endParaRPr lang="en-US" dirty="0"/>
            </a:p>
          </p:txBody>
        </p:sp>
      </p:grpSp>
      <p:sp>
        <p:nvSpPr>
          <p:cNvPr id="39" name="Oval 77"/>
          <p:cNvSpPr>
            <a:spLocks noChangeArrowheads="1"/>
          </p:cNvSpPr>
          <p:nvPr/>
        </p:nvSpPr>
        <p:spPr bwMode="auto">
          <a:xfrm>
            <a:off x="5421312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i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Oval 39"/>
          <p:cNvSpPr>
            <a:spLocks noChangeArrowheads="1"/>
          </p:cNvSpPr>
          <p:nvPr/>
        </p:nvSpPr>
        <p:spPr bwMode="auto">
          <a:xfrm>
            <a:off x="4735512" y="1722437"/>
            <a:ext cx="295275" cy="271463"/>
          </a:xfrm>
          <a:prstGeom prst="ellipse">
            <a:avLst/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 smtClean="0">
                <a:solidFill>
                  <a:srgbClr val="000000"/>
                </a:solidFill>
              </a:rPr>
              <a:t>j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41" name="AutoShape 64"/>
          <p:cNvCxnSpPr>
            <a:cxnSpLocks noChangeShapeType="1"/>
            <a:stCxn id="40" idx="6"/>
          </p:cNvCxnSpPr>
          <p:nvPr/>
        </p:nvCxnSpPr>
        <p:spPr bwMode="auto">
          <a:xfrm>
            <a:off x="5030787" y="1858962"/>
            <a:ext cx="390525" cy="0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/>
            <a:tailEnd type="triangle" w="med" len="med"/>
          </a:ln>
        </p:spPr>
      </p:cxnSp>
      <p:sp>
        <p:nvSpPr>
          <p:cNvPr id="31" name="Text Placeholder 2"/>
          <p:cNvSpPr txBox="1">
            <a:spLocks/>
          </p:cNvSpPr>
          <p:nvPr/>
        </p:nvSpPr>
        <p:spPr bwMode="auto">
          <a:xfrm>
            <a:off x="-217488" y="3469084"/>
            <a:ext cx="3200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000" cap="small" dirty="0" smtClean="0">
                <a:latin typeface="Calibri" charset="0"/>
              </a:rPr>
              <a:t>Social and Information Diffusion Models </a:t>
            </a:r>
            <a:r>
              <a:rPr lang="es-ES" sz="2400" b="1" cap="small" dirty="0" smtClean="0">
                <a:latin typeface="Calibri" charset="0"/>
              </a:rPr>
              <a:t/>
            </a:r>
            <a:br>
              <a:rPr lang="es-ES" sz="2400" b="1" cap="small" dirty="0" smtClean="0">
                <a:latin typeface="Calibri" charset="0"/>
              </a:rPr>
            </a:br>
            <a:endParaRPr lang="es-ES" sz="2400" b="1" cap="small" dirty="0">
              <a:latin typeface="Calibri" charset="0"/>
            </a:endParaRPr>
          </a:p>
        </p:txBody>
      </p:sp>
      <p:sp>
        <p:nvSpPr>
          <p:cNvPr id="37" name="Text Placeholder 2"/>
          <p:cNvSpPr txBox="1">
            <a:spLocks/>
          </p:cNvSpPr>
          <p:nvPr/>
        </p:nvSpPr>
        <p:spPr bwMode="auto">
          <a:xfrm>
            <a:off x="392112" y="5075237"/>
            <a:ext cx="2286000" cy="28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algn="ctr" eaLnBrk="1">
              <a:lnSpc>
                <a:spcPct val="90000"/>
              </a:lnSpc>
              <a:spcBef>
                <a:spcPts val="0"/>
              </a:spcBef>
              <a:buClr>
                <a:srgbClr val="FF6309"/>
              </a:buClr>
              <a:buFont typeface="Wingdings" charset="2"/>
              <a:buNone/>
            </a:pPr>
            <a:r>
              <a:rPr lang="es-ES" sz="2000" cap="small" dirty="0" smtClean="0">
                <a:latin typeface="Calibri" charset="0"/>
              </a:rPr>
              <a:t>Epidemiology</a:t>
            </a:r>
            <a:endParaRPr lang="es-ES" sz="2400" b="1" cap="small" dirty="0">
              <a:latin typeface="Calibri" charset="0"/>
            </a:endParaRPr>
          </a:p>
        </p:txBody>
      </p:sp>
      <p:sp>
        <p:nvSpPr>
          <p:cNvPr id="38" name="Left Brace 37"/>
          <p:cNvSpPr/>
          <p:nvPr/>
        </p:nvSpPr>
        <p:spPr bwMode="auto">
          <a:xfrm>
            <a:off x="2525712" y="2941637"/>
            <a:ext cx="533400" cy="19050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Left Brace 41"/>
          <p:cNvSpPr/>
          <p:nvPr/>
        </p:nvSpPr>
        <p:spPr bwMode="auto">
          <a:xfrm>
            <a:off x="2525712" y="5151437"/>
            <a:ext cx="533400" cy="29039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>
            <a:off x="4506912" y="6673849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945312" y="6673849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Glossy">
  <a:themeElements>
    <a:clrScheme name="Glossy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lossy">
      <a:majorFont>
        <a:latin typeface="Arial"/>
        <a:ea typeface="DejaVu Sans"/>
        <a:cs typeface="DejaVu Sans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lossy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43787</TotalTime>
  <Words>1485</Words>
  <Application>Microsoft Macintosh PowerPoint</Application>
  <PresentationFormat>Custom</PresentationFormat>
  <Paragraphs>318</Paragraphs>
  <Slides>27</Slides>
  <Notes>27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Glossy</vt:lpstr>
      <vt:lpstr>1 MPI for Intelligent Systems 2 Stanford University  </vt:lpstr>
      <vt:lpstr>Diffusion and propagation</vt:lpstr>
      <vt:lpstr>Diffusion over networks</vt:lpstr>
      <vt:lpstr>Examples of diffusion</vt:lpstr>
      <vt:lpstr>Directed Diffusion Network</vt:lpstr>
      <vt:lpstr>Related work</vt:lpstr>
      <vt:lpstr>Outline</vt:lpstr>
      <vt:lpstr>Computing the likelihood of a cascade</vt:lpstr>
      <vt:lpstr>Likelihood of transmission</vt:lpstr>
      <vt:lpstr>Survival and Hazard</vt:lpstr>
      <vt:lpstr>Probability of survival</vt:lpstr>
      <vt:lpstr>Likelihood of an infection</vt:lpstr>
      <vt:lpstr>Likelihood of an infection</vt:lpstr>
      <vt:lpstr>Likelihood of a cascade</vt:lpstr>
      <vt:lpstr>Network Inference: NetRate</vt:lpstr>
      <vt:lpstr>Properties of NetRate</vt:lpstr>
      <vt:lpstr>Properties of NetRate</vt:lpstr>
      <vt:lpstr>Properties of NetRate</vt:lpstr>
      <vt:lpstr>Solving and speeding-up NetRate </vt:lpstr>
      <vt:lpstr>Experimental Evaluation</vt:lpstr>
      <vt:lpstr>Synthetic Networks: connectivity</vt:lpstr>
      <vt:lpstr>Synthetic Networks: tx rates</vt:lpstr>
      <vt:lpstr>Real Network: data</vt:lpstr>
      <vt:lpstr>Real Network: connectivity</vt:lpstr>
      <vt:lpstr>Conclusions</vt:lpstr>
      <vt:lpstr>Future work</vt:lpstr>
      <vt:lpstr>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Networks of Diffusion</dc:title>
  <cp:lastModifiedBy>Manuel Gomez Rodriguez</cp:lastModifiedBy>
  <cp:revision>1772</cp:revision>
  <dcterms:created xsi:type="dcterms:W3CDTF">2011-06-30T15:54:58Z</dcterms:created>
  <dcterms:modified xsi:type="dcterms:W3CDTF">2011-06-30T15:57:38Z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