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2"/>
  </p:notesMasterIdLst>
  <p:handoutMasterIdLst>
    <p:handoutMasterId r:id="rId23"/>
  </p:handoutMasterIdLst>
  <p:sldIdLst>
    <p:sldId id="256" r:id="rId2"/>
    <p:sldId id="310" r:id="rId3"/>
    <p:sldId id="266" r:id="rId4"/>
    <p:sldId id="268" r:id="rId5"/>
    <p:sldId id="269" r:id="rId6"/>
    <p:sldId id="270" r:id="rId7"/>
    <p:sldId id="288" r:id="rId8"/>
    <p:sldId id="314" r:id="rId9"/>
    <p:sldId id="316" r:id="rId10"/>
    <p:sldId id="315" r:id="rId11"/>
    <p:sldId id="317" r:id="rId12"/>
    <p:sldId id="318" r:id="rId13"/>
    <p:sldId id="319" r:id="rId14"/>
    <p:sldId id="311" r:id="rId15"/>
    <p:sldId id="287" r:id="rId16"/>
    <p:sldId id="312" r:id="rId17"/>
    <p:sldId id="313" r:id="rId18"/>
    <p:sldId id="290" r:id="rId19"/>
    <p:sldId id="298" r:id="rId20"/>
    <p:sldId id="302" r:id="rId21"/>
  </p:sldIdLst>
  <p:sldSz cx="10080625" cy="7559675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CC3300"/>
    <a:srgbClr val="FF3300"/>
    <a:srgbClr val="D1673D"/>
    <a:srgbClr val="B17D5D"/>
    <a:srgbClr val="009900"/>
    <a:srgbClr val="99CC00"/>
    <a:srgbClr val="B2B2B2"/>
    <a:srgbClr val="5F5F5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3869" autoAdjust="0"/>
    <p:restoredTop sz="98966" autoAdjust="0"/>
  </p:normalViewPr>
  <p:slideViewPr>
    <p:cSldViewPr>
      <p:cViewPr>
        <p:scale>
          <a:sx n="100" d="100"/>
          <a:sy n="100" d="100"/>
        </p:scale>
        <p:origin x="-360" y="18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300" y="-10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4140200" y="0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9121775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4140200" y="9121775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Calibri" charset="0"/>
              </a:defRPr>
            </a:lvl1pPr>
          </a:lstStyle>
          <a:p>
            <a:pPr>
              <a:defRPr/>
            </a:pPr>
            <a:fld id="{413AA366-A3C2-114F-B81D-27BE8B175CC0}" type="slidenum">
              <a:rPr lang="en-US"/>
              <a:pPr>
                <a:defRPr/>
              </a:pPr>
              <a:t>‹#›</a:t>
            </a:fld>
            <a:endParaRPr lang="fi-FI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202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Notes Placeholder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3413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41788" y="0"/>
            <a:ext cx="3173412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20188"/>
            <a:ext cx="3173413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41788" y="9120188"/>
            <a:ext cx="3173412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C8110E2-1524-9445-B796-69A2FE04E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1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fi-FI" sz="2000">
        <a:solidFill>
          <a:schemeClr val="tx1"/>
        </a:solidFill>
        <a:latin typeface="Arial" pitchFamily="18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32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734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710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50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6096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Stronger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110E2-1524-9445-B796-69A2FE04EDFD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9449-F772-0A4F-A414-B421A0A8F96F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0209-7DE8-DE48-A57C-4EEA4DD65E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80B0-46A9-B24C-9E60-A6E476430BDE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13A86-463B-E445-BDA6-B66E5D639C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87A5-6F6C-424C-B07E-73FB041E9D6A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499D-3F0D-5546-9230-754BF6308C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35B1-8426-3249-ABF5-CADB55DB964E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6DF1-BA4B-5C44-971E-82A6EE7395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C467-6470-C448-9430-4CA99E9A51B5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DD81-DD57-694B-B043-D199770EC7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71E9-6D7D-F34F-8DAD-4040732BBF25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5363-205D-A54E-94F6-288C26787C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519C-F037-F24B-8035-B1B20F67C06C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CA44-CA71-514B-B5EE-3ADB5193D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8087-D381-1646-8978-E930BB7D86BA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4740-7670-CC41-ACDF-A0E14F3494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ACBA-14DE-AC4C-BBA0-6FA4DC8452D9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2FA5-FACE-DD48-AEFA-D9ABFC4E22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24B7-8B7E-F846-B32D-6CF756C623D8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79E3-829C-3848-B3E3-9634A6B8E1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54C7-BA14-5448-8ED9-FE78F6E22BB7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FF8A-B7D2-1941-8D2D-F777CCEDE9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68313" y="0"/>
            <a:ext cx="90709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4"/>
            <a:r>
              <a:rPr lang="fi-FI"/>
              <a:t>Kuudes jäsennystaso</a:t>
            </a:r>
          </a:p>
          <a:p>
            <a:pPr lvl="4"/>
            <a:r>
              <a:rPr lang="fi-FI"/>
              <a:t>Seitsemäs jäsennystaso</a:t>
            </a:r>
          </a:p>
          <a:p>
            <a:pPr lvl="4"/>
            <a:r>
              <a:rPr lang="fi-FI"/>
              <a:t>Kahdeksas jäsennystaso</a:t>
            </a:r>
          </a:p>
          <a:p>
            <a:pPr lvl="4"/>
            <a:r>
              <a:rPr lang="fi-FI"/>
              <a:t>Yhdeksäs jäsennystaso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EDD8699-042C-2346-9A27-29B65BE83EC6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C1912FD-5D1F-9040-9225-6EB96CB30C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9pPr>
    </p:titleStyle>
    <p:bodyStyle>
      <a:lvl1pPr marL="431800" indent="-32385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3600" indent="-287338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95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727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590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16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6pPr>
      <a:lvl7pPr marL="3073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7pPr>
      <a:lvl8pPr marL="35306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8pPr>
      <a:lvl9pPr marL="39878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BDA6D8-6802-2F46-9207-C067A70B9D26}" type="slidenum">
              <a:rPr lang="fi-FI"/>
              <a:pPr/>
              <a:t>1</a:t>
            </a:fld>
            <a:endParaRPr lang="fi-FI"/>
          </a:p>
        </p:txBody>
      </p:sp>
      <p:sp>
        <p:nvSpPr>
          <p:cNvPr id="15363" name="Title 3"/>
          <p:cNvSpPr txBox="1">
            <a:spLocks noGrp="1"/>
          </p:cNvSpPr>
          <p:nvPr>
            <p:ph type="title" idx="4294967295"/>
          </p:nvPr>
        </p:nvSpPr>
        <p:spPr>
          <a:xfrm>
            <a:off x="696912" y="5726112"/>
            <a:ext cx="7543800" cy="492125"/>
          </a:xfrm>
        </p:spPr>
        <p:txBody>
          <a:bodyPr>
            <a:spAutoFit/>
          </a:bodyPr>
          <a:lstStyle/>
          <a:p>
            <a:pPr eaLnBrk="1"/>
            <a:r>
              <a:rPr lang="en-US" sz="1600" b="0" baseline="30000" dirty="0" smtClean="0">
                <a:solidFill>
                  <a:srgbClr val="595959"/>
                </a:solidFill>
                <a:latin typeface="Times New Roman" charset="0"/>
              </a:rPr>
              <a:t>1 </a:t>
            </a:r>
            <a:r>
              <a:rPr lang="en-US" sz="1600" dirty="0" smtClean="0">
                <a:solidFill>
                  <a:srgbClr val="595959"/>
                </a:solidFill>
              </a:rPr>
              <a:t>MPI for Intelligent Systems</a:t>
            </a:r>
            <a:br>
              <a:rPr lang="en-US" sz="1600" dirty="0" smtClean="0">
                <a:solidFill>
                  <a:srgbClr val="595959"/>
                </a:solidFill>
              </a:rPr>
            </a:br>
            <a:r>
              <a:rPr lang="en-US" sz="1600" b="0" baseline="30000" dirty="0" smtClean="0">
                <a:solidFill>
                  <a:srgbClr val="595959"/>
                </a:solidFill>
                <a:latin typeface="Times New Roman" charset="0"/>
              </a:rPr>
              <a:t>2 </a:t>
            </a:r>
            <a:r>
              <a:rPr lang="en-US" sz="1600" dirty="0" smtClean="0">
                <a:solidFill>
                  <a:srgbClr val="595959"/>
                </a:solidFill>
              </a:rPr>
              <a:t>Stanford University</a:t>
            </a:r>
            <a:r>
              <a:rPr lang="en-US" sz="1600" b="0" baseline="30000" dirty="0" smtClean="0">
                <a:solidFill>
                  <a:srgbClr val="595959"/>
                </a:solidFill>
                <a:latin typeface="Times New Roman" charset="0"/>
              </a:rPr>
              <a:t> </a:t>
            </a:r>
            <a:r>
              <a:rPr lang="en-US" sz="1600" dirty="0" smtClean="0">
                <a:solidFill>
                  <a:srgbClr val="595959"/>
                </a:solidFill>
              </a:rPr>
              <a:t/>
            </a:r>
            <a:br>
              <a:rPr lang="en-US" sz="1600" dirty="0" smtClean="0">
                <a:solidFill>
                  <a:srgbClr val="595959"/>
                </a:solidFill>
              </a:rPr>
            </a:br>
            <a:endParaRPr lang="en-US" sz="1600" dirty="0" smtClean="0">
              <a:solidFill>
                <a:srgbClr val="595959"/>
              </a:solidFill>
            </a:endParaRPr>
          </a:p>
        </p:txBody>
      </p:sp>
      <p:sp>
        <p:nvSpPr>
          <p:cNvPr id="15365" name="Title 2"/>
          <p:cNvSpPr txBox="1">
            <a:spLocks noGrp="1"/>
          </p:cNvSpPr>
          <p:nvPr>
            <p:ph type="title" idx="4294967295"/>
          </p:nvPr>
        </p:nvSpPr>
        <p:spPr>
          <a:xfrm>
            <a:off x="696912" y="4488973"/>
            <a:ext cx="4191000" cy="738664"/>
          </a:xfrm>
        </p:spPr>
        <p:txBody>
          <a:bodyPr wrap="square">
            <a:spAutoFit/>
          </a:bodyPr>
          <a:lstStyle/>
          <a:p>
            <a:pPr eaLnBrk="1"/>
            <a:r>
              <a:rPr lang="en-US" sz="2400" dirty="0">
                <a:solidFill>
                  <a:schemeClr val="tx1"/>
                </a:solidFill>
              </a:rPr>
              <a:t>Manuel Gomez </a:t>
            </a:r>
            <a:r>
              <a:rPr lang="en-US" sz="2400" dirty="0" smtClean="0">
                <a:solidFill>
                  <a:schemeClr val="tx1"/>
                </a:solidFill>
              </a:rPr>
              <a:t>Rodriguez</a:t>
            </a:r>
            <a:r>
              <a:rPr lang="en-US" sz="2400" b="0" baseline="30000" dirty="0" smtClean="0">
                <a:solidFill>
                  <a:schemeClr val="tx1"/>
                </a:solidFill>
                <a:latin typeface="Times New Roman" charset="0"/>
              </a:rPr>
              <a:t>1,2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Bernhard </a:t>
            </a:r>
            <a:r>
              <a:rPr lang="en-US" sz="2400" dirty="0" smtClean="0">
                <a:solidFill>
                  <a:schemeClr val="tx1"/>
                </a:solidFill>
              </a:rPr>
              <a:t>Schölkopf</a:t>
            </a:r>
            <a:r>
              <a:rPr lang="en-US" sz="2400" b="0" baseline="30000" dirty="0" smtClean="0">
                <a:solidFill>
                  <a:schemeClr val="tx1"/>
                </a:solidFill>
                <a:latin typeface="Times New Roman" charset="0"/>
              </a:rPr>
              <a:t>1</a:t>
            </a:r>
            <a:endParaRPr lang="en-US" sz="2400" b="0" baseline="300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364" name="Title 1"/>
          <p:cNvSpPr txBox="1">
            <a:spLocks noGrp="1"/>
          </p:cNvSpPr>
          <p:nvPr>
            <p:ph type="title" idx="4294967295"/>
          </p:nvPr>
        </p:nvSpPr>
        <p:spPr>
          <a:xfrm>
            <a:off x="693737" y="2103437"/>
            <a:ext cx="9070975" cy="2031325"/>
          </a:xfrm>
        </p:spPr>
        <p:txBody>
          <a:bodyPr>
            <a:spAutoFit/>
          </a:bodyPr>
          <a:lstStyle/>
          <a:p>
            <a:pPr eaLnBrk="1"/>
            <a:r>
              <a:rPr lang="en-US" cap="small" dirty="0" smtClean="0">
                <a:solidFill>
                  <a:schemeClr val="tx1"/>
                </a:solidFill>
              </a:rPr>
              <a:t>Submodular Inference </a:t>
            </a:r>
            <a:br>
              <a:rPr lang="en-US" cap="small" dirty="0" smtClean="0">
                <a:solidFill>
                  <a:schemeClr val="tx1"/>
                </a:solidFill>
              </a:rPr>
            </a:br>
            <a:r>
              <a:rPr lang="en-US" cap="small" dirty="0" smtClean="0">
                <a:solidFill>
                  <a:schemeClr val="tx1"/>
                </a:solidFill>
              </a:rPr>
              <a:t>of Diffusion networks</a:t>
            </a:r>
            <a:br>
              <a:rPr lang="en-US" cap="small" dirty="0" smtClean="0">
                <a:solidFill>
                  <a:schemeClr val="tx1"/>
                </a:solidFill>
              </a:rPr>
            </a:br>
            <a:r>
              <a:rPr lang="en-US" cap="small" dirty="0" smtClean="0">
                <a:solidFill>
                  <a:schemeClr val="tx1"/>
                </a:solidFill>
              </a:rPr>
              <a:t>from Multiple Trees</a:t>
            </a:r>
            <a:r>
              <a:rPr lang="en-US" dirty="0" smtClean="0">
                <a:solidFill>
                  <a:srgbClr val="404040"/>
                </a:solidFill>
              </a:rPr>
              <a:t/>
            </a:r>
            <a:br>
              <a:rPr lang="en-US" dirty="0" smtClean="0">
                <a:solidFill>
                  <a:srgbClr val="404040"/>
                </a:solidFill>
              </a:rPr>
            </a:br>
            <a:endParaRPr lang="en-US" dirty="0" smtClean="0">
              <a:solidFill>
                <a:srgbClr val="404040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3744912" y="6980237"/>
            <a:ext cx="243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defRPr/>
            </a:pPr>
            <a:r>
              <a:rPr kumimoji="0" lang="en-US" sz="22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29.06.12, ICML</a:t>
            </a:r>
            <a:r>
              <a:rPr kumimoji="0" lang="en-US" sz="2200" b="1" i="0" u="none" strike="noStrike" kern="0" cap="small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‘12</a:t>
            </a:r>
            <a:endParaRPr kumimoji="0" lang="en-US" sz="2200" b="0" i="0" u="none" strike="noStrike" kern="0" cap="small" spc="0" normalizeH="0" baseline="30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913" y="2136970"/>
            <a:ext cx="2985586" cy="23286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8C8C7-DAF2-2E46-9078-A260181F75F9}" type="slidenum">
              <a:rPr lang="fi-FI"/>
              <a:pPr/>
              <a:t>10</a:t>
            </a:fld>
            <a:endParaRPr lang="fi-FI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/>
              <a:t>Likelihood of a cascade in a given network</a:t>
            </a:r>
            <a:endParaRPr lang="en-US" sz="3600" dirty="0"/>
          </a:p>
        </p:txBody>
      </p:sp>
      <p:sp>
        <p:nvSpPr>
          <p:cNvPr id="45" name="Text Placeholder 2"/>
          <p:cNvSpPr txBox="1">
            <a:spLocks/>
          </p:cNvSpPr>
          <p:nvPr/>
        </p:nvSpPr>
        <p:spPr bwMode="auto">
          <a:xfrm>
            <a:off x="392112" y="1493837"/>
            <a:ext cx="92964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latin typeface="Calibri" charset="0"/>
              </a:rPr>
              <a:t>Consider a cascade </a:t>
            </a:r>
            <a:r>
              <a:rPr lang="en-US" sz="3000" b="1" dirty="0" smtClean="0">
                <a:latin typeface="Calibri" charset="0"/>
              </a:rPr>
              <a:t>t</a:t>
            </a:r>
            <a:r>
              <a:rPr lang="en-US" sz="3000" b="1" baseline="30000" dirty="0" smtClean="0">
                <a:latin typeface="Calibri" charset="0"/>
              </a:rPr>
              <a:t>c</a:t>
            </a:r>
            <a:r>
              <a:rPr lang="en-US" sz="3000" dirty="0" smtClean="0">
                <a:latin typeface="Calibri" charset="0"/>
              </a:rPr>
              <a:t> spreading over a a network G, </a:t>
            </a:r>
            <a:r>
              <a:rPr lang="en-US" sz="3000" b="1" dirty="0" smtClean="0">
                <a:latin typeface="Calibri" charset="0"/>
              </a:rPr>
              <a:t>the likelihood of the cascade in the network</a:t>
            </a:r>
            <a:r>
              <a:rPr lang="en-US" sz="3000" dirty="0" smtClean="0">
                <a:latin typeface="Calibri" charset="0"/>
              </a:rPr>
              <a:t> is:</a:t>
            </a:r>
          </a:p>
        </p:txBody>
      </p:sp>
      <p:sp>
        <p:nvSpPr>
          <p:cNvPr id="97" name="Text Placeholder 2"/>
          <p:cNvSpPr txBox="1">
            <a:spLocks/>
          </p:cNvSpPr>
          <p:nvPr/>
        </p:nvSpPr>
        <p:spPr bwMode="auto">
          <a:xfrm>
            <a:off x="3897312" y="5069898"/>
            <a:ext cx="2362200" cy="91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 charset="0"/>
              </a:rPr>
              <a:t>Set of trees induced </a:t>
            </a:r>
            <a:br>
              <a:rPr lang="en-US" sz="2200" dirty="0" smtClean="0">
                <a:latin typeface="Calibri" charset="0"/>
              </a:rPr>
            </a:br>
            <a:r>
              <a:rPr lang="en-US" sz="2200" dirty="0" smtClean="0">
                <a:latin typeface="Calibri" charset="0"/>
              </a:rPr>
              <a:t>by the cascade </a:t>
            </a:r>
            <a:r>
              <a:rPr lang="en-US" sz="2200" b="1" dirty="0" smtClean="0">
                <a:latin typeface="Calibri" charset="0"/>
              </a:rPr>
              <a:t>t</a:t>
            </a:r>
            <a:r>
              <a:rPr lang="en-US" sz="2200" b="1" baseline="30000" dirty="0" smtClean="0">
                <a:latin typeface="Calibri" charset="0"/>
              </a:rPr>
              <a:t>c</a:t>
            </a:r>
            <a:r>
              <a:rPr lang="en-US" sz="2200" dirty="0" smtClean="0">
                <a:latin typeface="Calibri" charset="0"/>
              </a:rPr>
              <a:t> in </a:t>
            </a:r>
            <a:br>
              <a:rPr lang="en-US" sz="2200" dirty="0" smtClean="0">
                <a:latin typeface="Calibri" charset="0"/>
              </a:rPr>
            </a:br>
            <a:r>
              <a:rPr lang="en-US" sz="2200" dirty="0" smtClean="0">
                <a:latin typeface="Calibri" charset="0"/>
              </a:rPr>
              <a:t>the network G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2560637"/>
            <a:ext cx="7781072" cy="1524000"/>
          </a:xfrm>
          <a:prstGeom prst="rect">
            <a:avLst/>
          </a:prstGeom>
        </p:spPr>
      </p:pic>
      <p:cxnSp>
        <p:nvCxnSpPr>
          <p:cNvPr id="100" name="Straight Arrow Connector 99"/>
          <p:cNvCxnSpPr/>
          <p:nvPr/>
        </p:nvCxnSpPr>
        <p:spPr bwMode="auto">
          <a:xfrm rot="5400000">
            <a:off x="4355306" y="4541837"/>
            <a:ext cx="913606" cy="79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rot="5400000">
            <a:off x="6258718" y="3702843"/>
            <a:ext cx="4572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Text Placeholder 2"/>
          <p:cNvSpPr txBox="1">
            <a:spLocks/>
          </p:cNvSpPr>
          <p:nvPr/>
        </p:nvSpPr>
        <p:spPr bwMode="auto">
          <a:xfrm>
            <a:off x="5726112" y="4023284"/>
            <a:ext cx="1828800" cy="91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 charset="0"/>
              </a:rPr>
              <a:t>Likelihood of a cascade given a tree T</a:t>
            </a:r>
          </a:p>
        </p:txBody>
      </p:sp>
      <p:sp>
        <p:nvSpPr>
          <p:cNvPr id="104" name="Text Placeholder 2"/>
          <p:cNvSpPr txBox="1">
            <a:spLocks/>
          </p:cNvSpPr>
          <p:nvPr/>
        </p:nvSpPr>
        <p:spPr bwMode="auto">
          <a:xfrm>
            <a:off x="7859712" y="4008437"/>
            <a:ext cx="1676400" cy="91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200" dirty="0" smtClean="0">
                <a:latin typeface="Calibri" charset="0"/>
              </a:rPr>
              <a:t>Probability of </a:t>
            </a:r>
            <a:br>
              <a:rPr lang="en-US" sz="2200" dirty="0" smtClean="0">
                <a:latin typeface="Calibri" charset="0"/>
              </a:rPr>
            </a:br>
            <a:r>
              <a:rPr lang="en-US" sz="2200" dirty="0" smtClean="0">
                <a:latin typeface="Calibri" charset="0"/>
              </a:rPr>
              <a:t>a tree T in the network G</a:t>
            </a:r>
          </a:p>
        </p:txBody>
      </p:sp>
      <p:cxnSp>
        <p:nvCxnSpPr>
          <p:cNvPr id="105" name="Straight Arrow Connector 104"/>
          <p:cNvCxnSpPr/>
          <p:nvPr/>
        </p:nvCxnSpPr>
        <p:spPr bwMode="auto">
          <a:xfrm rot="5400000">
            <a:off x="8239918" y="3702843"/>
            <a:ext cx="4572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1" name="Rounded Rectangle 110"/>
          <p:cNvSpPr>
            <a:spLocks noChangeArrowheads="1"/>
          </p:cNvSpPr>
          <p:nvPr/>
        </p:nvSpPr>
        <p:spPr bwMode="auto">
          <a:xfrm>
            <a:off x="2906712" y="6294437"/>
            <a:ext cx="4572000" cy="1066800"/>
          </a:xfrm>
          <a:prstGeom prst="roundRect">
            <a:avLst>
              <a:gd name="adj" fmla="val 16667"/>
            </a:avLst>
          </a:prstGeom>
          <a:solidFill>
            <a:schemeClr val="tx1">
              <a:lumMod val="85000"/>
              <a:lumOff val="15000"/>
            </a:schemeClr>
          </a:solidFill>
          <a:ln w="48006" cmpd="thickThin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dirty="0" smtClean="0">
                <a:solidFill>
                  <a:schemeClr val="bg1"/>
                </a:solidFill>
                <a:latin typeface="Calibri" charset="0"/>
              </a:rPr>
              <a:t>There are O(n</a:t>
            </a:r>
            <a:r>
              <a:rPr lang="en-US" sz="2600" baseline="30000" dirty="0" smtClean="0">
                <a:solidFill>
                  <a:schemeClr val="bg1"/>
                </a:solidFill>
                <a:latin typeface="Calibri" charset="0"/>
              </a:rPr>
              <a:t>n</a:t>
            </a:r>
            <a:r>
              <a:rPr lang="en-US" sz="2600" dirty="0" smtClean="0">
                <a:solidFill>
                  <a:schemeClr val="bg1"/>
                </a:solidFill>
                <a:latin typeface="Calibri" charset="0"/>
              </a:rPr>
              <a:t>) possible </a:t>
            </a:r>
            <a:br>
              <a:rPr lang="en-US" sz="2600" dirty="0" smtClean="0">
                <a:solidFill>
                  <a:schemeClr val="bg1"/>
                </a:solidFill>
                <a:latin typeface="Calibri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Calibri" charset="0"/>
              </a:rPr>
              <a:t>propagation trees per cascade! </a:t>
            </a:r>
            <a:endParaRPr lang="en-US" sz="2600" dirty="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3" grpId="0"/>
      <p:bldP spid="104" grpId="0"/>
      <p:bldP spid="1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6105600" y="1544400"/>
            <a:ext cx="3690000" cy="3510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8C8C7-DAF2-2E46-9078-A260181F75F9}" type="slidenum">
              <a:rPr lang="fi-FI"/>
              <a:pPr/>
              <a:t>11</a:t>
            </a:fld>
            <a:endParaRPr lang="fi-FI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/>
              <a:t>Likelihood of a cascade in a given network</a:t>
            </a:r>
            <a:endParaRPr lang="en-US" sz="3600" dirty="0"/>
          </a:p>
        </p:txBody>
      </p:sp>
      <p:sp>
        <p:nvSpPr>
          <p:cNvPr id="111" name="Rounded Rectangle 110"/>
          <p:cNvSpPr>
            <a:spLocks noChangeArrowheads="1"/>
          </p:cNvSpPr>
          <p:nvPr/>
        </p:nvSpPr>
        <p:spPr bwMode="auto">
          <a:xfrm>
            <a:off x="1077912" y="1493837"/>
            <a:ext cx="3810000" cy="1066800"/>
          </a:xfrm>
          <a:prstGeom prst="roundRect">
            <a:avLst>
              <a:gd name="adj" fmla="val 16667"/>
            </a:avLst>
          </a:prstGeom>
          <a:solidFill>
            <a:schemeClr val="tx1">
              <a:lumMod val="85000"/>
              <a:lumOff val="15000"/>
            </a:schemeClr>
          </a:solidFill>
          <a:ln w="48006" cmpd="thickThin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200" dirty="0" smtClean="0">
                <a:solidFill>
                  <a:schemeClr val="bg1"/>
                </a:solidFill>
                <a:latin typeface="Calibri" charset="0"/>
              </a:rPr>
              <a:t>Even though O(n</a:t>
            </a:r>
            <a:r>
              <a:rPr lang="en-US" sz="2200" baseline="30000" dirty="0" smtClean="0">
                <a:solidFill>
                  <a:schemeClr val="bg1"/>
                </a:solidFill>
                <a:latin typeface="Calibri" charset="0"/>
              </a:rPr>
              <a:t>n</a:t>
            </a:r>
            <a:r>
              <a:rPr lang="en-US" sz="2200" dirty="0" smtClean="0">
                <a:solidFill>
                  <a:schemeClr val="bg1"/>
                </a:solidFill>
                <a:latin typeface="Calibri" charset="0"/>
              </a:rPr>
              <a:t>) possible propagation trees per cascade </a:t>
            </a:r>
            <a:endParaRPr lang="en-US" sz="22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2220912" y="2789237"/>
            <a:ext cx="1219200" cy="914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6259512" y="1664227"/>
            <a:ext cx="3276600" cy="31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AutoNum type="arabicPeriod"/>
            </a:pPr>
            <a:r>
              <a:rPr lang="en-US" sz="2400" b="1" dirty="0" smtClean="0">
                <a:latin typeface="Calibri" charset="0"/>
              </a:rPr>
              <a:t>Matrix Tree Theorem</a:t>
            </a:r>
          </a:p>
          <a:p>
            <a:pPr marL="464400" lvl="1" indent="-720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400" dirty="0" smtClean="0">
                <a:latin typeface="Calibri" charset="0"/>
              </a:rPr>
              <a:t>We compute f(</a:t>
            </a:r>
            <a:r>
              <a:rPr lang="en-US" sz="2400" b="1" dirty="0" smtClean="0">
                <a:latin typeface="Calibri" charset="0"/>
              </a:rPr>
              <a:t>t</a:t>
            </a:r>
            <a:r>
              <a:rPr lang="en-US" sz="2400" b="1" baseline="30000" dirty="0" smtClean="0">
                <a:latin typeface="Calibri" charset="0"/>
              </a:rPr>
              <a:t>c</a:t>
            </a:r>
            <a:r>
              <a:rPr lang="en-US" sz="2400" dirty="0" smtClean="0">
                <a:latin typeface="Calibri" charset="0"/>
              </a:rPr>
              <a:t> | T)                 by solving det(A), where A is a matrix that we build in O</a:t>
            </a:r>
            <a:r>
              <a:rPr lang="en-US" sz="2400" dirty="0" smtClean="0">
                <a:latin typeface="Calibri" charset="0"/>
              </a:rPr>
              <a:t>(n</a:t>
            </a:r>
            <a:r>
              <a:rPr lang="en-US" sz="2400" baseline="30000" dirty="0" smtClean="0">
                <a:latin typeface="Calibri" charset="0"/>
              </a:rPr>
              <a:t>2</a:t>
            </a:r>
            <a:r>
              <a:rPr lang="en-US" sz="2400" dirty="0" smtClean="0">
                <a:latin typeface="Calibri" charset="0"/>
              </a:rPr>
              <a:t>)</a:t>
            </a:r>
            <a:endParaRPr lang="en-US" sz="2400" b="1" dirty="0" smtClean="0">
              <a:latin typeface="Calibri" charset="0"/>
            </a:endParaRPr>
          </a:p>
          <a:p>
            <a:pPr lvl="1" indent="-457200">
              <a:lnSpc>
                <a:spcPct val="90000"/>
              </a:lnSpc>
              <a:spcBef>
                <a:spcPts val="1200"/>
              </a:spcBef>
              <a:buClr>
                <a:srgbClr val="FF6309"/>
              </a:buClr>
              <a:buFontTx/>
              <a:buAutoNum type="arabicPeriod"/>
            </a:pPr>
            <a:r>
              <a:rPr lang="en-US" sz="2400" b="1" dirty="0" smtClean="0">
                <a:latin typeface="Calibri" charset="0"/>
              </a:rPr>
              <a:t>Time ordering</a:t>
            </a:r>
            <a:br>
              <a:rPr lang="en-US" sz="2400" b="1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A is upper triangular, we compute det(A) in O</a:t>
            </a:r>
            <a:r>
              <a:rPr lang="en-US" sz="2400" dirty="0" smtClean="0">
                <a:latin typeface="Calibri" charset="0"/>
              </a:rPr>
              <a:t>(n)</a:t>
            </a:r>
            <a:endParaRPr lang="en-US" sz="2400" b="1" dirty="0" smtClean="0">
              <a:latin typeface="Calibri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1001712" y="3856037"/>
            <a:ext cx="3810000" cy="10668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48006" cmpd="thickThin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200" dirty="0" smtClean="0">
                <a:latin typeface="Calibri" charset="0"/>
              </a:rPr>
              <a:t>We are able to compute the likelihood</a:t>
            </a:r>
            <a:r>
              <a:rPr lang="en-US" sz="22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2200" dirty="0" smtClean="0">
                <a:latin typeface="Calibri" charset="0"/>
              </a:rPr>
              <a:t>f(</a:t>
            </a:r>
            <a:r>
              <a:rPr lang="en-US" sz="2200" b="1" dirty="0" smtClean="0">
                <a:latin typeface="Calibri" charset="0"/>
              </a:rPr>
              <a:t>t</a:t>
            </a:r>
            <a:r>
              <a:rPr lang="en-US" sz="2200" b="1" baseline="30000" dirty="0" smtClean="0">
                <a:latin typeface="Calibri" charset="0"/>
              </a:rPr>
              <a:t>c</a:t>
            </a:r>
            <a:r>
              <a:rPr lang="en-US" sz="2200" dirty="0" smtClean="0">
                <a:latin typeface="Calibri" charset="0"/>
              </a:rPr>
              <a:t> | T) in O</a:t>
            </a:r>
            <a:r>
              <a:rPr lang="en-US" sz="2200" dirty="0" smtClean="0">
                <a:latin typeface="Calibri" charset="0"/>
              </a:rPr>
              <a:t>(n</a:t>
            </a:r>
            <a:r>
              <a:rPr lang="en-US" sz="2200" baseline="30000" dirty="0" smtClean="0">
                <a:latin typeface="Calibri" charset="0"/>
              </a:rPr>
              <a:t>2</a:t>
            </a:r>
            <a:r>
              <a:rPr lang="en-US" sz="2200" dirty="0" smtClean="0">
                <a:latin typeface="Calibri" charset="0"/>
              </a:rPr>
              <a:t>)  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315912" y="5303346"/>
            <a:ext cx="92202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latin typeface="Calibri" charset="0"/>
              </a:rPr>
              <a:t>Finally, the log-likelihood of a cascade set </a:t>
            </a:r>
            <a:r>
              <a:rPr lang="en-US" sz="3000" b="1" dirty="0" smtClean="0">
                <a:latin typeface="Calibri" charset="0"/>
              </a:rPr>
              <a:t>C</a:t>
            </a:r>
            <a:r>
              <a:rPr lang="en-US" sz="3000" dirty="0" smtClean="0">
                <a:latin typeface="Calibri" charset="0"/>
              </a:rPr>
              <a:t> over a network </a:t>
            </a:r>
            <a:r>
              <a:rPr lang="en-US" sz="3000" b="1" dirty="0" smtClean="0">
                <a:latin typeface="Calibri" charset="0"/>
              </a:rPr>
              <a:t>G</a:t>
            </a:r>
            <a:r>
              <a:rPr lang="en-US" sz="3000" dirty="0" smtClean="0">
                <a:latin typeface="Calibri" charset="0"/>
              </a:rPr>
              <a:t> is: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12" y="6142037"/>
            <a:ext cx="6070600" cy="1219200"/>
          </a:xfrm>
          <a:prstGeom prst="rect">
            <a:avLst/>
          </a:prstGeom>
        </p:spPr>
      </p:pic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3821112" y="3017837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400" b="1" dirty="0" smtClean="0">
                <a:latin typeface="Calibri" charset="0"/>
              </a:rPr>
              <a:t>How?!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4735512" y="3131837"/>
            <a:ext cx="1219200" cy="190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17" grpId="0"/>
      <p:bldP spid="18" grpId="0" animBg="1"/>
      <p:bldP spid="19" grpId="0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12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Network Inference Problem</a:t>
            </a:r>
            <a:endParaRPr lang="en-US" dirty="0"/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4025" y="1646237"/>
            <a:ext cx="9310687" cy="1669688"/>
          </a:xfrm>
          <a:noFill/>
        </p:spPr>
        <p:txBody>
          <a:bodyPr wrap="square">
            <a:spAutoFit/>
          </a:bodyPr>
          <a:lstStyle/>
          <a:p>
            <a:pPr marL="622300" indent="-514350">
              <a:lnSpc>
                <a:spcPct val="90000"/>
              </a:lnSpc>
              <a:buSzTx/>
              <a:buFont typeface="Wingdings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have shown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how to compute </a:t>
            </a:r>
            <a:r>
              <a:rPr lang="en-US" sz="3000" b="1" dirty="0" smtClean="0">
                <a:latin typeface="Calibri" charset="0"/>
                <a:ea typeface="DejaVu Sans" charset="0"/>
                <a:cs typeface="DejaVu Sans" charset="0"/>
              </a:rPr>
              <a:t>the likelihood of a cascade set in a network G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. However,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our aim is to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find the optimal network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G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with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k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edges that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maximizes the likelihood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:</a:t>
            </a:r>
            <a:b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endParaRPr lang="en-US" sz="30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66" name="Text Placeholder 2"/>
          <p:cNvSpPr txBox="1">
            <a:spLocks/>
          </p:cNvSpPr>
          <p:nvPr/>
        </p:nvSpPr>
        <p:spPr bwMode="auto">
          <a:xfrm>
            <a:off x="392113" y="4618037"/>
            <a:ext cx="29718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Unfortunately,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511200" y="5353037"/>
            <a:ext cx="8982000" cy="1170000"/>
          </a:xfrm>
          <a:prstGeom prst="rect">
            <a:avLst/>
          </a:prstGeom>
          <a:solidFill>
            <a:schemeClr val="accent2">
              <a:lumMod val="75000"/>
              <a:alpha val="24000"/>
            </a:schemeClr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Text Placeholder 2"/>
          <p:cNvSpPr txBox="1">
            <a:spLocks/>
          </p:cNvSpPr>
          <p:nvPr/>
        </p:nvSpPr>
        <p:spPr bwMode="auto">
          <a:xfrm>
            <a:off x="734112" y="5470448"/>
            <a:ext cx="85734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Theorem.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 network inference problem defined by Eq</a:t>
            </a:r>
            <a:r>
              <a:rPr lang="en-US" sz="3000" kern="0" dirty="0" smtClean="0">
                <a:latin typeface="Calibri" charset="0"/>
                <a:ea typeface="DejaVu Sans" charset="0"/>
                <a:cs typeface="DejaVu Sans" charset="0"/>
              </a:rPr>
              <a:t>.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(1)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is NP-hard.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0716" y="3551237"/>
            <a:ext cx="532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(1)</a:t>
            </a:r>
            <a:endParaRPr lang="en-US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12" y="3531460"/>
            <a:ext cx="5562600" cy="9341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1" animBg="1"/>
      <p:bldP spid="7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512" y="2826000"/>
            <a:ext cx="2905835" cy="533400"/>
          </a:xfrm>
          <a:prstGeom prst="rect">
            <a:avLst/>
          </a:prstGeom>
        </p:spPr>
      </p:pic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13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Submodular maximization</a:t>
            </a:r>
            <a:endParaRPr lang="en-US" dirty="0"/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4025" y="1646237"/>
            <a:ext cx="9082087" cy="838691"/>
          </a:xfrm>
          <a:noFill/>
        </p:spPr>
        <p:txBody>
          <a:bodyPr>
            <a:spAutoFit/>
          </a:bodyPr>
          <a:lstStyle/>
          <a:p>
            <a:pPr marL="622300" indent="-514350">
              <a:lnSpc>
                <a:spcPct val="90000"/>
              </a:lnSpc>
              <a:buSzTx/>
              <a:buFont typeface="Wingdings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However, our objective function satisfies a natural diminishing property: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511200" y="2713037"/>
            <a:ext cx="8982000" cy="1170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Text Placeholder 2"/>
          <p:cNvSpPr txBox="1">
            <a:spLocks/>
          </p:cNvSpPr>
          <p:nvPr/>
        </p:nvSpPr>
        <p:spPr bwMode="auto">
          <a:xfrm>
            <a:off x="734112" y="2830448"/>
            <a:ext cx="85734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Theorem.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 objective function                                    is a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submodular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function in the set of edges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in 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G</a:t>
            </a:r>
            <a:r>
              <a:rPr kumimoji="0" lang="en-US" sz="3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1768025" y="5532437"/>
            <a:ext cx="6491287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We can 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efficiently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obtain a suboptimal </a:t>
            </a:r>
            <a:b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</a:b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solution with a 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63% provable guarantee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</a:p>
          <a:p>
            <a:pPr marR="0" lvl="0" indent="-5143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using a </a:t>
            </a:r>
            <a:r>
              <a:rPr lang="en-US" sz="3000" b="1" i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greedy algorithm</a:t>
            </a:r>
            <a:endParaRPr kumimoji="0" lang="en-US" sz="3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125912" y="4160837"/>
            <a:ext cx="1219200" cy="914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82712" y="5303837"/>
            <a:ext cx="6912000" cy="1800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5421312" y="2305637"/>
            <a:ext cx="4428000" cy="26172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3112" y="2305637"/>
            <a:ext cx="4428000" cy="26172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14</a:t>
            </a:fld>
            <a:endParaRPr lang="fi-FI" dirty="0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69925"/>
          </a:xfrm>
        </p:spPr>
        <p:txBody>
          <a:bodyPr>
            <a:spAutoFit/>
          </a:bodyPr>
          <a:lstStyle/>
          <a:p>
            <a:pPr eaLnBrk="1"/>
            <a:r>
              <a:rPr lang="en-US"/>
              <a:t>Experimental Setup</a:t>
            </a:r>
          </a:p>
        </p:txBody>
      </p:sp>
      <p:sp>
        <p:nvSpPr>
          <p:cNvPr id="14340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392113" y="1570038"/>
            <a:ext cx="9220200" cy="457200"/>
          </a:xfrm>
          <a:noFill/>
        </p:spPr>
        <p:txBody>
          <a:bodyPr>
            <a:spAutoFit/>
          </a:bodyPr>
          <a:lstStyle/>
          <a:p>
            <a:pPr marL="622300" indent="-514350">
              <a:spcBef>
                <a:spcPct val="40000"/>
              </a:spcBef>
              <a:buSzTx/>
              <a:buFont typeface="Wingdings" pitchFamily="-109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validate our method on:</a:t>
            </a:r>
          </a:p>
        </p:txBody>
      </p:sp>
      <p:sp>
        <p:nvSpPr>
          <p:cNvPr id="14341" name="Text Placeholder 2"/>
          <p:cNvSpPr txBox="1">
            <a:spLocks/>
          </p:cNvSpPr>
          <p:nvPr/>
        </p:nvSpPr>
        <p:spPr bwMode="auto">
          <a:xfrm>
            <a:off x="239712" y="5152174"/>
            <a:ext cx="4419599" cy="104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089025" lvl="1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Char char="§"/>
            </a:pPr>
            <a:r>
              <a:rPr lang="en-US" sz="25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How does our algorithm perform in comparison with state-of-the-art?</a:t>
            </a:r>
            <a:endParaRPr lang="en-US" sz="25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4342" name="Text Placeholder 2"/>
          <p:cNvSpPr txBox="1">
            <a:spLocks/>
          </p:cNvSpPr>
          <p:nvPr/>
        </p:nvSpPr>
        <p:spPr bwMode="auto">
          <a:xfrm>
            <a:off x="5192712" y="5152174"/>
            <a:ext cx="4572000" cy="69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089025" lvl="1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How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fast do we infer a network?</a:t>
            </a:r>
            <a:endParaRPr lang="en-US" sz="25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4343" name="Text Placeholder 2"/>
          <p:cNvSpPr txBox="1">
            <a:spLocks/>
          </p:cNvSpPr>
          <p:nvPr/>
        </p:nvSpPr>
        <p:spPr bwMode="auto">
          <a:xfrm>
            <a:off x="239712" y="6370637"/>
            <a:ext cx="5257800" cy="104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089025" lvl="1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Char char="§"/>
            </a:pPr>
            <a:r>
              <a:rPr lang="en-US" sz="25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How does our algorithm perform with respect to the amount of observed cascades?</a:t>
            </a:r>
            <a:endParaRPr lang="en-US" sz="25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4345" name="Text Placeholder 2"/>
          <p:cNvSpPr txBox="1">
            <a:spLocks/>
          </p:cNvSpPr>
          <p:nvPr/>
        </p:nvSpPr>
        <p:spPr bwMode="auto">
          <a:xfrm>
            <a:off x="1001712" y="2408237"/>
            <a:ext cx="3962400" cy="195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 algn="ctr"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None/>
            </a:pPr>
            <a:r>
              <a:rPr lang="en-US" sz="3000" dirty="0">
                <a:solidFill>
                  <a:schemeClr val="accent1"/>
                </a:solidFill>
                <a:latin typeface="Calibri" pitchFamily="-109" charset="0"/>
                <a:ea typeface="DejaVu Sans" charset="0"/>
                <a:cs typeface="DejaVu Sans" charset="0"/>
              </a:rPr>
              <a:t>Synthetic data</a:t>
            </a:r>
            <a:endParaRPr lang="en-US" sz="3000" i="1" dirty="0" smtClean="0">
              <a:solidFill>
                <a:schemeClr val="accent1"/>
              </a:solidFill>
              <a:latin typeface="Calibri" pitchFamily="-109" charset="0"/>
              <a:ea typeface="DejaVu Sans" charset="0"/>
              <a:cs typeface="DejaVu Sans" charset="0"/>
            </a:endParaRPr>
          </a:p>
          <a:p>
            <a:pPr marL="122238" lvl="1"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1. Generate network</a:t>
            </a:r>
          </a:p>
          <a:p>
            <a:pPr marL="122238" lvl="1"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2. Generate a few cascades over the network</a:t>
            </a:r>
          </a:p>
          <a:p>
            <a:pPr marL="122238" lvl="1"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3. Run our inference algorithm </a:t>
            </a:r>
            <a:endParaRPr lang="en-US" sz="2200" cap="small" dirty="0" smtClean="0">
              <a:latin typeface="Calibri" pitchFamily="-109" charset="0"/>
              <a:ea typeface="DejaVu Sans" charset="0"/>
              <a:cs typeface="DejaVu Sans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5573712" y="2408237"/>
            <a:ext cx="4191000" cy="22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 algn="ctr"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None/>
            </a:pPr>
            <a:r>
              <a:rPr lang="en-US" sz="3000" dirty="0" smtClean="0">
                <a:solidFill>
                  <a:schemeClr val="accent1"/>
                </a:solidFill>
                <a:latin typeface="Calibri" pitchFamily="-109" charset="0"/>
                <a:ea typeface="DejaVu Sans" charset="0"/>
                <a:cs typeface="DejaVu Sans" charset="0"/>
              </a:rPr>
              <a:t>Real </a:t>
            </a:r>
            <a:r>
              <a:rPr lang="en-US" sz="3000" dirty="0">
                <a:solidFill>
                  <a:schemeClr val="accent1"/>
                </a:solidFill>
                <a:latin typeface="Calibri" pitchFamily="-109" charset="0"/>
                <a:ea typeface="DejaVu Sans" charset="0"/>
                <a:cs typeface="DejaVu Sans" charset="0"/>
              </a:rPr>
              <a:t>data</a:t>
            </a:r>
            <a:endParaRPr lang="en-US" sz="3000" i="1" dirty="0" smtClean="0">
              <a:solidFill>
                <a:schemeClr val="accent1"/>
              </a:solidFill>
              <a:latin typeface="Calibri" pitchFamily="-109" charset="0"/>
              <a:ea typeface="DejaVu Sans" charset="0"/>
              <a:cs typeface="DejaVu Sans" charset="0"/>
            </a:endParaRPr>
          </a:p>
          <a:p>
            <a:pPr marL="122238" lvl="1"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1. MemeTracker data (172m news articles 08/2009– 09-2009)</a:t>
            </a:r>
          </a:p>
          <a:p>
            <a:pPr marL="122238" lvl="1"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2. We extract hyperlink</a:t>
            </a: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 cascades</a:t>
            </a:r>
            <a:endParaRPr lang="en-US" sz="2200" dirty="0" smtClean="0">
              <a:latin typeface="Calibri" pitchFamily="-109" charset="0"/>
              <a:ea typeface="DejaVu Sans" charset="0"/>
              <a:cs typeface="DejaVu Sans" charset="0"/>
            </a:endParaRPr>
          </a:p>
          <a:p>
            <a:pPr marL="122238" lvl="1"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3. Run our inference algorithm</a:t>
            </a:r>
            <a:endParaRPr lang="en-US" sz="2200" cap="small" dirty="0" smtClean="0">
              <a:latin typeface="Calibri" pitchFamily="-109" charset="0"/>
              <a:ea typeface="DejaVu Sans" charset="0"/>
              <a:cs typeface="DejaVu Sans" charset="0"/>
            </a:endParaRPr>
          </a:p>
          <a:p>
            <a:pPr marL="122238" lvl="1">
              <a:buClr>
                <a:srgbClr val="FF6309"/>
              </a:buClr>
              <a:buFont typeface="Wingdings" pitchFamily="-109" charset="2"/>
              <a:buNone/>
            </a:pPr>
            <a:endParaRPr lang="en-US" sz="2200" cap="small" dirty="0" smtClean="0">
              <a:latin typeface="Calibri" pitchFamily="-109" charset="0"/>
              <a:ea typeface="DejaVu Sans" charset="0"/>
              <a:cs typeface="DejaVu Sans" charset="0"/>
            </a:endParaRPr>
          </a:p>
          <a:p>
            <a:pPr marL="122238" lvl="1">
              <a:buClr>
                <a:srgbClr val="FF6309"/>
              </a:buClr>
              <a:buFont typeface="Wingdings" pitchFamily="-109" charset="2"/>
              <a:buNone/>
            </a:pPr>
            <a:endParaRPr lang="en-US" sz="2200" dirty="0">
              <a:solidFill>
                <a:schemeClr val="accent1"/>
              </a:solidFill>
              <a:latin typeface="Calibri" pitchFamily="-109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484" y="2179638"/>
            <a:ext cx="3483428" cy="2438400"/>
          </a:xfrm>
          <a:prstGeom prst="rect">
            <a:avLst/>
          </a:prstGeom>
        </p:spPr>
      </p:pic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15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Precision</a:t>
            </a:r>
            <a:r>
              <a:rPr lang="en-US" dirty="0" smtClean="0"/>
              <a:t> vs </a:t>
            </a:r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2830512" y="5532437"/>
            <a:ext cx="4648200" cy="310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b="1" dirty="0" smtClean="0">
                <a:latin typeface="Calibri" charset="0"/>
                <a:ea typeface="DejaVu Sans" charset="0"/>
                <a:cs typeface="DejaVu Sans" charset="0"/>
              </a:rPr>
              <a:t>1,024 node networks with 200 cascades</a:t>
            </a:r>
            <a:endParaRPr lang="en-US" sz="2200" b="1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 bwMode="auto">
          <a:xfrm>
            <a:off x="1023481" y="4922837"/>
            <a:ext cx="1981200" cy="310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dirty="0" smtClean="0">
                <a:latin typeface="Calibri" charset="0"/>
                <a:ea typeface="DejaVu Sans" charset="0"/>
                <a:cs typeface="DejaVu Sans" charset="0"/>
              </a:rPr>
              <a:t>Erdos-Renyi, </a:t>
            </a:r>
            <a:r>
              <a:rPr lang="en-US" sz="2200" cap="small" dirty="0" smtClean="0">
                <a:latin typeface="Calibri" charset="0"/>
                <a:ea typeface="DejaVu Sans" charset="0"/>
                <a:cs typeface="DejaVu Sans" charset="0"/>
              </a:rPr>
              <a:t>Exp</a:t>
            </a:r>
            <a:endParaRPr lang="en-US" sz="2200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4376281" y="4922837"/>
            <a:ext cx="2133600" cy="310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dirty="0" smtClean="0">
                <a:latin typeface="Calibri" charset="0"/>
                <a:ea typeface="DejaVu Sans" charset="0"/>
                <a:cs typeface="DejaVu Sans" charset="0"/>
              </a:rPr>
              <a:t>Hierarchical, </a:t>
            </a:r>
            <a:r>
              <a:rPr lang="en-US" sz="2200" cap="small" dirty="0" smtClean="0">
                <a:latin typeface="Calibri" charset="0"/>
                <a:ea typeface="DejaVu Sans" charset="0"/>
                <a:cs typeface="DejaVu Sans" charset="0"/>
              </a:rPr>
              <a:t>Pow</a:t>
            </a:r>
            <a:endParaRPr lang="en-US" sz="2200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7500481" y="4922837"/>
            <a:ext cx="2362200" cy="310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dirty="0" smtClean="0">
                <a:latin typeface="Calibri" charset="0"/>
                <a:ea typeface="DejaVu Sans" charset="0"/>
                <a:cs typeface="DejaVu Sans" charset="0"/>
              </a:rPr>
              <a:t>Core Periphery, </a:t>
            </a:r>
            <a:r>
              <a:rPr lang="en-US" sz="2200" cap="small" dirty="0" smtClean="0">
                <a:latin typeface="Calibri" charset="0"/>
                <a:ea typeface="DejaVu Sans" charset="0"/>
                <a:cs typeface="DejaVu Sans" charset="0"/>
              </a:rPr>
              <a:t>Ray</a:t>
            </a:r>
            <a:endParaRPr lang="en-US" sz="2200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082" y="2179637"/>
            <a:ext cx="3483430" cy="24384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" y="2179638"/>
            <a:ext cx="3483429" cy="2438400"/>
          </a:xfrm>
          <a:prstGeom prst="rect">
            <a:avLst/>
          </a:prstGeom>
        </p:spPr>
      </p:pic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239713" y="6294437"/>
            <a:ext cx="96012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Our 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algorithm discovers greater number of edges; it reaches a higher recall </a:t>
            </a:r>
            <a:endParaRPr lang="en-US" sz="30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083" y="1722437"/>
            <a:ext cx="3483429" cy="2438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854" y="1737677"/>
            <a:ext cx="3461658" cy="2423160"/>
          </a:xfrm>
          <a:prstGeom prst="rect">
            <a:avLst/>
          </a:prstGeom>
        </p:spPr>
      </p:pic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16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15553"/>
          </a:xfrm>
        </p:spPr>
        <p:txBody>
          <a:bodyPr>
            <a:spAutoFit/>
          </a:bodyPr>
          <a:lstStyle/>
          <a:p>
            <a:pPr eaLnBrk="1"/>
            <a:r>
              <a:rPr lang="en-US" sz="4000" dirty="0" smtClean="0"/>
              <a:t>ROC gain wrt </a:t>
            </a:r>
            <a:r>
              <a:rPr lang="en-US" sz="4000" cap="small" dirty="0" smtClean="0"/>
              <a:t>NetInf</a:t>
            </a:r>
            <a:r>
              <a:rPr lang="en-US" sz="4000" dirty="0" smtClean="0"/>
              <a:t> vs # cascades</a:t>
            </a:r>
            <a:endParaRPr lang="en-US" sz="40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4049712" y="4694237"/>
            <a:ext cx="2590800" cy="310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b="1" dirty="0" smtClean="0">
                <a:latin typeface="Calibri" charset="0"/>
                <a:ea typeface="DejaVu Sans" charset="0"/>
                <a:cs typeface="DejaVu Sans" charset="0"/>
              </a:rPr>
              <a:t>1,024 node networks</a:t>
            </a:r>
            <a:endParaRPr lang="en-US" sz="2200" b="1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 bwMode="auto">
          <a:xfrm>
            <a:off x="1382712" y="4313238"/>
            <a:ext cx="1447800" cy="310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dirty="0" smtClean="0">
                <a:latin typeface="Calibri" charset="0"/>
                <a:ea typeface="DejaVu Sans" charset="0"/>
                <a:cs typeface="DejaVu Sans" charset="0"/>
              </a:rPr>
              <a:t>Erdos-Renyi</a:t>
            </a:r>
            <a:endParaRPr lang="en-US" sz="2200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4583112" y="4313237"/>
            <a:ext cx="1447800" cy="310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dirty="0" smtClean="0">
                <a:latin typeface="Calibri" charset="0"/>
                <a:ea typeface="DejaVu Sans" charset="0"/>
                <a:cs typeface="DejaVu Sans" charset="0"/>
              </a:rPr>
              <a:t>Hierarchical</a:t>
            </a:r>
            <a:endParaRPr lang="en-US" sz="2200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7859712" y="4307696"/>
            <a:ext cx="1752600" cy="310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dirty="0" smtClean="0">
                <a:latin typeface="Calibri" charset="0"/>
                <a:ea typeface="DejaVu Sans" charset="0"/>
                <a:cs typeface="DejaVu Sans" charset="0"/>
              </a:rPr>
              <a:t>Core Periphery</a:t>
            </a:r>
            <a:endParaRPr lang="en-US" sz="2200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239713" y="5223370"/>
            <a:ext cx="9601200" cy="18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Our algorithm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outperform </a:t>
            </a:r>
            <a:r>
              <a:rPr lang="en-US" sz="3000" b="1" cap="small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NetInf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by ≈10-20% for small cascade sets 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and performs similarly for large cascade sets</a:t>
            </a:r>
          </a:p>
          <a:p>
            <a:pPr marL="622300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ROC gain depends on the network structure and transmission model</a:t>
            </a:r>
            <a:endParaRPr lang="en-US" sz="30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2" y="1798637"/>
            <a:ext cx="3374571" cy="2362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17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239713" y="5223370"/>
            <a:ext cx="9840912" cy="18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Considering all trees (in contrast with single tree inference in </a:t>
            </a:r>
            <a:r>
              <a:rPr lang="en-US" sz="3000" cap="small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NetInf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 does not impact scalability significantly</a:t>
            </a:r>
          </a:p>
          <a:p>
            <a:pPr marL="622300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Both our method and </a:t>
            </a:r>
            <a:r>
              <a:rPr lang="en-US" sz="3000" cap="small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NetInf 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are typically more than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one order of magnitude faster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than </a:t>
            </a:r>
            <a:r>
              <a:rPr lang="en-US" sz="3000" cap="small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NetRate</a:t>
            </a:r>
            <a:endParaRPr lang="en-US" sz="3000" cap="small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997" y="1570037"/>
            <a:ext cx="4789715" cy="335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9465E9-D347-BA41-B990-96B093DC1B3E}" type="slidenum">
              <a:rPr lang="fi-FI"/>
              <a:pPr/>
              <a:t>18</a:t>
            </a:fld>
            <a:endParaRPr lang="fi-FI"/>
          </a:p>
        </p:txBody>
      </p:sp>
      <p:sp>
        <p:nvSpPr>
          <p:cNvPr id="522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/>
              <a:t>Real </a:t>
            </a:r>
            <a:r>
              <a:rPr lang="en-US" dirty="0" smtClean="0"/>
              <a:t>Network: performance</a:t>
            </a:r>
            <a:endParaRPr lang="en-US" dirty="0"/>
          </a:p>
        </p:txBody>
      </p:sp>
      <p:sp>
        <p:nvSpPr>
          <p:cNvPr id="52228" name="Text Placeholder 2"/>
          <p:cNvSpPr txBox="1">
            <a:spLocks/>
          </p:cNvSpPr>
          <p:nvPr/>
        </p:nvSpPr>
        <p:spPr bwMode="auto">
          <a:xfrm>
            <a:off x="849312" y="5303837"/>
            <a:ext cx="8534400" cy="310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b="1" dirty="0" smtClean="0">
                <a:latin typeface="Calibri" charset="0"/>
                <a:ea typeface="DejaVu Sans" charset="0"/>
                <a:cs typeface="DejaVu Sans" charset="0"/>
              </a:rPr>
              <a:t>(1,000 node, 10,000 edges) </a:t>
            </a:r>
            <a:r>
              <a:rPr lang="en-US" sz="2200" b="1" dirty="0">
                <a:latin typeface="Calibri" charset="0"/>
                <a:ea typeface="DejaVu Sans" charset="0"/>
                <a:cs typeface="DejaVu Sans" charset="0"/>
              </a:rPr>
              <a:t>hyperlink </a:t>
            </a:r>
            <a:r>
              <a:rPr lang="en-US" sz="2200" b="1" dirty="0" smtClean="0">
                <a:latin typeface="Calibri" charset="0"/>
                <a:ea typeface="DejaVu Sans" charset="0"/>
                <a:cs typeface="DejaVu Sans" charset="0"/>
              </a:rPr>
              <a:t>network, 1,000 hyperlinks </a:t>
            </a:r>
            <a:r>
              <a:rPr lang="en-US" sz="2200" b="1" dirty="0">
                <a:latin typeface="Calibri" charset="0"/>
                <a:ea typeface="DejaVu Sans" charset="0"/>
                <a:cs typeface="DejaVu Sans" charset="0"/>
              </a:rPr>
              <a:t>cascades</a:t>
            </a:r>
          </a:p>
        </p:txBody>
      </p:sp>
      <p:sp>
        <p:nvSpPr>
          <p:cNvPr id="52232" name="Text Placeholder 2"/>
          <p:cNvSpPr txBox="1">
            <a:spLocks/>
          </p:cNvSpPr>
          <p:nvPr/>
        </p:nvSpPr>
        <p:spPr bwMode="auto">
          <a:xfrm>
            <a:off x="315912" y="5912946"/>
            <a:ext cx="93726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latin typeface="Calibri" charset="0"/>
                <a:cs typeface="Calibri"/>
              </a:rPr>
              <a:t>Our method o</a:t>
            </a:r>
            <a:r>
              <a:rPr lang="en-US" sz="3000" dirty="0" smtClean="0">
                <a:latin typeface="Calibri"/>
                <a:cs typeface="Calibri"/>
              </a:rPr>
              <a:t>utperforms the state-of-the-art for most of the full range of their tunable parameters.</a:t>
            </a:r>
            <a:endParaRPr lang="en-US" sz="3000" dirty="0">
              <a:latin typeface="Calibri"/>
              <a:ea typeface="DejaVu Sans" charset="0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12" y="1417637"/>
            <a:ext cx="5345112" cy="3741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8EE17B-5032-C94D-9985-EF0F9C37A0F7}" type="slidenum">
              <a:rPr lang="fi-FI"/>
              <a:pPr/>
              <a:t>19</a:t>
            </a:fld>
            <a:endParaRPr lang="fi-FI"/>
          </a:p>
        </p:txBody>
      </p:sp>
      <p:sp>
        <p:nvSpPr>
          <p:cNvPr id="56323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632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1797638"/>
            <a:ext cx="9220199" cy="461665"/>
          </a:xfrm>
          <a:noFill/>
        </p:spPr>
        <p:txBody>
          <a:bodyPr wrap="square">
            <a:spAutoFit/>
          </a:bodyPr>
          <a:lstStyle/>
          <a:p>
            <a:pPr marL="622800" indent="-514350" eaLnBrk="1">
              <a:buSzTx/>
              <a:buFont typeface="Wingdings" charset="2"/>
              <a:buChar char="§"/>
            </a:pPr>
            <a:r>
              <a:rPr lang="en-US" sz="3000" dirty="0" smtClean="0">
                <a:latin typeface="Calibri"/>
                <a:cs typeface="Calibri"/>
              </a:rPr>
              <a:t>We infer hidden networks from </a:t>
            </a:r>
            <a:r>
              <a:rPr lang="en-US" sz="3000" i="1" dirty="0" smtClean="0">
                <a:latin typeface="Calibri"/>
                <a:cs typeface="Calibri"/>
              </a:rPr>
              <a:t>small</a:t>
            </a:r>
            <a:r>
              <a:rPr lang="en-US" sz="3000" dirty="0" smtClean="0">
                <a:latin typeface="Calibri"/>
                <a:cs typeface="Calibri"/>
              </a:rPr>
              <a:t> sets of cascades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392112" y="2482675"/>
            <a:ext cx="9220199" cy="350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800" marR="0" lvl="0" indent="-514350" algn="l" defTabSz="9144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lang="en-US" sz="3000" kern="0" dirty="0" smtClean="0">
                <a:latin typeface="Calibri"/>
                <a:ea typeface="ＭＳ Ｐゴシック" charset="-128"/>
                <a:cs typeface="Calibri"/>
              </a:rPr>
              <a:t>In our algorithm:</a:t>
            </a:r>
          </a:p>
          <a:p>
            <a:pPr marL="1080000" lvl="1" indent="-514350" eaLnBrk="1">
              <a:spcBef>
                <a:spcPct val="2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We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use Matrix Tree Theorem &amp; time ordering to compute cascades likelihoods efficiently in O(N</a:t>
            </a:r>
            <a:r>
              <a:rPr kumimoji="0" lang="en-US" sz="2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2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)</a:t>
            </a:r>
          </a:p>
          <a:p>
            <a:pPr marL="1080000" lvl="1" indent="-514350" eaLnBrk="1">
              <a:spcBef>
                <a:spcPct val="2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2600" kern="0" dirty="0" smtClean="0">
                <a:latin typeface="Calibri"/>
                <a:ea typeface="ＭＳ Ｐゴシック" charset="-128"/>
                <a:cs typeface="Calibri"/>
              </a:rPr>
              <a:t>We show submodularity of the objective function in the network inference problem (open problem from KDD’10), which allows us to solve it efficiently</a:t>
            </a:r>
            <a:endParaRPr lang="en-US" sz="2600" kern="0" dirty="0" smtClean="0">
              <a:latin typeface="Calibri"/>
              <a:ea typeface="ＭＳ Ｐゴシック" charset="-128"/>
              <a:cs typeface="Calibri"/>
            </a:endParaRPr>
          </a:p>
          <a:p>
            <a:pPr marL="1080000" lvl="1" indent="-514350" eaLnBrk="1">
              <a:spcBef>
                <a:spcPct val="2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We beat 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 state of the art when only a few cascades are recorded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077912" y="3645311"/>
            <a:ext cx="3866937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000" b="1" dirty="0" smtClean="0">
                <a:latin typeface="Calibri" charset="0"/>
              </a:rPr>
              <a:t>Social Networks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2112" y="4407311"/>
            <a:ext cx="502920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000" b="1" dirty="0" smtClean="0">
                <a:latin typeface="Calibri" charset="0"/>
              </a:rPr>
              <a:t>Recommendation Networks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554375" y="5245511"/>
            <a:ext cx="2571537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000" b="1" dirty="0" smtClean="0">
                <a:latin typeface="Calibri" charset="0"/>
              </a:rPr>
              <a:t>Epidemiology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96912" y="6083711"/>
            <a:ext cx="441960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000" b="1" dirty="0" smtClean="0">
                <a:latin typeface="Calibri" charset="0"/>
              </a:rPr>
              <a:t>Human Travels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73112" y="2901185"/>
            <a:ext cx="4430712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000" b="1" dirty="0" smtClean="0">
                <a:latin typeface="Calibri" charset="0"/>
              </a:rPr>
              <a:t>Information Networks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8" y="6565762"/>
            <a:ext cx="1219200" cy="33827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918" y="6032362"/>
            <a:ext cx="1066800" cy="31292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718" y="6260962"/>
            <a:ext cx="812800" cy="3048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918" y="5303837"/>
            <a:ext cx="838200" cy="39444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518" y="5380037"/>
            <a:ext cx="762000" cy="44355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1918" y="3060461"/>
            <a:ext cx="914400" cy="3048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3518" y="3264725"/>
            <a:ext cx="984250" cy="25293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1918" y="3932237"/>
            <a:ext cx="1231900" cy="3810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5918" y="4541837"/>
            <a:ext cx="914400" cy="2631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8318" y="4084637"/>
            <a:ext cx="973394" cy="304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1518" y="4567237"/>
            <a:ext cx="520700" cy="431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6718" y="2636837"/>
            <a:ext cx="2057400" cy="347424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077912" y="1417637"/>
            <a:ext cx="3886200" cy="109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600" b="1" cap="small" dirty="0" smtClean="0">
                <a:latin typeface="Calibri" charset="0"/>
              </a:rPr>
              <a:t>Propagation </a:t>
            </a:r>
            <a:r>
              <a:rPr lang="en-US" sz="3600" b="1" cap="small" dirty="0" smtClean="0">
                <a:latin typeface="Calibri" charset="0"/>
              </a:rPr>
              <a:t>takes </a:t>
            </a:r>
            <a:br>
              <a:rPr lang="en-US" sz="3600" b="1" cap="small" dirty="0" smtClean="0">
                <a:latin typeface="Calibri" charset="0"/>
              </a:rPr>
            </a:br>
            <a:r>
              <a:rPr lang="en-US" sz="3600" b="1" cap="small" dirty="0" smtClean="0">
                <a:latin typeface="Calibri" charset="0"/>
              </a:rPr>
              <a:t>place 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583112" y="1417637"/>
            <a:ext cx="5638800" cy="109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600" b="1" cap="small" dirty="0" smtClean="0">
                <a:latin typeface="Calibri" charset="0"/>
              </a:rPr>
              <a:t>We can extract </a:t>
            </a:r>
            <a:r>
              <a:rPr lang="en-US" sz="3600" b="1" cap="small" dirty="0" smtClean="0">
                <a:latin typeface="Calibri" charset="0"/>
              </a:rPr>
              <a:t/>
            </a:r>
            <a:br>
              <a:rPr lang="en-US" sz="3600" b="1" cap="small" dirty="0" smtClean="0">
                <a:latin typeface="Calibri" charset="0"/>
              </a:rPr>
            </a:br>
            <a:r>
              <a:rPr lang="en-US" sz="3600" b="1" cap="small" dirty="0" smtClean="0">
                <a:latin typeface="Calibri" charset="0"/>
              </a:rPr>
              <a:t>propagation </a:t>
            </a:r>
            <a:r>
              <a:rPr lang="en-US" sz="3600" b="1" cap="small" dirty="0" smtClean="0">
                <a:latin typeface="Calibri" charset="0"/>
              </a:rPr>
              <a:t>traces from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F23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" y="0"/>
            <a:ext cx="10079567" cy="7559675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7A2A-1D58-9449-BAF4-27B47B8C7901}" type="slidenum">
              <a:rPr lang="fi-FI"/>
              <a:pPr/>
              <a:t>20</a:t>
            </a:fld>
            <a:endParaRPr lang="fi-FI"/>
          </a:p>
        </p:txBody>
      </p:sp>
      <p:sp>
        <p:nvSpPr>
          <p:cNvPr id="25604" name="Title 1"/>
          <p:cNvSpPr txBox="1">
            <a:spLocks noGrp="1"/>
          </p:cNvSpPr>
          <p:nvPr>
            <p:ph type="title" idx="4294967295"/>
          </p:nvPr>
        </p:nvSpPr>
        <p:spPr>
          <a:xfrm>
            <a:off x="315912" y="1426329"/>
            <a:ext cx="2286000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>
                <a:solidFill>
                  <a:schemeClr val="tx1"/>
                </a:solidFill>
              </a:rPr>
              <a:t>Thanks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605" name="Title 2"/>
          <p:cNvSpPr txBox="1">
            <a:spLocks/>
          </p:cNvSpPr>
          <p:nvPr/>
        </p:nvSpPr>
        <p:spPr bwMode="auto">
          <a:xfrm>
            <a:off x="315912" y="297973"/>
            <a:ext cx="9601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eaLnBrk="1"/>
            <a:r>
              <a:rPr lang="en-US" sz="2400" b="1" cap="small" dirty="0" smtClean="0"/>
              <a:t>Code &amp; More:</a:t>
            </a:r>
          </a:p>
          <a:p>
            <a:pPr eaLnBrk="1"/>
            <a:r>
              <a:rPr lang="en-US" sz="2400" b="1" dirty="0" smtClean="0"/>
              <a:t>http</a:t>
            </a:r>
            <a:r>
              <a:rPr lang="en-US" sz="2400" b="1" dirty="0"/>
              <a:t>:/</a:t>
            </a:r>
            <a:r>
              <a:rPr lang="en-US" sz="2400" b="1" dirty="0" smtClean="0"/>
              <a:t>/www.stanford.edu/~manuelgr/network-inference-multitree/</a:t>
            </a:r>
          </a:p>
          <a:p>
            <a:pPr eaLnBrk="1"/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15553"/>
          </a:xfrm>
        </p:spPr>
        <p:txBody>
          <a:bodyPr>
            <a:spAutoFit/>
          </a:bodyPr>
          <a:lstStyle/>
          <a:p>
            <a:pPr eaLnBrk="1"/>
            <a:r>
              <a:rPr lang="en-US" sz="4000" dirty="0" smtClean="0"/>
              <a:t>Propagation </a:t>
            </a:r>
            <a:r>
              <a:rPr lang="en-US" sz="4000" dirty="0" smtClean="0"/>
              <a:t>over unknown networks</a:t>
            </a:r>
            <a:endParaRPr lang="en-US" sz="4000" dirty="0"/>
          </a:p>
        </p:txBody>
      </p:sp>
      <p:sp>
        <p:nvSpPr>
          <p:cNvPr id="1741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1645746"/>
            <a:ext cx="9143999" cy="838691"/>
          </a:xfrm>
          <a:noFill/>
        </p:spPr>
        <p:txBody>
          <a:bodyPr wrap="square">
            <a:spAutoFit/>
          </a:bodyPr>
          <a:lstStyle/>
          <a:p>
            <a:pPr marL="622300" indent="-514350">
              <a:lnSpc>
                <a:spcPct val="90000"/>
              </a:lnSpc>
              <a:buSzTx/>
              <a:buFont typeface="Wingdings" charset="2"/>
              <a:buChar char="§"/>
            </a:pPr>
            <a:r>
              <a:rPr lang="en-US" sz="3000" kern="1200" dirty="0" smtClean="0">
                <a:latin typeface="Calibri" charset="0"/>
                <a:ea typeface="+mn-ea"/>
                <a:cs typeface="+mn-cs"/>
              </a:rPr>
              <a:t>Diffusion often takes place over implicit or hard-to-observe </a:t>
            </a:r>
            <a:r>
              <a:rPr lang="en-US" sz="3000" b="1" kern="1200" dirty="0" smtClean="0">
                <a:latin typeface="Calibri" charset="0"/>
                <a:ea typeface="+mn-ea"/>
                <a:cs typeface="+mn-cs"/>
              </a:rPr>
              <a:t>highly dynamic networks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92112" y="4999037"/>
            <a:ext cx="9082087" cy="134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We observe when a node copies information</a:t>
            </a:r>
            <a:r>
              <a:rPr lang="en-US" sz="3000" dirty="0" smtClean="0">
                <a:latin typeface="Calibri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or becomes infected but …</a:t>
            </a:r>
          </a:p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StarSymbol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	… connectivity</a:t>
            </a:r>
            <a:r>
              <a:rPr lang="en-US" sz="3000" dirty="0" smtClean="0">
                <a:latin typeface="Calibri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and diffusion sources are unknown!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2112" y="2941637"/>
            <a:ext cx="4572000" cy="1566000"/>
            <a:chOff x="392112" y="3170237"/>
            <a:chExt cx="4572000" cy="1566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Rounded Rectangle 9"/>
            <p:cNvSpPr/>
            <p:nvPr/>
          </p:nvSpPr>
          <p:spPr bwMode="auto">
            <a:xfrm>
              <a:off x="392112" y="3170237"/>
              <a:ext cx="4572000" cy="1566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4512" y="3369952"/>
              <a:ext cx="4419600" cy="109568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>
                <a:lnSpc>
                  <a:spcPct val="90000"/>
                </a:lnSpc>
                <a:buSzTx/>
              </a:pPr>
              <a:r>
                <a:rPr lang="en-US" sz="2400" b="1" dirty="0" smtClean="0">
                  <a:solidFill>
                    <a:schemeClr val="accent4"/>
                  </a:solidFill>
                  <a:latin typeface="Calibri"/>
                  <a:cs typeface="Calibri"/>
                </a:rPr>
                <a:t>Implicit networks </a:t>
              </a:r>
              <a:r>
                <a:rPr lang="en-US" sz="2400" dirty="0" smtClean="0">
                  <a:solidFill>
                    <a:schemeClr val="accent4"/>
                  </a:solidFill>
                  <a:latin typeface="Calibri"/>
                  <a:cs typeface="Calibri"/>
                </a:rPr>
                <a:t>of blogs and news sites that spread news without mentioning their sources</a:t>
              </a:r>
              <a:endParaRPr lang="en-US" sz="2600" dirty="0" smtClean="0">
                <a:solidFill>
                  <a:schemeClr val="accent4"/>
                </a:solidFill>
                <a:latin typeface="Calibri"/>
                <a:ea typeface="DejaVu Sans" charset="0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45112" y="2941637"/>
            <a:ext cx="4572000" cy="1566000"/>
            <a:chOff x="5345112" y="3128237"/>
            <a:chExt cx="4572000" cy="1566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Rounded Rectangle 18"/>
            <p:cNvSpPr/>
            <p:nvPr/>
          </p:nvSpPr>
          <p:spPr bwMode="auto">
            <a:xfrm>
              <a:off x="5345112" y="3128237"/>
              <a:ext cx="4572000" cy="1566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02312" y="3327952"/>
              <a:ext cx="3657600" cy="109568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>
                <a:lnSpc>
                  <a:spcPct val="90000"/>
                </a:lnSpc>
                <a:buSzTx/>
              </a:pPr>
              <a:r>
                <a:rPr lang="en-US" sz="2400" b="1" dirty="0" smtClean="0">
                  <a:solidFill>
                    <a:schemeClr val="accent4"/>
                  </a:solidFill>
                  <a:latin typeface="Calibri"/>
                  <a:cs typeface="Calibri"/>
                </a:rPr>
                <a:t>Hard-to-observe/hidden networks </a:t>
              </a:r>
              <a:r>
                <a:rPr lang="en-US" sz="2400" dirty="0" smtClean="0">
                  <a:solidFill>
                    <a:schemeClr val="accent4"/>
                  </a:solidFill>
                  <a:latin typeface="Calibri"/>
                  <a:cs typeface="Calibri"/>
                </a:rPr>
                <a:t>of drug users that </a:t>
              </a:r>
              <a:br>
                <a:rPr lang="en-US" sz="2400" dirty="0" smtClean="0">
                  <a:solidFill>
                    <a:schemeClr val="accent4"/>
                  </a:solidFill>
                  <a:latin typeface="Calibri"/>
                  <a:cs typeface="Calibri"/>
                </a:rPr>
              </a:br>
              <a:r>
                <a:rPr lang="en-US" sz="2400" dirty="0" smtClean="0">
                  <a:solidFill>
                    <a:schemeClr val="accent4"/>
                  </a:solidFill>
                  <a:latin typeface="Calibri"/>
                  <a:cs typeface="Calibri"/>
                </a:rPr>
                <a:t>share needles among them</a:t>
              </a:r>
              <a:endParaRPr lang="en-US" sz="2600" dirty="0" smtClean="0">
                <a:solidFill>
                  <a:schemeClr val="accent4"/>
                </a:solidFill>
                <a:latin typeface="Calibri"/>
                <a:ea typeface="DejaVu Sans" charset="0"/>
                <a:cs typeface="Calibri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0DA252-C0D6-1D43-94ED-5D5AA1668C37}" type="slidenum">
              <a:rPr lang="fi-FI"/>
              <a:pPr/>
              <a:t>4</a:t>
            </a:fld>
            <a:endParaRPr lang="fi-FI" dirty="0"/>
          </a:p>
        </p:txBody>
      </p:sp>
      <p:sp>
        <p:nvSpPr>
          <p:cNvPr id="20483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Examples of diffusion</a:t>
            </a:r>
            <a:endParaRPr lang="en-US" dirty="0"/>
          </a:p>
        </p:txBody>
      </p:sp>
      <p:sp>
        <p:nvSpPr>
          <p:cNvPr id="2048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63512" y="3738772"/>
            <a:ext cx="1905000" cy="726866"/>
          </a:xfrm>
          <a:noFill/>
        </p:spPr>
        <p:txBody>
          <a:bodyPr wrap="square">
            <a:spAutoFit/>
          </a:bodyPr>
          <a:lstStyle/>
          <a:p>
            <a:pPr marL="0" indent="0" algn="ctr" eaLnBrk="1">
              <a:lnSpc>
                <a:spcPct val="90000"/>
              </a:lnSpc>
              <a:spcBef>
                <a:spcPts val="0"/>
              </a:spcBef>
              <a:buSzTx/>
              <a:buFont typeface="Wingdings" charset="2"/>
              <a:buNone/>
            </a:pPr>
            <a:r>
              <a:rPr lang="en-US" sz="260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Virus</a:t>
            </a:r>
            <a:br>
              <a:rPr lang="en-US" sz="260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propagation</a:t>
            </a:r>
            <a:endParaRPr lang="es-ES" sz="2600" dirty="0">
              <a:solidFill>
                <a:schemeClr val="accent2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0487" name="Text Placeholder 2"/>
          <p:cNvSpPr txBox="1">
            <a:spLocks/>
          </p:cNvSpPr>
          <p:nvPr/>
        </p:nvSpPr>
        <p:spPr bwMode="auto">
          <a:xfrm>
            <a:off x="2449512" y="3794685"/>
            <a:ext cx="23622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>
                <a:latin typeface="Calibri" charset="0"/>
              </a:rPr>
              <a:t>Viruses propagate</a:t>
            </a:r>
            <a:r>
              <a:rPr lang="es-ES" sz="2400" dirty="0" smtClean="0">
                <a:latin typeface="Calibri" charset="0"/>
              </a:rPr>
              <a:t>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in </a:t>
            </a:r>
            <a:r>
              <a:rPr lang="es-ES" sz="2400" dirty="0">
                <a:latin typeface="Calibri" charset="0"/>
              </a:rPr>
              <a:t>the </a:t>
            </a:r>
            <a:r>
              <a:rPr lang="es-ES" sz="2400" dirty="0" smtClean="0">
                <a:latin typeface="Calibri" charset="0"/>
              </a:rPr>
              <a:t>network</a:t>
            </a: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315913" y="4694238"/>
            <a:ext cx="9525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315913" y="2332038"/>
            <a:ext cx="9525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7" name="Text Placeholder 2"/>
          <p:cNvSpPr txBox="1">
            <a:spLocks/>
          </p:cNvSpPr>
          <p:nvPr/>
        </p:nvSpPr>
        <p:spPr bwMode="auto">
          <a:xfrm>
            <a:off x="2449512" y="1798638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Diffusion Process</a:t>
            </a:r>
            <a:endParaRPr lang="es-ES" sz="2400" b="1" dirty="0">
              <a:latin typeface="Calibri" charset="0"/>
            </a:endParaRPr>
          </a:p>
        </p:txBody>
      </p:sp>
      <p:sp>
        <p:nvSpPr>
          <p:cNvPr id="20498" name="Text Placeholder 2"/>
          <p:cNvSpPr txBox="1">
            <a:spLocks/>
          </p:cNvSpPr>
          <p:nvPr/>
        </p:nvSpPr>
        <p:spPr bwMode="auto">
          <a:xfrm>
            <a:off x="5116512" y="1798638"/>
            <a:ext cx="198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ct val="7000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Available data</a:t>
            </a:r>
            <a:endParaRPr lang="es-ES" sz="2400" b="1" dirty="0">
              <a:latin typeface="Calibri" charset="0"/>
            </a:endParaRPr>
          </a:p>
        </p:txBody>
      </p:sp>
      <p:sp>
        <p:nvSpPr>
          <p:cNvPr id="20499" name="Text Placeholder 2"/>
          <p:cNvSpPr txBox="1">
            <a:spLocks/>
          </p:cNvSpPr>
          <p:nvPr/>
        </p:nvSpPr>
        <p:spPr bwMode="auto">
          <a:xfrm>
            <a:off x="7478712" y="1798638"/>
            <a:ext cx="213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Hidden data</a:t>
            </a:r>
            <a:endParaRPr lang="es-ES" sz="2400" b="1" dirty="0">
              <a:latin typeface="Calibri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4735512" y="3794685"/>
            <a:ext cx="26670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Time when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people get sick</a:t>
            </a:r>
            <a:endParaRPr lang="es-ES" sz="2400" dirty="0">
              <a:latin typeface="Calibri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 bwMode="auto">
          <a:xfrm>
            <a:off x="7326312" y="3794685"/>
            <a:ext cx="25146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Who </a:t>
            </a:r>
            <a:r>
              <a:rPr lang="es-ES" sz="2400" b="1" dirty="0" smtClean="0">
                <a:latin typeface="Calibri" charset="0"/>
              </a:rPr>
              <a:t>infected </a:t>
            </a:r>
            <a:r>
              <a:rPr lang="es-ES" sz="2400" dirty="0">
                <a:latin typeface="Calibri" charset="0"/>
              </a:rPr>
              <a:t>whom</a:t>
            </a: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-65088" y="4922838"/>
            <a:ext cx="2438400" cy="7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600" dirty="0" smtClean="0">
                <a:solidFill>
                  <a:srgbClr val="6BB76D"/>
                </a:solidFill>
                <a:latin typeface="Calibri" charset="0"/>
              </a:rPr>
              <a:t>Viral </a:t>
            </a:r>
            <a:br>
              <a:rPr lang="es-ES" sz="2600" dirty="0" smtClean="0">
                <a:solidFill>
                  <a:srgbClr val="6BB76D"/>
                </a:solidFill>
                <a:latin typeface="Calibri" charset="0"/>
              </a:rPr>
            </a:br>
            <a:r>
              <a:rPr lang="es-ES" sz="2600" dirty="0" smtClean="0">
                <a:solidFill>
                  <a:srgbClr val="6BB76D"/>
                </a:solidFill>
                <a:latin typeface="Calibri" charset="0"/>
              </a:rPr>
              <a:t>marketing</a:t>
            </a:r>
            <a:endParaRPr lang="es-ES" sz="2600" dirty="0">
              <a:solidFill>
                <a:srgbClr val="6BB76D"/>
              </a:solidFill>
              <a:latin typeface="Calibri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4659312" y="4937684"/>
            <a:ext cx="28956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lvl="1" indent="1588"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Time when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people buy products</a:t>
            </a:r>
            <a:endParaRPr lang="es-ES" sz="2400" dirty="0">
              <a:latin typeface="Calibri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 bwMode="auto">
          <a:xfrm>
            <a:off x="2373312" y="4757685"/>
            <a:ext cx="2514600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lvl="1" indent="1588"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Recommendations propagate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in the network</a:t>
            </a:r>
            <a:endParaRPr lang="es-ES" sz="2400" dirty="0">
              <a:latin typeface="Calibri" charset="0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 bwMode="auto">
          <a:xfrm>
            <a:off x="7478712" y="4922837"/>
            <a:ext cx="22098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lvl="1" indent="1588"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Who </a:t>
            </a:r>
            <a:r>
              <a:rPr lang="es-ES" sz="2400" b="1" dirty="0">
                <a:latin typeface="Calibri" charset="0"/>
              </a:rPr>
              <a:t>influenced</a:t>
            </a:r>
            <a:r>
              <a:rPr lang="es-ES" sz="2400" b="1" dirty="0" smtClean="0">
                <a:latin typeface="Calibri" charset="0"/>
              </a:rPr>
              <a:t> </a:t>
            </a:r>
            <a:br>
              <a:rPr lang="es-ES" sz="2400" b="1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whom</a:t>
            </a:r>
            <a:endParaRPr lang="es-ES" sz="2400" dirty="0">
              <a:latin typeface="Calibri" charset="0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 bwMode="auto">
          <a:xfrm>
            <a:off x="163512" y="2484438"/>
            <a:ext cx="1905000" cy="7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Information</a:t>
            </a:r>
            <a:b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</a:b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propagation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 bwMode="auto">
          <a:xfrm>
            <a:off x="2449512" y="2395486"/>
            <a:ext cx="2362200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Information propagates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in </a:t>
            </a:r>
            <a:r>
              <a:rPr lang="es-ES" sz="2400" dirty="0">
                <a:latin typeface="Calibri" charset="0"/>
              </a:rPr>
              <a:t>the </a:t>
            </a:r>
            <a:r>
              <a:rPr lang="es-ES" sz="2400" dirty="0" smtClean="0">
                <a:latin typeface="Calibri" charset="0"/>
              </a:rPr>
              <a:t>network</a:t>
            </a:r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>
            <a:off x="315913" y="3627438"/>
            <a:ext cx="9525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Text Placeholder 2"/>
          <p:cNvSpPr txBox="1">
            <a:spLocks/>
          </p:cNvSpPr>
          <p:nvPr/>
        </p:nvSpPr>
        <p:spPr bwMode="auto">
          <a:xfrm>
            <a:off x="4735512" y="2395486"/>
            <a:ext cx="2667000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Time when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blogs reproduce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information</a:t>
            </a:r>
            <a:endParaRPr lang="es-ES" sz="2400" dirty="0">
              <a:latin typeface="Calibri" charset="0"/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 bwMode="auto">
          <a:xfrm>
            <a:off x="7326312" y="2575485"/>
            <a:ext cx="25146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Who </a:t>
            </a:r>
            <a:r>
              <a:rPr lang="es-ES" sz="2400" b="1" dirty="0" smtClean="0">
                <a:latin typeface="Calibri" charset="0"/>
              </a:rPr>
              <a:t>copied </a:t>
            </a:r>
            <a:br>
              <a:rPr lang="es-ES" sz="2400" b="1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whom</a:t>
            </a:r>
            <a:endParaRPr lang="es-ES" sz="2400" dirty="0">
              <a:latin typeface="Calibri" charset="0"/>
            </a:endParaRP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1763712" y="6142037"/>
            <a:ext cx="6858000" cy="1020762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dirty="0" smtClean="0">
                <a:latin typeface="Corbel" charset="0"/>
              </a:rPr>
              <a:t>Can we </a:t>
            </a:r>
            <a:r>
              <a:rPr lang="en-US" sz="2600" b="1" dirty="0" smtClean="0">
                <a:latin typeface="Corbel" charset="0"/>
              </a:rPr>
              <a:t>infer </a:t>
            </a:r>
            <a:r>
              <a:rPr lang="en-US" sz="2600" dirty="0" smtClean="0">
                <a:latin typeface="Corbel" charset="0"/>
              </a:rPr>
              <a:t>the</a:t>
            </a:r>
            <a:r>
              <a:rPr lang="en-US" sz="2600" b="1" dirty="0" smtClean="0">
                <a:latin typeface="Corbel" charset="0"/>
              </a:rPr>
              <a:t> hidden data</a:t>
            </a:r>
            <a:r>
              <a:rPr lang="en-US" sz="2600" dirty="0" smtClean="0">
                <a:latin typeface="Corbel" charset="0"/>
              </a:rPr>
              <a:t> </a:t>
            </a:r>
            <a:br>
              <a:rPr lang="en-US" sz="2600" dirty="0" smtClean="0">
                <a:latin typeface="Corbel" charset="0"/>
              </a:rPr>
            </a:br>
            <a:r>
              <a:rPr lang="en-US" sz="2600" b="1" dirty="0" smtClean="0">
                <a:latin typeface="Corbel" charset="0"/>
              </a:rPr>
              <a:t>from</a:t>
            </a:r>
            <a:r>
              <a:rPr lang="en-US" sz="2600" dirty="0" smtClean="0">
                <a:latin typeface="Corbel" charset="0"/>
              </a:rPr>
              <a:t> the </a:t>
            </a:r>
            <a:r>
              <a:rPr lang="en-US" sz="2600" b="1" dirty="0" smtClean="0">
                <a:latin typeface="Corbel" charset="0"/>
              </a:rPr>
              <a:t>available temporal data</a:t>
            </a:r>
            <a:r>
              <a:rPr lang="en-US" sz="2600" dirty="0" smtClean="0">
                <a:latin typeface="Corbel" charset="0"/>
              </a:rPr>
              <a:t>?</a:t>
            </a:r>
            <a:endParaRPr lang="en-US" sz="2600" b="1" dirty="0">
              <a:latin typeface="Corbe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  <p:bldP spid="20487" grpId="0"/>
      <p:bldP spid="54295" grpId="0" animBg="1"/>
      <p:bldP spid="20" grpId="0"/>
      <p:bldP spid="23" grpId="0"/>
      <p:bldP spid="26" grpId="0"/>
      <p:bldP spid="27" grpId="0"/>
      <p:bldP spid="30" grpId="0"/>
      <p:bldP spid="31" grpId="0"/>
      <p:bldP spid="35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/>
          <p:cNvGrpSpPr/>
          <p:nvPr/>
        </p:nvGrpSpPr>
        <p:grpSpPr>
          <a:xfrm>
            <a:off x="1437787" y="2826000"/>
            <a:ext cx="4242844" cy="2823506"/>
            <a:chOff x="2699837" y="2825284"/>
            <a:chExt cx="4242844" cy="2823506"/>
          </a:xfrm>
        </p:grpSpPr>
        <p:cxnSp>
          <p:nvCxnSpPr>
            <p:cNvPr id="100" name="Straight Arrow Connector 99"/>
            <p:cNvCxnSpPr/>
            <p:nvPr/>
          </p:nvCxnSpPr>
          <p:spPr>
            <a:xfrm rot="10800000" flipH="1" flipV="1">
              <a:off x="3863264" y="4512900"/>
              <a:ext cx="1006813" cy="12539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2699837" y="3194351"/>
              <a:ext cx="1096307" cy="488066"/>
            </a:xfrm>
            <a:prstGeom prst="straightConnector1">
              <a:avLst/>
            </a:prstGeom>
            <a:ln w="47625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6200000" flipH="1">
              <a:off x="4010113" y="3465314"/>
              <a:ext cx="1048721" cy="789163"/>
            </a:xfrm>
            <a:prstGeom prst="straightConnector1">
              <a:avLst/>
            </a:prstGeom>
            <a:ln w="34925"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3259177" y="4512901"/>
              <a:ext cx="604088" cy="12539"/>
            </a:xfrm>
            <a:prstGeom prst="straightConnector1">
              <a:avLst/>
            </a:prstGeom>
            <a:ln w="635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5400000" flipH="1" flipV="1">
              <a:off x="3003300" y="3532434"/>
              <a:ext cx="1048721" cy="654922"/>
            </a:xfrm>
            <a:prstGeom prst="straightConnector1">
              <a:avLst/>
            </a:prstGeom>
            <a:ln w="34925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16200000" flipH="1">
              <a:off x="3571456" y="3820065"/>
              <a:ext cx="919222" cy="67121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16200000" flipV="1">
              <a:off x="6077596" y="2520854"/>
              <a:ext cx="560656" cy="1169515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6200000" flipV="1">
              <a:off x="5222722" y="3291822"/>
              <a:ext cx="1375458" cy="559340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10800000" flipV="1">
              <a:off x="5272803" y="4458885"/>
              <a:ext cx="715956" cy="66554"/>
            </a:xfrm>
            <a:prstGeom prst="straightConnector1">
              <a:avLst/>
            </a:prstGeom>
            <a:ln w="12700"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4198869" y="2825284"/>
              <a:ext cx="1289526" cy="369067"/>
            </a:xfrm>
            <a:prstGeom prst="straightConnector1">
              <a:avLst/>
            </a:prstGeom>
            <a:ln w="127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6200000" flipV="1">
              <a:off x="3648129" y="5129063"/>
              <a:ext cx="877746" cy="44747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5400000" flipH="1" flipV="1">
              <a:off x="4099324" y="4819059"/>
              <a:ext cx="982167" cy="677295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5400000" flipH="1" flipV="1">
              <a:off x="2537488" y="4914690"/>
              <a:ext cx="709914" cy="330740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6312896" y="3687917"/>
              <a:ext cx="649395" cy="610174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16200000" flipV="1">
              <a:off x="3092512" y="4774311"/>
              <a:ext cx="982167" cy="766791"/>
            </a:xfrm>
            <a:prstGeom prst="straightConnector1">
              <a:avLst/>
            </a:prstGeom>
            <a:ln w="6350">
              <a:solidFill>
                <a:schemeClr val="bg1">
                  <a:lumMod val="95000"/>
                </a:schemeClr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1437624" y="2825284"/>
            <a:ext cx="4242844" cy="2823507"/>
            <a:chOff x="2697206" y="2825284"/>
            <a:chExt cx="4242844" cy="2823507"/>
          </a:xfrm>
        </p:grpSpPr>
        <p:cxnSp>
          <p:nvCxnSpPr>
            <p:cNvPr id="57" name="Straight Arrow Connector 56"/>
            <p:cNvCxnSpPr>
              <a:stCxn id="80" idx="2"/>
              <a:endCxn id="61" idx="2"/>
            </p:cNvCxnSpPr>
            <p:nvPr/>
          </p:nvCxnSpPr>
          <p:spPr>
            <a:xfrm rot="10800000" flipH="1" flipV="1">
              <a:off x="3860633" y="4512900"/>
              <a:ext cx="1006813" cy="125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8" idx="6"/>
              <a:endCxn id="60" idx="2"/>
            </p:cNvCxnSpPr>
            <p:nvPr/>
          </p:nvCxnSpPr>
          <p:spPr>
            <a:xfrm flipV="1">
              <a:off x="2697206" y="3194352"/>
              <a:ext cx="1096307" cy="48806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60" idx="5"/>
              <a:endCxn id="61" idx="1"/>
            </p:cNvCxnSpPr>
            <p:nvPr/>
          </p:nvCxnSpPr>
          <p:spPr>
            <a:xfrm rot="16200000" flipH="1">
              <a:off x="4007482" y="3465312"/>
              <a:ext cx="1048721" cy="789165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9" idx="6"/>
              <a:endCxn id="80" idx="2"/>
            </p:cNvCxnSpPr>
            <p:nvPr/>
          </p:nvCxnSpPr>
          <p:spPr>
            <a:xfrm flipV="1">
              <a:off x="3256546" y="4512901"/>
              <a:ext cx="604088" cy="12539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9" idx="7"/>
              <a:endCxn id="60" idx="3"/>
            </p:cNvCxnSpPr>
            <p:nvPr/>
          </p:nvCxnSpPr>
          <p:spPr>
            <a:xfrm rot="5400000" flipH="1" flipV="1">
              <a:off x="3000669" y="3532435"/>
              <a:ext cx="1048721" cy="654923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0" idx="4"/>
              <a:endCxn id="80" idx="0"/>
            </p:cNvCxnSpPr>
            <p:nvPr/>
          </p:nvCxnSpPr>
          <p:spPr>
            <a:xfrm rot="16200000" flipH="1">
              <a:off x="3568825" y="3820065"/>
              <a:ext cx="919222" cy="6712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70" idx="1"/>
              <a:endCxn id="69" idx="5"/>
            </p:cNvCxnSpPr>
            <p:nvPr/>
          </p:nvCxnSpPr>
          <p:spPr>
            <a:xfrm rot="16200000" flipV="1">
              <a:off x="6074964" y="2520854"/>
              <a:ext cx="560656" cy="1169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1" idx="0"/>
              <a:endCxn id="69" idx="4"/>
            </p:cNvCxnSpPr>
            <p:nvPr/>
          </p:nvCxnSpPr>
          <p:spPr>
            <a:xfrm rot="16200000" flipV="1">
              <a:off x="5220092" y="3291822"/>
              <a:ext cx="1375458" cy="5593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71" idx="2"/>
              <a:endCxn id="61" idx="6"/>
            </p:cNvCxnSpPr>
            <p:nvPr/>
          </p:nvCxnSpPr>
          <p:spPr>
            <a:xfrm rot="10800000" flipV="1">
              <a:off x="5270172" y="4458886"/>
              <a:ext cx="715956" cy="6655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0" idx="6"/>
              <a:endCxn id="69" idx="3"/>
            </p:cNvCxnSpPr>
            <p:nvPr/>
          </p:nvCxnSpPr>
          <p:spPr>
            <a:xfrm flipV="1">
              <a:off x="4196238" y="2825284"/>
              <a:ext cx="1289527" cy="369068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8" idx="0"/>
              <a:endCxn id="80" idx="4"/>
            </p:cNvCxnSpPr>
            <p:nvPr/>
          </p:nvCxnSpPr>
          <p:spPr>
            <a:xfrm rot="16200000" flipV="1">
              <a:off x="3645498" y="5129063"/>
              <a:ext cx="877746" cy="4474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8" idx="7"/>
              <a:endCxn id="61" idx="3"/>
            </p:cNvCxnSpPr>
            <p:nvPr/>
          </p:nvCxnSpPr>
          <p:spPr>
            <a:xfrm rot="5400000" flipH="1" flipV="1">
              <a:off x="4096693" y="4819059"/>
              <a:ext cx="982167" cy="677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7" idx="0"/>
              <a:endCxn id="59" idx="4"/>
            </p:cNvCxnSpPr>
            <p:nvPr/>
          </p:nvCxnSpPr>
          <p:spPr>
            <a:xfrm rot="5400000" flipH="1" flipV="1">
              <a:off x="2534857" y="4914690"/>
              <a:ext cx="709914" cy="3307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1" idx="7"/>
              <a:endCxn id="70" idx="3"/>
            </p:cNvCxnSpPr>
            <p:nvPr/>
          </p:nvCxnSpPr>
          <p:spPr>
            <a:xfrm rot="5400000" flipH="1" flipV="1">
              <a:off x="6310265" y="3687918"/>
              <a:ext cx="649395" cy="6101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68" idx="1"/>
              <a:endCxn id="59" idx="5"/>
            </p:cNvCxnSpPr>
            <p:nvPr/>
          </p:nvCxnSpPr>
          <p:spPr>
            <a:xfrm rot="16200000" flipV="1">
              <a:off x="3089881" y="4774311"/>
              <a:ext cx="982167" cy="766791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E319AB-DB06-1E43-8E78-322D0B5EE440}" type="slidenum">
              <a:rPr lang="fi-FI"/>
              <a:pPr/>
              <a:t>5</a:t>
            </a:fld>
            <a:endParaRPr lang="fi-FI" dirty="0"/>
          </a:p>
        </p:txBody>
      </p:sp>
      <p:sp>
        <p:nvSpPr>
          <p:cNvPr id="19459" name="Text Box 2"/>
          <p:cNvSpPr txBox="1">
            <a:spLocks noGrp="1"/>
          </p:cNvSpPr>
          <p:nvPr>
            <p:ph type="title" idx="4294967295"/>
          </p:nvPr>
        </p:nvSpPr>
        <p:spPr>
          <a:xfrm>
            <a:off x="468313" y="0"/>
            <a:ext cx="9612312" cy="1262063"/>
          </a:xfrm>
        </p:spPr>
        <p:txBody>
          <a:bodyPr/>
          <a:lstStyle/>
          <a:p>
            <a:r>
              <a:rPr lang="en-US" dirty="0" smtClean="0"/>
              <a:t>Directed Diffusion Network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034899" y="3482753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1594239" y="4325776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2533931" y="2994688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3607865" y="4325776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1263499" y="5435017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2645799" y="5590310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4167205" y="2484437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5621490" y="3327460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4726546" y="4259222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2601052" y="4313237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0" name="Text Placeholder 2"/>
          <p:cNvSpPr txBox="1">
            <a:spLocks/>
          </p:cNvSpPr>
          <p:nvPr/>
        </p:nvSpPr>
        <p:spPr bwMode="auto">
          <a:xfrm>
            <a:off x="392113" y="1493838"/>
            <a:ext cx="8991599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Directed network over which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cascades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propagate: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91" name="Text Placeholder 2"/>
          <p:cNvSpPr txBox="1">
            <a:spLocks/>
          </p:cNvSpPr>
          <p:nvPr/>
        </p:nvSpPr>
        <p:spPr bwMode="auto">
          <a:xfrm>
            <a:off x="392112" y="6217746"/>
            <a:ext cx="9082087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lvl="0" indent="-51435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Cascade 1: (</a:t>
            </a:r>
            <a:r>
              <a:rPr lang="en-US" sz="3000" dirty="0" smtClean="0">
                <a:solidFill>
                  <a:schemeClr val="accent1"/>
                </a:solidFill>
                <a:latin typeface="Calibri" charset="0"/>
              </a:rPr>
              <a:t>n</a:t>
            </a:r>
            <a:r>
              <a:rPr lang="en-US" sz="3000" baseline="-25000" dirty="0" smtClean="0">
                <a:solidFill>
                  <a:schemeClr val="accent1"/>
                </a:solidFill>
                <a:latin typeface="Calibri" charset="0"/>
              </a:rPr>
              <a:t>1</a:t>
            </a:r>
            <a:r>
              <a:rPr lang="en-US" sz="3000" dirty="0" smtClean="0">
                <a:solidFill>
                  <a:schemeClr val="accent1"/>
                </a:solidFill>
                <a:latin typeface="Calibri" charset="0"/>
              </a:rPr>
              <a:t>, t</a:t>
            </a:r>
            <a:r>
              <a:rPr lang="en-US" sz="3000" baseline="-25000" dirty="0" smtClean="0">
                <a:solidFill>
                  <a:schemeClr val="accent1"/>
                </a:solidFill>
                <a:latin typeface="Calibri" charset="0"/>
              </a:rPr>
              <a:t>1</a:t>
            </a:r>
            <a:r>
              <a:rPr lang="en-US" sz="3000" dirty="0" smtClean="0">
                <a:solidFill>
                  <a:schemeClr val="accent1"/>
                </a:solidFill>
                <a:latin typeface="Calibri" charset="0"/>
              </a:rPr>
              <a:t>=1), (n</a:t>
            </a:r>
            <a:r>
              <a:rPr lang="en-US" sz="3000" baseline="-25000" dirty="0" smtClean="0">
                <a:solidFill>
                  <a:schemeClr val="accent1"/>
                </a:solidFill>
                <a:latin typeface="Calibri" charset="0"/>
              </a:rPr>
              <a:t>2</a:t>
            </a:r>
            <a:r>
              <a:rPr lang="en-US" sz="3000" dirty="0" smtClean="0">
                <a:solidFill>
                  <a:schemeClr val="accent1"/>
                </a:solidFill>
                <a:latin typeface="Calibri" charset="0"/>
              </a:rPr>
              <a:t>, t</a:t>
            </a:r>
            <a:r>
              <a:rPr lang="en-US" sz="3000" baseline="-25000" dirty="0" smtClean="0">
                <a:solidFill>
                  <a:schemeClr val="accent1"/>
                </a:solidFill>
                <a:latin typeface="Calibri" charset="0"/>
              </a:rPr>
              <a:t>2</a:t>
            </a:r>
            <a:r>
              <a:rPr lang="en-US" sz="3000" dirty="0" smtClean="0">
                <a:solidFill>
                  <a:schemeClr val="accent1"/>
                </a:solidFill>
                <a:latin typeface="Calibri" charset="0"/>
              </a:rPr>
              <a:t>=4), (n</a:t>
            </a:r>
            <a:r>
              <a:rPr lang="en-US" sz="3000" baseline="-25000" dirty="0" smtClean="0">
                <a:solidFill>
                  <a:schemeClr val="accent1"/>
                </a:solidFill>
                <a:latin typeface="Calibri" charset="0"/>
              </a:rPr>
              <a:t>3</a:t>
            </a:r>
            <a:r>
              <a:rPr lang="en-US" sz="3000" dirty="0" smtClean="0">
                <a:solidFill>
                  <a:schemeClr val="accent1"/>
                </a:solidFill>
                <a:latin typeface="Calibri" charset="0"/>
              </a:rPr>
              <a:t>, t</a:t>
            </a:r>
            <a:r>
              <a:rPr lang="en-US" sz="3000" baseline="-25000" dirty="0" smtClean="0">
                <a:solidFill>
                  <a:schemeClr val="accent1"/>
                </a:solidFill>
                <a:latin typeface="Calibri" charset="0"/>
              </a:rPr>
              <a:t>3</a:t>
            </a:r>
            <a:r>
              <a:rPr lang="en-US" sz="3000" dirty="0" smtClean="0">
                <a:solidFill>
                  <a:schemeClr val="accent1"/>
                </a:solidFill>
                <a:latin typeface="Calibri" charset="0"/>
              </a:rPr>
              <a:t>=6), (n</a:t>
            </a:r>
            <a:r>
              <a:rPr lang="en-US" sz="3000" baseline="-25000" dirty="0" smtClean="0">
                <a:solidFill>
                  <a:schemeClr val="accent1"/>
                </a:solidFill>
                <a:latin typeface="Calibri" charset="0"/>
              </a:rPr>
              <a:t>4</a:t>
            </a:r>
            <a:r>
              <a:rPr lang="en-US" sz="3000" dirty="0" smtClean="0">
                <a:solidFill>
                  <a:schemeClr val="accent1"/>
                </a:solidFill>
                <a:latin typeface="Calibri" charset="0"/>
              </a:rPr>
              <a:t>, t</a:t>
            </a:r>
            <a:r>
              <a:rPr lang="en-US" sz="3000" baseline="-25000" dirty="0" smtClean="0">
                <a:solidFill>
                  <a:schemeClr val="accent1"/>
                </a:solidFill>
                <a:latin typeface="Calibri" charset="0"/>
              </a:rPr>
              <a:t>4</a:t>
            </a:r>
            <a:r>
              <a:rPr lang="en-US" sz="3000" dirty="0" smtClean="0">
                <a:solidFill>
                  <a:schemeClr val="accent1"/>
                </a:solidFill>
                <a:latin typeface="Calibri" charset="0"/>
              </a:rPr>
              <a:t>=10)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1592587" y="43272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2532187" y="29952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4166587" y="24840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2600587" y="43128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2532187" y="29952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3608587" y="43272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4166587" y="24840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5628187" y="33264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4735387" y="42588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2600587" y="43128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1" name="Rounded Rectangle 80"/>
          <p:cNvSpPr>
            <a:spLocks noChangeArrowheads="1"/>
          </p:cNvSpPr>
          <p:nvPr/>
        </p:nvSpPr>
        <p:spPr bwMode="auto">
          <a:xfrm>
            <a:off x="6488112" y="3017837"/>
            <a:ext cx="3124200" cy="2438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dirty="0" smtClean="0">
                <a:latin typeface="Corbel" charset="0"/>
              </a:rPr>
              <a:t>Our aim is to </a:t>
            </a:r>
            <a:r>
              <a:rPr lang="en-US" sz="2600" dirty="0">
                <a:latin typeface="Corbel" charset="0"/>
              </a:rPr>
              <a:t>infer</a:t>
            </a:r>
            <a:r>
              <a:rPr lang="en-US" sz="2600" dirty="0" smtClean="0">
                <a:latin typeface="Corbel" charset="0"/>
              </a:rPr>
              <a:t> </a:t>
            </a:r>
            <a:br>
              <a:rPr lang="en-US" sz="2600" dirty="0" smtClean="0">
                <a:latin typeface="Corbel" charset="0"/>
              </a:rPr>
            </a:br>
            <a:r>
              <a:rPr lang="en-US" sz="2600" dirty="0" smtClean="0">
                <a:latin typeface="Corbel" charset="0"/>
              </a:rPr>
              <a:t>the </a:t>
            </a:r>
            <a:r>
              <a:rPr lang="en-US" sz="2600" b="1" dirty="0" smtClean="0">
                <a:latin typeface="Corbel" charset="0"/>
              </a:rPr>
              <a:t>network</a:t>
            </a:r>
            <a:r>
              <a:rPr lang="en-US" sz="2600" dirty="0" smtClean="0">
                <a:latin typeface="Corbel" charset="0"/>
              </a:rPr>
              <a:t> before it changes </a:t>
            </a:r>
            <a:r>
              <a:rPr lang="en-US" sz="2600" b="1" dirty="0" smtClean="0">
                <a:latin typeface="Corbel" charset="0"/>
              </a:rPr>
              <a:t>from a few temporal traces</a:t>
            </a:r>
            <a:endParaRPr lang="en-US" sz="2600" b="1" dirty="0">
              <a:latin typeface="Corbel" charset="0"/>
            </a:endParaRPr>
          </a:p>
        </p:txBody>
      </p:sp>
      <p:sp>
        <p:nvSpPr>
          <p:cNvPr id="82" name="Text Placeholder 2"/>
          <p:cNvSpPr txBox="1">
            <a:spLocks/>
          </p:cNvSpPr>
          <p:nvPr/>
        </p:nvSpPr>
        <p:spPr bwMode="auto">
          <a:xfrm>
            <a:off x="392112" y="2636837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Cascade 1</a:t>
            </a:r>
          </a:p>
        </p:txBody>
      </p:sp>
      <p:sp>
        <p:nvSpPr>
          <p:cNvPr id="83" name="Text Placeholder 2"/>
          <p:cNvSpPr txBox="1">
            <a:spLocks/>
          </p:cNvSpPr>
          <p:nvPr/>
        </p:nvSpPr>
        <p:spPr bwMode="auto">
          <a:xfrm>
            <a:off x="392112" y="2636837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solidFill>
                  <a:schemeClr val="accent2"/>
                </a:solidFill>
                <a:latin typeface="Calibri" charset="0"/>
              </a:rPr>
              <a:t>Cascade 2</a:t>
            </a:r>
          </a:p>
        </p:txBody>
      </p:sp>
      <p:sp>
        <p:nvSpPr>
          <p:cNvPr id="84" name="Text Placeholder 2"/>
          <p:cNvSpPr txBox="1">
            <a:spLocks/>
          </p:cNvSpPr>
          <p:nvPr/>
        </p:nvSpPr>
        <p:spPr bwMode="auto">
          <a:xfrm>
            <a:off x="392112" y="6785644"/>
            <a:ext cx="9082087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lvl="0" indent="-51435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Cascade 2: (</a:t>
            </a:r>
            <a:r>
              <a:rPr lang="en-US" sz="3000" dirty="0" smtClean="0">
                <a:solidFill>
                  <a:schemeClr val="accent2"/>
                </a:solidFill>
                <a:latin typeface="Calibri" charset="0"/>
              </a:rPr>
              <a:t>n</a:t>
            </a:r>
            <a:r>
              <a:rPr lang="en-US" sz="3000" baseline="-25000" dirty="0" smtClean="0">
                <a:solidFill>
                  <a:schemeClr val="accent2"/>
                </a:solidFill>
                <a:latin typeface="Calibri" charset="0"/>
              </a:rPr>
              <a:t>2</a:t>
            </a:r>
            <a:r>
              <a:rPr lang="en-US" sz="3000" dirty="0" smtClean="0">
                <a:solidFill>
                  <a:schemeClr val="accent2"/>
                </a:solidFill>
                <a:latin typeface="Calibri" charset="0"/>
              </a:rPr>
              <a:t>, t</a:t>
            </a:r>
            <a:r>
              <a:rPr lang="en-US" sz="3000" baseline="-25000" dirty="0" smtClean="0">
                <a:solidFill>
                  <a:schemeClr val="accent2"/>
                </a:solidFill>
                <a:latin typeface="Calibri" charset="0"/>
              </a:rPr>
              <a:t>1</a:t>
            </a:r>
            <a:r>
              <a:rPr lang="en-US" sz="3000" dirty="0" smtClean="0">
                <a:solidFill>
                  <a:schemeClr val="accent2"/>
                </a:solidFill>
                <a:latin typeface="Calibri" charset="0"/>
              </a:rPr>
              <a:t>=3), (n</a:t>
            </a:r>
            <a:r>
              <a:rPr lang="en-US" sz="3000" baseline="-25000" dirty="0" smtClean="0">
                <a:solidFill>
                  <a:schemeClr val="accent2"/>
                </a:solidFill>
                <a:latin typeface="Calibri" charset="0"/>
              </a:rPr>
              <a:t>5</a:t>
            </a:r>
            <a:r>
              <a:rPr lang="en-US" sz="3000" dirty="0" smtClean="0">
                <a:solidFill>
                  <a:schemeClr val="accent2"/>
                </a:solidFill>
                <a:latin typeface="Calibri" charset="0"/>
              </a:rPr>
              <a:t>, t</a:t>
            </a:r>
            <a:r>
              <a:rPr lang="en-US" sz="3000" baseline="-25000" dirty="0" smtClean="0">
                <a:solidFill>
                  <a:schemeClr val="accent2"/>
                </a:solidFill>
                <a:latin typeface="Calibri" charset="0"/>
              </a:rPr>
              <a:t>2</a:t>
            </a:r>
            <a:r>
              <a:rPr lang="en-US" sz="3000" dirty="0" smtClean="0">
                <a:solidFill>
                  <a:schemeClr val="accent2"/>
                </a:solidFill>
                <a:latin typeface="Calibri" charset="0"/>
              </a:rPr>
              <a:t>=10), (n</a:t>
            </a:r>
            <a:r>
              <a:rPr lang="en-US" sz="3000" baseline="-25000" dirty="0" smtClean="0">
                <a:solidFill>
                  <a:schemeClr val="accent2"/>
                </a:solidFill>
                <a:latin typeface="Calibri" charset="0"/>
              </a:rPr>
              <a:t>3</a:t>
            </a:r>
            <a:r>
              <a:rPr lang="en-US" sz="3000" dirty="0" smtClean="0">
                <a:solidFill>
                  <a:schemeClr val="accent2"/>
                </a:solidFill>
                <a:latin typeface="Calibri" charset="0"/>
              </a:rPr>
              <a:t>, t</a:t>
            </a:r>
            <a:r>
              <a:rPr lang="en-US" sz="3000" baseline="-25000" dirty="0" smtClean="0">
                <a:solidFill>
                  <a:schemeClr val="accent2"/>
                </a:solidFill>
                <a:latin typeface="Calibri" charset="0"/>
              </a:rPr>
              <a:t>3</a:t>
            </a:r>
            <a:r>
              <a:rPr lang="en-US" sz="3000" dirty="0" smtClean="0">
                <a:solidFill>
                  <a:schemeClr val="accent2"/>
                </a:solidFill>
                <a:latin typeface="Calibri" charset="0"/>
              </a:rPr>
              <a:t>=12), (n</a:t>
            </a:r>
            <a:r>
              <a:rPr lang="en-US" sz="3000" baseline="-25000" dirty="0" smtClean="0">
                <a:solidFill>
                  <a:schemeClr val="accent2"/>
                </a:solidFill>
                <a:latin typeface="Calibri" charset="0"/>
              </a:rPr>
              <a:t>4</a:t>
            </a:r>
            <a:r>
              <a:rPr lang="en-US" sz="3000" dirty="0" smtClean="0">
                <a:solidFill>
                  <a:schemeClr val="accent2"/>
                </a:solidFill>
                <a:latin typeface="Calibri" charset="0"/>
              </a:rPr>
              <a:t>, t</a:t>
            </a:r>
            <a:r>
              <a:rPr lang="en-US" sz="3000" baseline="-25000" dirty="0" smtClean="0">
                <a:solidFill>
                  <a:schemeClr val="accent2"/>
                </a:solidFill>
                <a:latin typeface="Calibri" charset="0"/>
              </a:rPr>
              <a:t>4</a:t>
            </a:r>
            <a:r>
              <a:rPr lang="en-US" sz="3000" dirty="0" smtClean="0">
                <a:solidFill>
                  <a:schemeClr val="accent2"/>
                </a:solidFill>
                <a:latin typeface="Calibri" charset="0"/>
              </a:rPr>
              <a:t>=23), …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85" name="Text Placeholder 2"/>
          <p:cNvSpPr txBox="1">
            <a:spLocks/>
          </p:cNvSpPr>
          <p:nvPr/>
        </p:nvSpPr>
        <p:spPr bwMode="auto">
          <a:xfrm>
            <a:off x="1001712" y="4389437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n</a:t>
            </a:r>
            <a:r>
              <a:rPr lang="es-ES" sz="2400" baseline="-25000" dirty="0" smtClean="0">
                <a:latin typeface="Calibri" charset="0"/>
              </a:rPr>
              <a:t>1</a:t>
            </a:r>
            <a:endParaRPr lang="es-ES" sz="2400" baseline="-25000" dirty="0" smtClean="0">
              <a:latin typeface="Calibri" charset="0"/>
            </a:endParaRPr>
          </a:p>
        </p:txBody>
      </p:sp>
      <p:sp>
        <p:nvSpPr>
          <p:cNvPr id="86" name="Text Placeholder 2"/>
          <p:cNvSpPr txBox="1">
            <a:spLocks/>
          </p:cNvSpPr>
          <p:nvPr/>
        </p:nvSpPr>
        <p:spPr bwMode="auto">
          <a:xfrm>
            <a:off x="2220912" y="2560637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n</a:t>
            </a:r>
            <a:r>
              <a:rPr lang="es-ES" sz="2400" baseline="-25000" dirty="0" smtClean="0">
                <a:latin typeface="Calibri" charset="0"/>
              </a:rPr>
              <a:t>3</a:t>
            </a:r>
            <a:endParaRPr lang="es-ES" sz="2400" baseline="-25000" dirty="0" smtClean="0">
              <a:latin typeface="Calibri" charset="0"/>
            </a:endParaRPr>
          </a:p>
        </p:txBody>
      </p:sp>
      <p:sp>
        <p:nvSpPr>
          <p:cNvPr id="87" name="Text Placeholder 2"/>
          <p:cNvSpPr txBox="1">
            <a:spLocks/>
          </p:cNvSpPr>
          <p:nvPr/>
        </p:nvSpPr>
        <p:spPr bwMode="auto">
          <a:xfrm>
            <a:off x="2220912" y="3932237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n</a:t>
            </a:r>
            <a:r>
              <a:rPr lang="es-ES" sz="2400" baseline="-25000" dirty="0" smtClean="0">
                <a:latin typeface="Calibri" charset="0"/>
              </a:rPr>
              <a:t>2</a:t>
            </a:r>
            <a:endParaRPr lang="es-ES" sz="2400" baseline="-25000" dirty="0" smtClean="0">
              <a:latin typeface="Calibri" charset="0"/>
            </a:endParaRPr>
          </a:p>
        </p:txBody>
      </p:sp>
      <p:sp>
        <p:nvSpPr>
          <p:cNvPr id="88" name="Text Placeholder 2"/>
          <p:cNvSpPr txBox="1">
            <a:spLocks/>
          </p:cNvSpPr>
          <p:nvPr/>
        </p:nvSpPr>
        <p:spPr bwMode="auto">
          <a:xfrm>
            <a:off x="3592512" y="2332037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n</a:t>
            </a:r>
            <a:r>
              <a:rPr lang="es-ES" sz="2400" baseline="-25000" dirty="0" smtClean="0">
                <a:latin typeface="Calibri" charset="0"/>
              </a:rPr>
              <a:t>4</a:t>
            </a:r>
            <a:endParaRPr lang="es-ES" sz="2400" baseline="-25000" dirty="0" smtClean="0">
              <a:latin typeface="Calibri" charset="0"/>
            </a:endParaRPr>
          </a:p>
        </p:txBody>
      </p:sp>
      <p:sp>
        <p:nvSpPr>
          <p:cNvPr id="89" name="Text Placeholder 2"/>
          <p:cNvSpPr txBox="1">
            <a:spLocks/>
          </p:cNvSpPr>
          <p:nvPr/>
        </p:nvSpPr>
        <p:spPr bwMode="auto">
          <a:xfrm>
            <a:off x="3592512" y="3856037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n</a:t>
            </a:r>
            <a:r>
              <a:rPr lang="es-ES" sz="2400" baseline="-25000" dirty="0" smtClean="0">
                <a:latin typeface="Calibri" charset="0"/>
              </a:rPr>
              <a:t>5</a:t>
            </a:r>
            <a:endParaRPr lang="es-ES" sz="2400" baseline="-25000" dirty="0" smtClean="0">
              <a:latin typeface="Calibri" charset="0"/>
            </a:endParaRPr>
          </a:p>
        </p:txBody>
      </p:sp>
      <p:sp>
        <p:nvSpPr>
          <p:cNvPr id="92" name="Text Placeholder 2"/>
          <p:cNvSpPr txBox="1">
            <a:spLocks/>
          </p:cNvSpPr>
          <p:nvPr/>
        </p:nvSpPr>
        <p:spPr bwMode="auto">
          <a:xfrm>
            <a:off x="5116512" y="4203283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n</a:t>
            </a:r>
            <a:r>
              <a:rPr lang="es-ES" sz="2400" baseline="-25000" dirty="0" smtClean="0">
                <a:latin typeface="Calibri" charset="0"/>
              </a:rPr>
              <a:t>6</a:t>
            </a:r>
            <a:endParaRPr lang="es-ES" sz="2400" baseline="-25000" dirty="0" smtClean="0">
              <a:latin typeface="Calibri" charset="0"/>
            </a:endParaRPr>
          </a:p>
        </p:txBody>
      </p:sp>
      <p:sp>
        <p:nvSpPr>
          <p:cNvPr id="93" name="Text Placeholder 2"/>
          <p:cNvSpPr txBox="1">
            <a:spLocks/>
          </p:cNvSpPr>
          <p:nvPr/>
        </p:nvSpPr>
        <p:spPr bwMode="auto">
          <a:xfrm>
            <a:off x="5802312" y="2907883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n</a:t>
            </a:r>
            <a:r>
              <a:rPr lang="es-ES" sz="2400" baseline="-25000" dirty="0" smtClean="0">
                <a:latin typeface="Calibri" charset="0"/>
              </a:rPr>
              <a:t>7</a:t>
            </a:r>
            <a:endParaRPr lang="es-ES" sz="2400" baseline="-25000" dirty="0" smtClean="0"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81" grpId="0" animBg="1"/>
      <p:bldP spid="82" grpId="0"/>
      <p:bldP spid="82" grpId="1"/>
      <p:bldP spid="83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6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253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2629205"/>
            <a:ext cx="9082087" cy="3730765"/>
          </a:xfrm>
          <a:noFill/>
        </p:spPr>
        <p:txBody>
          <a:bodyPr>
            <a:spAutoFit/>
          </a:bodyPr>
          <a:lstStyle/>
          <a:p>
            <a:pPr marL="1089025" lvl="1" indent="-514350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SzTx/>
              <a:buFont typeface="Wingdings" charset="2"/>
              <a:buAutoNum type="arabicPeriod"/>
            </a:pP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Efficiently compute the </a:t>
            </a:r>
            <a:r>
              <a:rPr lang="en-US" sz="2600" dirty="0">
                <a:latin typeface="Calibri" charset="0"/>
                <a:ea typeface="DejaVu Sans" charset="0"/>
                <a:cs typeface="DejaVu Sans" charset="0"/>
              </a:rPr>
              <a:t>likelihood of the observed </a:t>
            </a: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cascades</a:t>
            </a:r>
          </a:p>
          <a:p>
            <a:pPr marL="1089025" lvl="1" indent="-514350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SzTx/>
              <a:buFont typeface="Wingdings" charset="2"/>
              <a:buAutoNum type="arabicPeriod"/>
            </a:pP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Efficiently find the network that maximize the likelihood of the observed cascades</a:t>
            </a:r>
            <a:endParaRPr lang="en-US" sz="2600" cap="small" dirty="0" smtClean="0">
              <a:latin typeface="Calibri" charset="0"/>
              <a:ea typeface="DejaVu Sans" charset="0"/>
              <a:cs typeface="DejaVu Sans" charset="0"/>
            </a:endParaRPr>
          </a:p>
          <a:p>
            <a:pPr marL="1089025" lvl="1" indent="-514350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SzTx/>
              <a:buFont typeface="Wingdings" charset="2"/>
              <a:buAutoNum type="arabicPeriod"/>
            </a:pP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Validate our algorithm on synthetic and real diffusion data and compare with state-of-art methods (</a:t>
            </a:r>
            <a:r>
              <a:rPr lang="en-US" sz="2600" cap="small" dirty="0" smtClean="0">
                <a:latin typeface="Calibri" charset="0"/>
                <a:ea typeface="DejaVu Sans" charset="0"/>
                <a:cs typeface="DejaVu Sans" charset="0"/>
              </a:rPr>
              <a:t>NetRate, ConNIe &amp; NetInf</a:t>
            </a: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)</a:t>
            </a:r>
          </a:p>
          <a:p>
            <a:pPr marL="622300" indent="-514350">
              <a:lnSpc>
                <a:spcPct val="90000"/>
              </a:lnSpc>
              <a:spcAft>
                <a:spcPct val="20000"/>
              </a:spcAft>
              <a:buSzTx/>
              <a:buNone/>
            </a:pPr>
            <a:r>
              <a:rPr lang="en-US" sz="260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	</a:t>
            </a:r>
            <a:endParaRPr lang="en-US" sz="2600" dirty="0">
              <a:solidFill>
                <a:schemeClr val="accent2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8C8C7-DAF2-2E46-9078-A260181F75F9}" type="slidenum">
              <a:rPr lang="fi-FI"/>
              <a:pPr/>
              <a:t>7</a:t>
            </a:fld>
            <a:endParaRPr lang="fi-FI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Pairwise interactions</a:t>
            </a:r>
            <a:endParaRPr lang="en-US" dirty="0"/>
          </a:p>
        </p:txBody>
      </p:sp>
      <p:sp>
        <p:nvSpPr>
          <p:cNvPr id="26629" name="Text Placeholder 2"/>
          <p:cNvSpPr txBox="1">
            <a:spLocks/>
          </p:cNvSpPr>
          <p:nvPr/>
        </p:nvSpPr>
        <p:spPr bwMode="auto">
          <a:xfrm>
            <a:off x="392112" y="2865437"/>
            <a:ext cx="95250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3000" b="1" dirty="0" smtClean="0">
                <a:latin typeface="Calibri" charset="0"/>
              </a:rPr>
              <a:t>Likelihood of </a:t>
            </a:r>
            <a:r>
              <a:rPr lang="en-US" sz="3000" b="1" dirty="0" smtClean="0">
                <a:latin typeface="Calibri" charset="0"/>
              </a:rPr>
              <a:t>transmission time              </a:t>
            </a:r>
            <a:r>
              <a:rPr lang="en-US" sz="3000" dirty="0" smtClean="0">
                <a:latin typeface="Calibri" charset="0"/>
              </a:rPr>
              <a:t>:</a:t>
            </a:r>
            <a:endParaRPr lang="en-US" sz="3000" dirty="0" smtClean="0"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512" y="2865437"/>
            <a:ext cx="1981200" cy="537486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000799" y="3475037"/>
            <a:ext cx="9079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800" indent="-457200">
              <a:lnSpc>
                <a:spcPct val="90000"/>
              </a:lnSpc>
              <a:spcBef>
                <a:spcPts val="600"/>
              </a:spcBef>
              <a:buClr>
                <a:srgbClr val="FF6309"/>
              </a:buClr>
              <a:buSzPct val="80000"/>
              <a:buFont typeface="Wingdings" charset="2"/>
              <a:buChar char="§"/>
            </a:pPr>
            <a:r>
              <a:rPr lang="en-US" sz="2400" dirty="0" smtClean="0">
                <a:latin typeface="Calibri" charset="0"/>
              </a:rPr>
              <a:t>It depends on the</a:t>
            </a:r>
            <a:r>
              <a:rPr lang="en-US" sz="2400" dirty="0" smtClean="0">
                <a:latin typeface="Calibri" charset="0"/>
              </a:rPr>
              <a:t> transmission time </a:t>
            </a:r>
            <a:r>
              <a:rPr lang="en-US" sz="2400" dirty="0" smtClean="0">
                <a:latin typeface="Calibri" charset="0"/>
              </a:rPr>
              <a:t>(t</a:t>
            </a:r>
            <a:r>
              <a:rPr lang="en-US" sz="2600" baseline="-20000" dirty="0" smtClean="0">
                <a:latin typeface="Calibri" charset="0"/>
              </a:rPr>
              <a:t>i</a:t>
            </a:r>
            <a:r>
              <a:rPr lang="en-US" sz="2400" dirty="0" smtClean="0">
                <a:latin typeface="Calibri" charset="0"/>
              </a:rPr>
              <a:t> – t</a:t>
            </a:r>
            <a:r>
              <a:rPr lang="en-US" sz="2400" baseline="-20000" dirty="0" smtClean="0">
                <a:latin typeface="Calibri" charset="0"/>
              </a:rPr>
              <a:t>j</a:t>
            </a:r>
            <a:r>
              <a:rPr lang="en-US" sz="2400" dirty="0" smtClean="0">
                <a:latin typeface="Calibri" charset="0"/>
              </a:rPr>
              <a:t>) and </a:t>
            </a:r>
            <a:r>
              <a:rPr lang="en-US" sz="2400" dirty="0" smtClean="0">
                <a:latin typeface="Calibri" charset="0"/>
              </a:rPr>
              <a:t>the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rate </a:t>
            </a:r>
            <a:r>
              <a:rPr lang="en-US" sz="2400" dirty="0" smtClean="0">
                <a:latin typeface="Calibri" charset="0"/>
              </a:rPr>
              <a:t>α</a:t>
            </a:r>
            <a:r>
              <a:rPr lang="en-US" sz="2600" baseline="-20000" dirty="0" smtClean="0">
                <a:latin typeface="Calibri" charset="0"/>
              </a:rPr>
              <a:t>(j, </a:t>
            </a:r>
            <a:r>
              <a:rPr lang="en-US" sz="2600" baseline="-20000" dirty="0" err="1" smtClean="0">
                <a:latin typeface="Calibri" charset="0"/>
              </a:rPr>
              <a:t>i</a:t>
            </a:r>
            <a:r>
              <a:rPr lang="en-US" sz="2600" baseline="-20000" dirty="0" smtClean="0">
                <a:latin typeface="Calibri" charset="0"/>
              </a:rPr>
              <a:t>)</a:t>
            </a:r>
          </a:p>
        </p:txBody>
      </p:sp>
      <p:sp>
        <p:nvSpPr>
          <p:cNvPr id="39" name="Oval 77"/>
          <p:cNvSpPr>
            <a:spLocks noChangeArrowheads="1"/>
          </p:cNvSpPr>
          <p:nvPr/>
        </p:nvSpPr>
        <p:spPr bwMode="auto">
          <a:xfrm>
            <a:off x="6802437" y="30178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6116637" y="30178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1" name="AutoShape 64"/>
          <p:cNvCxnSpPr>
            <a:cxnSpLocks noChangeShapeType="1"/>
            <a:stCxn id="40" idx="6"/>
          </p:cNvCxnSpPr>
          <p:nvPr/>
        </p:nvCxnSpPr>
        <p:spPr bwMode="auto">
          <a:xfrm>
            <a:off x="6411912" y="3154362"/>
            <a:ext cx="390525" cy="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45" name="Text Placeholder 2"/>
          <p:cNvSpPr txBox="1">
            <a:spLocks/>
          </p:cNvSpPr>
          <p:nvPr/>
        </p:nvSpPr>
        <p:spPr bwMode="auto">
          <a:xfrm>
            <a:off x="392112" y="1493837"/>
            <a:ext cx="95250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3000" b="1" dirty="0" smtClean="0">
                <a:latin typeface="Calibri" charset="0"/>
              </a:rPr>
              <a:t>Prior probability of </a:t>
            </a:r>
            <a:r>
              <a:rPr lang="en-US" sz="3000" b="1" dirty="0" smtClean="0">
                <a:latin typeface="Calibri" charset="0"/>
              </a:rPr>
              <a:t>transmission </a:t>
            </a:r>
            <a:r>
              <a:rPr lang="en-US" sz="3000" b="1" dirty="0" smtClean="0">
                <a:latin typeface="Calibri" charset="0"/>
              </a:rPr>
              <a:t>of edge</a:t>
            </a:r>
            <a:r>
              <a:rPr lang="en-US" sz="3000" dirty="0" smtClean="0">
                <a:latin typeface="Calibri" charset="0"/>
              </a:rPr>
              <a:t>              :</a:t>
            </a:r>
          </a:p>
        </p:txBody>
      </p:sp>
      <p:sp>
        <p:nvSpPr>
          <p:cNvPr id="46" name="Oval 77"/>
          <p:cNvSpPr>
            <a:spLocks noChangeArrowheads="1"/>
          </p:cNvSpPr>
          <p:nvPr/>
        </p:nvSpPr>
        <p:spPr bwMode="auto">
          <a:xfrm>
            <a:off x="8212137" y="16462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7526337" y="16462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8" name="AutoShape 64"/>
          <p:cNvCxnSpPr>
            <a:cxnSpLocks noChangeShapeType="1"/>
            <a:stCxn id="47" idx="6"/>
          </p:cNvCxnSpPr>
          <p:nvPr/>
        </p:nvCxnSpPr>
        <p:spPr bwMode="auto">
          <a:xfrm>
            <a:off x="7821612" y="1782762"/>
            <a:ext cx="390525" cy="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737" y="1493837"/>
            <a:ext cx="409575" cy="609600"/>
          </a:xfrm>
          <a:prstGeom prst="rect">
            <a:avLst/>
          </a:prstGeom>
        </p:spPr>
      </p:pic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1000800" y="2027237"/>
            <a:ext cx="8687712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800" indent="-457200">
              <a:lnSpc>
                <a:spcPct val="90000"/>
              </a:lnSpc>
              <a:spcBef>
                <a:spcPts val="600"/>
              </a:spcBef>
              <a:buClr>
                <a:srgbClr val="FF6309"/>
              </a:buClr>
              <a:buSzPct val="80000"/>
              <a:buFont typeface="Wingdings" charset="2"/>
              <a:buChar char="§"/>
            </a:pPr>
            <a:r>
              <a:rPr lang="x-none" sz="2400" dirty="0" smtClean="0">
                <a:latin typeface="Calibri" charset="0"/>
              </a:rPr>
              <a:t>Suppose node        gets infected,       is the probability that a cascade propagates over an edge (j, i)</a:t>
            </a:r>
            <a:endParaRPr lang="en-US" sz="2600" baseline="-20000" dirty="0" smtClean="0">
              <a:latin typeface="Calibri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492000" y="2103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912" y="1990200"/>
            <a:ext cx="307181" cy="457200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4336398" y="4465637"/>
            <a:ext cx="3294714" cy="2286000"/>
            <a:chOff x="1512507" y="2941637"/>
            <a:chExt cx="6698970" cy="3429000"/>
          </a:xfrm>
        </p:grpSpPr>
        <p:sp>
          <p:nvSpPr>
            <p:cNvPr id="80" name="TextBox 79"/>
            <p:cNvSpPr txBox="1"/>
            <p:nvPr/>
          </p:nvSpPr>
          <p:spPr>
            <a:xfrm>
              <a:off x="1549337" y="3143805"/>
              <a:ext cx="58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cap="small" dirty="0" smtClean="0"/>
                <a:t>Exp</a:t>
              </a:r>
              <a:endParaRPr lang="en-US" cap="small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12507" y="4058206"/>
              <a:ext cx="656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cap="small" dirty="0" smtClean="0"/>
                <a:t>Pow</a:t>
              </a:r>
              <a:endParaRPr lang="en-US" cap="small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585070" y="5086906"/>
              <a:ext cx="584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cap="small" dirty="0" smtClean="0"/>
                <a:t>Ray</a:t>
              </a:r>
              <a:endParaRPr lang="en-US" cap="small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428714" y="5908972"/>
              <a:ext cx="12775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libri" charset="0"/>
                </a:rPr>
                <a:t>small α</a:t>
              </a:r>
              <a:r>
                <a:rPr lang="en-US" sz="2400" baseline="-20000" dirty="0" smtClean="0">
                  <a:latin typeface="Calibri" charset="0"/>
                </a:rPr>
                <a:t>j,i</a:t>
              </a:r>
              <a:endParaRPr lang="en-US" sz="24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724621" y="5908972"/>
              <a:ext cx="9534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libri" charset="0"/>
                </a:rPr>
                <a:t>big α</a:t>
              </a:r>
              <a:r>
                <a:rPr lang="en-US" sz="2400" baseline="-20000" dirty="0" smtClean="0">
                  <a:latin typeface="Calibri" charset="0"/>
                </a:rPr>
                <a:t>j,i</a:t>
              </a:r>
              <a:endParaRPr lang="en-US" sz="2400" dirty="0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4374" y="3014392"/>
              <a:ext cx="511776" cy="750976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4054" y="3159901"/>
              <a:ext cx="1206328" cy="554054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64374" y="3814693"/>
              <a:ext cx="684989" cy="800301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47499" y="4251221"/>
              <a:ext cx="1796437" cy="145509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64374" y="4760503"/>
              <a:ext cx="488149" cy="727546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47499" y="4906012"/>
              <a:ext cx="1955714" cy="521591"/>
            </a:xfrm>
            <a:prstGeom prst="rect">
              <a:avLst/>
            </a:prstGeom>
          </p:spPr>
        </p:pic>
        <p:cxnSp>
          <p:nvCxnSpPr>
            <p:cNvPr id="91" name="Straight Arrow Connector 90"/>
            <p:cNvCxnSpPr/>
            <p:nvPr/>
          </p:nvCxnSpPr>
          <p:spPr bwMode="auto">
            <a:xfrm>
              <a:off x="2947499" y="5633559"/>
              <a:ext cx="2047103" cy="15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2" name="Straight Arrow Connector 91"/>
            <p:cNvCxnSpPr/>
            <p:nvPr/>
          </p:nvCxnSpPr>
          <p:spPr bwMode="auto">
            <a:xfrm>
              <a:off x="6164374" y="5633559"/>
              <a:ext cx="2047103" cy="15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5400000" flipH="1" flipV="1">
              <a:off x="1601538" y="4287594"/>
              <a:ext cx="2691922" cy="1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rot="5400000" flipH="1" flipV="1">
              <a:off x="4817651" y="4286836"/>
              <a:ext cx="2691922" cy="1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Rectangle 94"/>
            <p:cNvSpPr/>
            <p:nvPr/>
          </p:nvSpPr>
          <p:spPr>
            <a:xfrm>
              <a:off x="2801277" y="5560804"/>
              <a:ext cx="483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j</a:t>
              </a:r>
              <a:r>
                <a:rPr lang="en-US" dirty="0" smtClean="0">
                  <a:latin typeface="Calibri" charset="0"/>
                </a:rPr>
                <a:t>-t</a:t>
              </a:r>
              <a:r>
                <a:rPr lang="en-US" baseline="-20000" dirty="0" smtClean="0">
                  <a:latin typeface="Calibri" charset="0"/>
                </a:rPr>
                <a:t>i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018153" y="5560804"/>
              <a:ext cx="4821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j</a:t>
              </a:r>
              <a:r>
                <a:rPr lang="en-US" dirty="0" smtClean="0">
                  <a:latin typeface="Calibri" charset="0"/>
                </a:rPr>
                <a:t>-t</a:t>
              </a:r>
              <a:r>
                <a:rPr lang="en-US" baseline="-20000" dirty="0" smtClean="0">
                  <a:latin typeface="Calibri" charset="0"/>
                </a:rPr>
                <a:t>i</a:t>
              </a:r>
              <a:endParaRPr lang="en-US" dirty="0"/>
            </a:p>
          </p:txBody>
        </p:sp>
      </p:grpSp>
      <p:sp>
        <p:nvSpPr>
          <p:cNvPr id="101" name="Text Placeholder 2"/>
          <p:cNvSpPr txBox="1">
            <a:spLocks/>
          </p:cNvSpPr>
          <p:nvPr/>
        </p:nvSpPr>
        <p:spPr bwMode="auto">
          <a:xfrm>
            <a:off x="1077912" y="4688284"/>
            <a:ext cx="3200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000" cap="small" dirty="0" smtClean="0">
                <a:latin typeface="Calibri" charset="0"/>
              </a:rPr>
              <a:t>Social and Information Diffusion Models </a:t>
            </a:r>
            <a:r>
              <a:rPr lang="es-ES" sz="2400" b="1" cap="small" dirty="0" smtClean="0">
                <a:latin typeface="Calibri" charset="0"/>
              </a:rPr>
              <a:t/>
            </a:r>
            <a:br>
              <a:rPr lang="es-ES" sz="2400" b="1" cap="small" dirty="0" smtClean="0">
                <a:latin typeface="Calibri" charset="0"/>
              </a:rPr>
            </a:br>
            <a:endParaRPr lang="es-ES" sz="2400" b="1" cap="small" dirty="0">
              <a:latin typeface="Calibri" charset="0"/>
            </a:endParaRPr>
          </a:p>
        </p:txBody>
      </p:sp>
      <p:sp>
        <p:nvSpPr>
          <p:cNvPr id="102" name="Text Placeholder 2"/>
          <p:cNvSpPr txBox="1">
            <a:spLocks/>
          </p:cNvSpPr>
          <p:nvPr/>
        </p:nvSpPr>
        <p:spPr bwMode="auto">
          <a:xfrm>
            <a:off x="1916112" y="5913437"/>
            <a:ext cx="2286000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000" cap="small" dirty="0" smtClean="0">
                <a:latin typeface="Calibri" charset="0"/>
              </a:rPr>
              <a:t>Epidemiology</a:t>
            </a:r>
            <a:endParaRPr lang="es-ES" sz="2400" b="1" cap="small" dirty="0">
              <a:latin typeface="Calibri" charset="0"/>
            </a:endParaRPr>
          </a:p>
        </p:txBody>
      </p:sp>
      <p:sp>
        <p:nvSpPr>
          <p:cNvPr id="103" name="Left Brace 102"/>
          <p:cNvSpPr/>
          <p:nvPr/>
        </p:nvSpPr>
        <p:spPr bwMode="auto">
          <a:xfrm>
            <a:off x="3897312" y="4465637"/>
            <a:ext cx="533400" cy="127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" name="Left Brace 103"/>
          <p:cNvSpPr/>
          <p:nvPr/>
        </p:nvSpPr>
        <p:spPr bwMode="auto">
          <a:xfrm>
            <a:off x="3897312" y="5913436"/>
            <a:ext cx="533400" cy="3816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" name="Text Placeholder 2"/>
          <p:cNvSpPr txBox="1">
            <a:spLocks/>
          </p:cNvSpPr>
          <p:nvPr/>
        </p:nvSpPr>
        <p:spPr bwMode="auto">
          <a:xfrm>
            <a:off x="1001712" y="6904037"/>
            <a:ext cx="441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800" indent="-45720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SzPct val="80000"/>
              <a:buFont typeface="Wingdings" charset="2"/>
              <a:buChar char="§"/>
            </a:pPr>
            <a:r>
              <a:rPr lang="en-US" sz="2400" dirty="0" smtClean="0">
                <a:latin typeface="Calibri" charset="0"/>
              </a:rPr>
              <a:t>As α</a:t>
            </a:r>
            <a:r>
              <a:rPr lang="en-US" sz="2600" baseline="-20000" dirty="0" smtClean="0">
                <a:latin typeface="Calibri" charset="0"/>
              </a:rPr>
              <a:t>j,i</a:t>
            </a:r>
            <a:r>
              <a:rPr lang="en-US" sz="2400" dirty="0" smtClean="0">
                <a:latin typeface="Calibri" charset="0"/>
              </a:rPr>
              <a:t>      0,  E[tx time]     ∞</a:t>
            </a:r>
            <a:endParaRPr lang="en-US" sz="2400" baseline="-20000" dirty="0" smtClean="0">
              <a:latin typeface="Calibri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>
            <a:off x="2442647" y="7131049"/>
            <a:ext cx="159265" cy="24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>
            <a:off x="4423847" y="7130158"/>
            <a:ext cx="159265" cy="24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5" name="Text Placeholder 2"/>
          <p:cNvSpPr txBox="1">
            <a:spLocks/>
          </p:cNvSpPr>
          <p:nvPr/>
        </p:nvSpPr>
        <p:spPr bwMode="auto">
          <a:xfrm>
            <a:off x="1001712" y="3856037"/>
            <a:ext cx="8687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800" indent="-457200">
              <a:lnSpc>
                <a:spcPct val="90000"/>
              </a:lnSpc>
              <a:spcBef>
                <a:spcPts val="600"/>
              </a:spcBef>
              <a:buClr>
                <a:srgbClr val="FF6309"/>
              </a:buClr>
              <a:buSzPct val="80000"/>
              <a:buFont typeface="Wingdings" charset="2"/>
              <a:buChar char="§"/>
            </a:pPr>
            <a:r>
              <a:rPr lang="en-US" sz="2400" dirty="0" smtClean="0">
                <a:latin typeface="Calibri" charset="0"/>
              </a:rPr>
              <a:t>For simplicity, three parametric </a:t>
            </a:r>
            <a:r>
              <a:rPr lang="en-US" sz="2400" dirty="0" smtClean="0">
                <a:latin typeface="Calibri" charset="0"/>
              </a:rPr>
              <a:t>transmission </a:t>
            </a:r>
            <a:r>
              <a:rPr lang="en-US" sz="2400" dirty="0" smtClean="0">
                <a:latin typeface="Calibri" charset="0"/>
              </a:rPr>
              <a:t>models: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6" grpId="0"/>
      <p:bldP spid="39" grpId="0" animBg="1"/>
      <p:bldP spid="40" grpId="0" animBg="1"/>
      <p:bldP spid="101" grpId="0"/>
      <p:bldP spid="102" grpId="0"/>
      <p:bldP spid="103" grpId="0" animBg="1"/>
      <p:bldP spid="104" grpId="0" animBg="1"/>
      <p:bldP spid="105" grpId="0"/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537" y="5345539"/>
            <a:ext cx="333375" cy="496186"/>
          </a:xfrm>
          <a:prstGeom prst="rect">
            <a:avLst/>
          </a:prstGeom>
        </p:spPr>
      </p:pic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8C8C7-DAF2-2E46-9078-A260181F75F9}" type="slidenum">
              <a:rPr lang="fi-FI"/>
              <a:pPr/>
              <a:t>8</a:t>
            </a:fld>
            <a:endParaRPr lang="fi-FI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553998"/>
          </a:xfrm>
        </p:spPr>
        <p:txBody>
          <a:bodyPr>
            <a:spAutoFit/>
          </a:bodyPr>
          <a:lstStyle/>
          <a:p>
            <a:pPr eaLnBrk="1"/>
            <a:r>
              <a:rPr lang="en-US" sz="3600" dirty="0" smtClean="0"/>
              <a:t>Probability of a tree in a given network</a:t>
            </a:r>
            <a:endParaRPr lang="en-US" sz="3600" dirty="0"/>
          </a:p>
        </p:txBody>
      </p:sp>
      <p:sp>
        <p:nvSpPr>
          <p:cNvPr id="45" name="Text Placeholder 2"/>
          <p:cNvSpPr txBox="1">
            <a:spLocks/>
          </p:cNvSpPr>
          <p:nvPr/>
        </p:nvSpPr>
        <p:spPr bwMode="auto">
          <a:xfrm>
            <a:off x="773112" y="1604044"/>
            <a:ext cx="25908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b="1" dirty="0" smtClean="0">
                <a:latin typeface="Calibri" charset="0"/>
              </a:rPr>
              <a:t>Given a cascade </a:t>
            </a:r>
            <a:br>
              <a:rPr lang="en-US" sz="3000" b="1" dirty="0" smtClean="0">
                <a:latin typeface="Calibri" charset="0"/>
              </a:rPr>
            </a:br>
            <a:endParaRPr lang="en-US" sz="3000" b="1" dirty="0" smtClean="0">
              <a:latin typeface="Calibri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14901" y="2328923"/>
            <a:ext cx="2825211" cy="2365805"/>
            <a:chOff x="1209698" y="2389536"/>
            <a:chExt cx="2231080" cy="1893221"/>
          </a:xfrm>
        </p:grpSpPr>
        <p:cxnSp>
          <p:nvCxnSpPr>
            <p:cNvPr id="43" name="Straight Arrow Connector 42"/>
            <p:cNvCxnSpPr>
              <a:stCxn id="63" idx="2"/>
              <a:endCxn id="51" idx="2"/>
            </p:cNvCxnSpPr>
            <p:nvPr/>
          </p:nvCxnSpPr>
          <p:spPr>
            <a:xfrm rot="10800000" flipH="1">
              <a:off x="2144712" y="3459797"/>
              <a:ext cx="685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1458912" y="33226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2098992" y="26368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830512" y="33226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Arrow Connector 51"/>
            <p:cNvCxnSpPr>
              <a:stCxn id="50" idx="5"/>
              <a:endCxn id="51" idx="1"/>
            </p:cNvCxnSpPr>
            <p:nvPr/>
          </p:nvCxnSpPr>
          <p:spPr>
            <a:xfrm rot="16200000" flipH="1">
              <a:off x="2355999" y="2848124"/>
              <a:ext cx="4918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4" idx="6"/>
              <a:endCxn id="63" idx="2"/>
            </p:cNvCxnSpPr>
            <p:nvPr/>
          </p:nvCxnSpPr>
          <p:spPr>
            <a:xfrm>
              <a:off x="1733232" y="3459797"/>
              <a:ext cx="41148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4" idx="7"/>
              <a:endCxn id="50" idx="3"/>
            </p:cNvCxnSpPr>
            <p:nvPr/>
          </p:nvCxnSpPr>
          <p:spPr>
            <a:xfrm rot="5400000" flipH="1" flipV="1">
              <a:off x="1670199" y="2893844"/>
              <a:ext cx="4918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0" idx="4"/>
              <a:endCxn id="63" idx="0"/>
            </p:cNvCxnSpPr>
            <p:nvPr/>
          </p:nvCxnSpPr>
          <p:spPr>
            <a:xfrm rot="16200000" flipH="1">
              <a:off x="2053272" y="3094037"/>
              <a:ext cx="41148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2525712" y="40084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937192" y="26368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1306512" y="26368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Arrow Connector 58"/>
            <p:cNvCxnSpPr>
              <a:stCxn id="58" idx="6"/>
              <a:endCxn id="50" idx="2"/>
            </p:cNvCxnSpPr>
            <p:nvPr/>
          </p:nvCxnSpPr>
          <p:spPr>
            <a:xfrm>
              <a:off x="1580832" y="2773997"/>
              <a:ext cx="51816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0" idx="6"/>
              <a:endCxn id="57" idx="2"/>
            </p:cNvCxnSpPr>
            <p:nvPr/>
          </p:nvCxnSpPr>
          <p:spPr>
            <a:xfrm>
              <a:off x="2373312" y="2773997"/>
              <a:ext cx="5638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6" idx="1"/>
              <a:endCxn id="63" idx="4"/>
            </p:cNvCxnSpPr>
            <p:nvPr/>
          </p:nvCxnSpPr>
          <p:spPr>
            <a:xfrm rot="16200000" flipV="1">
              <a:off x="2198053" y="3680777"/>
              <a:ext cx="451653" cy="28401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6" idx="7"/>
              <a:endCxn id="51" idx="3"/>
            </p:cNvCxnSpPr>
            <p:nvPr/>
          </p:nvCxnSpPr>
          <p:spPr>
            <a:xfrm rot="5400000" flipH="1" flipV="1">
              <a:off x="2569359" y="3747284"/>
              <a:ext cx="491826" cy="1108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2144712" y="33226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135311" y="2392421"/>
              <a:ext cx="3054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</a:t>
              </a:r>
              <a:r>
                <a:rPr lang="en-US" sz="1400" baseline="-25000" dirty="0" smtClean="0"/>
                <a:t>5</a:t>
              </a:r>
              <a:endParaRPr lang="en-US" sz="1400" baseline="-25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08719" y="3091060"/>
              <a:ext cx="237790" cy="246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</a:t>
              </a:r>
              <a:r>
                <a:rPr lang="en-US" sz="1400" baseline="-25000" dirty="0" smtClean="0"/>
                <a:t>4</a:t>
              </a:r>
              <a:endParaRPr lang="en-US" sz="1400" baseline="-25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46718" y="2389536"/>
              <a:ext cx="237790" cy="246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</a:t>
              </a:r>
              <a:r>
                <a:rPr lang="en-US" sz="1400" baseline="-25000" dirty="0" smtClean="0"/>
                <a:t>3</a:t>
              </a:r>
              <a:endParaRPr lang="en-US" sz="1400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09698" y="3182258"/>
              <a:ext cx="3054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</a:t>
              </a:r>
              <a:r>
                <a:rPr lang="en-US" sz="1400" baseline="-25000" dirty="0" smtClean="0"/>
                <a:t>1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16112" y="3475037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</a:t>
              </a:r>
              <a:r>
                <a:rPr lang="en-US" sz="1400" baseline="-25000" dirty="0" smtClean="0"/>
                <a:t>2</a:t>
              </a:r>
              <a:endParaRPr lang="en-US" sz="14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1458912" y="40084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0" name="Straight Arrow Connector 69"/>
            <p:cNvCxnSpPr>
              <a:stCxn id="44" idx="4"/>
              <a:endCxn id="69" idx="0"/>
            </p:cNvCxnSpPr>
            <p:nvPr/>
          </p:nvCxnSpPr>
          <p:spPr>
            <a:xfrm rot="5400000">
              <a:off x="1390332" y="3802697"/>
              <a:ext cx="41148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2"/>
          <p:cNvSpPr txBox="1">
            <a:spLocks/>
          </p:cNvSpPr>
          <p:nvPr/>
        </p:nvSpPr>
        <p:spPr bwMode="auto">
          <a:xfrm>
            <a:off x="6488112" y="1341437"/>
            <a:ext cx="28956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b="1" dirty="0" smtClean="0">
                <a:latin typeface="Calibri" charset="0"/>
              </a:rPr>
              <a:t>There are several propagation trees</a:t>
            </a:r>
          </a:p>
        </p:txBody>
      </p:sp>
      <p:sp>
        <p:nvSpPr>
          <p:cNvPr id="73" name="Down Arrow 72"/>
          <p:cNvSpPr/>
          <p:nvPr/>
        </p:nvSpPr>
        <p:spPr bwMode="auto">
          <a:xfrm rot="16200000">
            <a:off x="3821112" y="2865928"/>
            <a:ext cx="1219200" cy="914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Text Placeholder 2"/>
          <p:cNvSpPr txBox="1">
            <a:spLocks/>
          </p:cNvSpPr>
          <p:nvPr/>
        </p:nvSpPr>
        <p:spPr bwMode="auto">
          <a:xfrm>
            <a:off x="3287712" y="4023775"/>
            <a:ext cx="25146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400" dirty="0" smtClean="0">
                <a:latin typeface="Calibri" charset="0"/>
              </a:rPr>
              <a:t>Each node infected </a:t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by a single parent </a:t>
            </a:r>
          </a:p>
        </p:txBody>
      </p:sp>
      <p:sp>
        <p:nvSpPr>
          <p:cNvPr id="75" name="Text Placeholder 2"/>
          <p:cNvSpPr txBox="1">
            <a:spLocks/>
          </p:cNvSpPr>
          <p:nvPr/>
        </p:nvSpPr>
        <p:spPr bwMode="auto">
          <a:xfrm>
            <a:off x="392112" y="5303346"/>
            <a:ext cx="95250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latin typeface="Calibri" charset="0"/>
              </a:rPr>
              <a:t>Assume the same prior probability of tx      for each edge, the </a:t>
            </a:r>
            <a:r>
              <a:rPr lang="en-US" sz="3000" b="1" dirty="0" smtClean="0">
                <a:latin typeface="Calibri" charset="0"/>
              </a:rPr>
              <a:t>probability of any </a:t>
            </a:r>
            <a:r>
              <a:rPr lang="en-US" sz="3000" b="1" i="1" dirty="0" smtClean="0">
                <a:latin typeface="Calibri" charset="0"/>
              </a:rPr>
              <a:t>feasible</a:t>
            </a:r>
            <a:r>
              <a:rPr lang="en-US" sz="3000" b="1" dirty="0" smtClean="0">
                <a:latin typeface="Calibri" charset="0"/>
              </a:rPr>
              <a:t> tree given a network</a:t>
            </a:r>
            <a:r>
              <a:rPr lang="en-US" sz="3000" dirty="0" smtClean="0">
                <a:latin typeface="Calibri" charset="0"/>
              </a:rPr>
              <a:t> is: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5954712" y="2256328"/>
            <a:ext cx="3962400" cy="2820194"/>
            <a:chOff x="5345112" y="2559843"/>
            <a:chExt cx="5029200" cy="3277394"/>
          </a:xfrm>
        </p:grpSpPr>
        <p:sp>
          <p:nvSpPr>
            <p:cNvPr id="77" name="Oval 76"/>
            <p:cNvSpPr/>
            <p:nvPr/>
          </p:nvSpPr>
          <p:spPr>
            <a:xfrm>
              <a:off x="5649912" y="3629620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6289992" y="2943820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7021512" y="3629620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7" name="Straight Arrow Connector 96"/>
            <p:cNvCxnSpPr>
              <a:stCxn id="78" idx="5"/>
              <a:endCxn id="79" idx="1"/>
            </p:cNvCxnSpPr>
            <p:nvPr/>
          </p:nvCxnSpPr>
          <p:spPr>
            <a:xfrm rot="16200000" flipH="1">
              <a:off x="6546999" y="3155107"/>
              <a:ext cx="4918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77" idx="6"/>
              <a:endCxn id="109" idx="2"/>
            </p:cNvCxnSpPr>
            <p:nvPr/>
          </p:nvCxnSpPr>
          <p:spPr>
            <a:xfrm>
              <a:off x="5924232" y="3766780"/>
              <a:ext cx="41148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77" idx="7"/>
              <a:endCxn id="78" idx="3"/>
            </p:cNvCxnSpPr>
            <p:nvPr/>
          </p:nvCxnSpPr>
          <p:spPr>
            <a:xfrm rot="5400000" flipH="1" flipV="1">
              <a:off x="5861199" y="3200827"/>
              <a:ext cx="4918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7128192" y="2943820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8" name="Straight Arrow Connector 107"/>
            <p:cNvCxnSpPr>
              <a:stCxn id="78" idx="6"/>
              <a:endCxn id="100" idx="2"/>
            </p:cNvCxnSpPr>
            <p:nvPr/>
          </p:nvCxnSpPr>
          <p:spPr>
            <a:xfrm>
              <a:off x="6564312" y="3080980"/>
              <a:ext cx="5638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6335712" y="3629620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8163845" y="3629620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8803925" y="2943820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9535445" y="3629620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3" name="Straight Arrow Connector 112"/>
            <p:cNvCxnSpPr>
              <a:stCxn id="111" idx="5"/>
              <a:endCxn id="112" idx="1"/>
            </p:cNvCxnSpPr>
            <p:nvPr/>
          </p:nvCxnSpPr>
          <p:spPr>
            <a:xfrm rot="16200000" flipH="1">
              <a:off x="9060932" y="3155107"/>
              <a:ext cx="4918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0" idx="6"/>
              <a:endCxn id="118" idx="2"/>
            </p:cNvCxnSpPr>
            <p:nvPr/>
          </p:nvCxnSpPr>
          <p:spPr>
            <a:xfrm>
              <a:off x="8438165" y="3766780"/>
              <a:ext cx="41148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1" idx="4"/>
              <a:endCxn id="118" idx="0"/>
            </p:cNvCxnSpPr>
            <p:nvPr/>
          </p:nvCxnSpPr>
          <p:spPr>
            <a:xfrm rot="16200000" flipH="1">
              <a:off x="8758205" y="3401020"/>
              <a:ext cx="41148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9642125" y="2943820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7" name="Straight Arrow Connector 116"/>
            <p:cNvCxnSpPr>
              <a:stCxn id="111" idx="6"/>
              <a:endCxn id="116" idx="2"/>
            </p:cNvCxnSpPr>
            <p:nvPr/>
          </p:nvCxnSpPr>
          <p:spPr>
            <a:xfrm>
              <a:off x="9078245" y="3080980"/>
              <a:ext cx="5638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8849645" y="3629620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9" name="Straight Arrow Connector 118"/>
            <p:cNvCxnSpPr>
              <a:stCxn id="127" idx="2"/>
              <a:endCxn id="122" idx="2"/>
            </p:cNvCxnSpPr>
            <p:nvPr/>
          </p:nvCxnSpPr>
          <p:spPr>
            <a:xfrm rot="10800000" flipH="1">
              <a:off x="8850312" y="5513426"/>
              <a:ext cx="685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8164512" y="5376266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8804592" y="4690466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9536112" y="5376266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3" name="Straight Arrow Connector 122"/>
            <p:cNvCxnSpPr>
              <a:stCxn id="120" idx="6"/>
              <a:endCxn id="127" idx="2"/>
            </p:cNvCxnSpPr>
            <p:nvPr/>
          </p:nvCxnSpPr>
          <p:spPr>
            <a:xfrm>
              <a:off x="8438832" y="5513426"/>
              <a:ext cx="41148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21" idx="4"/>
              <a:endCxn id="127" idx="0"/>
            </p:cNvCxnSpPr>
            <p:nvPr/>
          </p:nvCxnSpPr>
          <p:spPr>
            <a:xfrm rot="16200000" flipH="1">
              <a:off x="8758872" y="5147666"/>
              <a:ext cx="41148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9642792" y="4690466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6" name="Straight Arrow Connector 125"/>
            <p:cNvCxnSpPr>
              <a:stCxn id="121" idx="6"/>
              <a:endCxn id="125" idx="2"/>
            </p:cNvCxnSpPr>
            <p:nvPr/>
          </p:nvCxnSpPr>
          <p:spPr>
            <a:xfrm>
              <a:off x="9078912" y="4827626"/>
              <a:ext cx="5638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8850312" y="5376266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8" name="Straight Arrow Connector 127"/>
            <p:cNvCxnSpPr>
              <a:stCxn id="136" idx="2"/>
              <a:endCxn id="131" idx="2"/>
            </p:cNvCxnSpPr>
            <p:nvPr/>
          </p:nvCxnSpPr>
          <p:spPr>
            <a:xfrm rot="10800000" flipH="1">
              <a:off x="6335045" y="5513426"/>
              <a:ext cx="685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5649245" y="5376266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6289325" y="4690466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7020845" y="5376266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2" name="Straight Arrow Connector 131"/>
            <p:cNvCxnSpPr>
              <a:stCxn id="129" idx="6"/>
              <a:endCxn id="136" idx="2"/>
            </p:cNvCxnSpPr>
            <p:nvPr/>
          </p:nvCxnSpPr>
          <p:spPr>
            <a:xfrm>
              <a:off x="5923565" y="5513426"/>
              <a:ext cx="41148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29" idx="7"/>
              <a:endCxn id="130" idx="3"/>
            </p:cNvCxnSpPr>
            <p:nvPr/>
          </p:nvCxnSpPr>
          <p:spPr>
            <a:xfrm rot="5400000" flipH="1" flipV="1">
              <a:off x="5860532" y="4947473"/>
              <a:ext cx="4918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7127525" y="4690466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5" name="Straight Arrow Connector 134"/>
            <p:cNvCxnSpPr>
              <a:stCxn id="130" idx="6"/>
              <a:endCxn id="134" idx="2"/>
            </p:cNvCxnSpPr>
            <p:nvPr/>
          </p:nvCxnSpPr>
          <p:spPr>
            <a:xfrm>
              <a:off x="6563645" y="4827626"/>
              <a:ext cx="5638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6335045" y="5376266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421312" y="2559843"/>
              <a:ext cx="45172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/>
                <a:t>T</a:t>
              </a:r>
              <a:r>
                <a:rPr lang="en-US" sz="2500" b="1" baseline="-25000" dirty="0" smtClean="0"/>
                <a:t>1</a:t>
              </a:r>
              <a:endParaRPr lang="en-US" sz="2500" b="1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859712" y="2559843"/>
              <a:ext cx="45172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/>
                <a:t>T</a:t>
              </a:r>
              <a:r>
                <a:rPr lang="en-US" sz="2500" b="1" baseline="-25000" dirty="0" smtClean="0"/>
                <a:t>2</a:t>
              </a:r>
              <a:endParaRPr lang="en-US" sz="2500" b="1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421312" y="4247911"/>
              <a:ext cx="45172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/>
                <a:t>T</a:t>
              </a:r>
              <a:r>
                <a:rPr lang="en-US" sz="2500" b="1" baseline="-25000" dirty="0" smtClean="0"/>
                <a:t>3</a:t>
              </a:r>
              <a:endParaRPr lang="en-US" sz="2500" b="1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859712" y="4236243"/>
              <a:ext cx="45172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/>
                <a:t>T</a:t>
              </a:r>
              <a:r>
                <a:rPr lang="en-US" sz="2500" b="1" baseline="-25000" dirty="0" smtClean="0"/>
                <a:t>4</a:t>
              </a:r>
              <a:endParaRPr lang="en-US" sz="2500" b="1" dirty="0"/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5345112" y="4236243"/>
              <a:ext cx="5029200" cy="1588"/>
            </a:xfrm>
            <a:prstGeom prst="line">
              <a:avLst/>
            </a:prstGeom>
            <a:ln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6145212" y="4198143"/>
              <a:ext cx="3276600" cy="1588"/>
            </a:xfrm>
            <a:prstGeom prst="line">
              <a:avLst/>
            </a:prstGeom>
            <a:ln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5" name="Picture 1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712" y="6522546"/>
            <a:ext cx="1447800" cy="52456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512" y="6405588"/>
            <a:ext cx="2743200" cy="765544"/>
          </a:xfrm>
          <a:prstGeom prst="rect">
            <a:avLst/>
          </a:prstGeom>
        </p:spPr>
      </p:pic>
      <p:sp>
        <p:nvSpPr>
          <p:cNvPr id="147" name="Text Placeholder 2"/>
          <p:cNvSpPr txBox="1">
            <a:spLocks/>
          </p:cNvSpPr>
          <p:nvPr/>
        </p:nvSpPr>
        <p:spPr bwMode="auto">
          <a:xfrm>
            <a:off x="6030912" y="6370146"/>
            <a:ext cx="32766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dirty="0" smtClean="0">
                <a:latin typeface="Calibri" charset="0"/>
              </a:rPr>
              <a:t>q: # edges in T</a:t>
            </a:r>
            <a:br>
              <a:rPr lang="en-US" sz="3000" dirty="0" smtClean="0">
                <a:latin typeface="Calibri" charset="0"/>
              </a:rPr>
            </a:br>
            <a:r>
              <a:rPr lang="en-US" sz="3000" dirty="0" smtClean="0">
                <a:latin typeface="Calibri" charset="0"/>
              </a:rPr>
              <a:t>r: # inactive edges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animBg="1"/>
      <p:bldP spid="74" grpId="0"/>
      <p:bldP spid="75" grpId="0"/>
      <p:bldP spid="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8C8C7-DAF2-2E46-9078-A260181F75F9}" type="slidenum">
              <a:rPr lang="fi-FI"/>
              <a:pPr/>
              <a:t>9</a:t>
            </a:fld>
            <a:endParaRPr lang="fi-FI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553998"/>
          </a:xfrm>
        </p:spPr>
        <p:txBody>
          <a:bodyPr>
            <a:spAutoFit/>
          </a:bodyPr>
          <a:lstStyle/>
          <a:p>
            <a:pPr eaLnBrk="1"/>
            <a:r>
              <a:rPr lang="en-US" sz="3600" dirty="0" smtClean="0"/>
              <a:t>Likelihood of a cascade for a given tree</a:t>
            </a:r>
            <a:endParaRPr lang="en-US" sz="3600" dirty="0"/>
          </a:p>
        </p:txBody>
      </p:sp>
      <p:sp>
        <p:nvSpPr>
          <p:cNvPr id="45" name="Text Placeholder 2"/>
          <p:cNvSpPr txBox="1">
            <a:spLocks/>
          </p:cNvSpPr>
          <p:nvPr/>
        </p:nvSpPr>
        <p:spPr bwMode="auto">
          <a:xfrm>
            <a:off x="392112" y="1493837"/>
            <a:ext cx="92964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latin typeface="Calibri" charset="0"/>
              </a:rPr>
              <a:t>Consider a particular feasible tree T            for a cascade, the </a:t>
            </a:r>
            <a:r>
              <a:rPr lang="en-US" sz="3000" b="1" dirty="0" smtClean="0">
                <a:latin typeface="Calibri" charset="0"/>
              </a:rPr>
              <a:t>likelihood of the cascade given the tree T</a:t>
            </a:r>
            <a:r>
              <a:rPr lang="en-US" sz="3000" dirty="0" smtClean="0">
                <a:latin typeface="Calibri" charset="0"/>
              </a:rPr>
              <a:t> is:</a:t>
            </a:r>
          </a:p>
        </p:txBody>
      </p:sp>
      <p:grpSp>
        <p:nvGrpSpPr>
          <p:cNvPr id="2" name="Group 52"/>
          <p:cNvGrpSpPr/>
          <p:nvPr/>
        </p:nvGrpSpPr>
        <p:grpSpPr>
          <a:xfrm>
            <a:off x="6640512" y="1493837"/>
            <a:ext cx="695037" cy="457200"/>
            <a:chOff x="1754475" y="4401455"/>
            <a:chExt cx="1380837" cy="826182"/>
          </a:xfrm>
        </p:grpSpPr>
        <p:sp>
          <p:nvSpPr>
            <p:cNvPr id="12" name="Oval 11"/>
            <p:cNvSpPr/>
            <p:nvPr/>
          </p:nvSpPr>
          <p:spPr>
            <a:xfrm>
              <a:off x="1754475" y="4991585"/>
              <a:ext cx="216131" cy="236052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258781" y="4401455"/>
              <a:ext cx="216131" cy="236052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835130" y="4991585"/>
              <a:ext cx="216131" cy="236052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/>
            <p:cNvCxnSpPr>
              <a:stCxn id="13" idx="5"/>
              <a:endCxn id="14" idx="1"/>
            </p:cNvCxnSpPr>
            <p:nvPr/>
          </p:nvCxnSpPr>
          <p:spPr>
            <a:xfrm rot="16200000" flipH="1">
              <a:off x="2443413" y="4602785"/>
              <a:ext cx="423216" cy="4235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6"/>
              <a:endCxn id="23" idx="2"/>
            </p:cNvCxnSpPr>
            <p:nvPr/>
          </p:nvCxnSpPr>
          <p:spPr>
            <a:xfrm>
              <a:off x="1970606" y="5109611"/>
              <a:ext cx="324196" cy="13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1903086" y="4638807"/>
              <a:ext cx="423216" cy="3514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919181" y="4401455"/>
              <a:ext cx="216131" cy="236052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/>
            <p:cNvCxnSpPr>
              <a:stCxn id="13" idx="6"/>
              <a:endCxn id="21" idx="2"/>
            </p:cNvCxnSpPr>
            <p:nvPr/>
          </p:nvCxnSpPr>
          <p:spPr>
            <a:xfrm>
              <a:off x="2474912" y="4519481"/>
              <a:ext cx="444269" cy="13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294803" y="4991585"/>
              <a:ext cx="216131" cy="236052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1" y="2560637"/>
            <a:ext cx="4948267" cy="1143000"/>
          </a:xfrm>
          <a:prstGeom prst="rect">
            <a:avLst/>
          </a:prstGeom>
        </p:spPr>
      </p:pic>
      <p:grpSp>
        <p:nvGrpSpPr>
          <p:cNvPr id="3" name="Group 63"/>
          <p:cNvGrpSpPr/>
          <p:nvPr/>
        </p:nvGrpSpPr>
        <p:grpSpPr>
          <a:xfrm>
            <a:off x="3607901" y="4485107"/>
            <a:ext cx="1988128" cy="1352130"/>
            <a:chOff x="2594984" y="4104107"/>
            <a:chExt cx="1380837" cy="826182"/>
          </a:xfrm>
        </p:grpSpPr>
        <p:sp>
          <p:nvSpPr>
            <p:cNvPr id="55" name="Oval 54"/>
            <p:cNvSpPr/>
            <p:nvPr/>
          </p:nvSpPr>
          <p:spPr>
            <a:xfrm>
              <a:off x="2594984" y="4694237"/>
              <a:ext cx="216131" cy="236052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3099290" y="4104107"/>
              <a:ext cx="216131" cy="236052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3675639" y="4694237"/>
              <a:ext cx="216131" cy="236052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8" name="Straight Arrow Connector 57"/>
            <p:cNvCxnSpPr>
              <a:stCxn id="56" idx="5"/>
              <a:endCxn id="57" idx="1"/>
            </p:cNvCxnSpPr>
            <p:nvPr/>
          </p:nvCxnSpPr>
          <p:spPr>
            <a:xfrm rot="16200000" flipH="1">
              <a:off x="3283922" y="4305437"/>
              <a:ext cx="423216" cy="423521"/>
            </a:xfrm>
            <a:prstGeom prst="straightConnector1">
              <a:avLst/>
            </a:prstGeom>
            <a:ln w="50800">
              <a:solidFill>
                <a:srgbClr val="008000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5" idx="6"/>
              <a:endCxn id="63" idx="2"/>
            </p:cNvCxnSpPr>
            <p:nvPr/>
          </p:nvCxnSpPr>
          <p:spPr>
            <a:xfrm>
              <a:off x="2811115" y="4812263"/>
              <a:ext cx="324196" cy="1366"/>
            </a:xfrm>
            <a:prstGeom prst="straightConnector1">
              <a:avLst/>
            </a:prstGeom>
            <a:ln w="50800">
              <a:solidFill>
                <a:schemeClr val="accent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5" idx="7"/>
              <a:endCxn id="56" idx="3"/>
            </p:cNvCxnSpPr>
            <p:nvPr/>
          </p:nvCxnSpPr>
          <p:spPr>
            <a:xfrm rot="5400000" flipH="1" flipV="1">
              <a:off x="2743595" y="4341459"/>
              <a:ext cx="423216" cy="351477"/>
            </a:xfrm>
            <a:prstGeom prst="straightConnector1">
              <a:avLst/>
            </a:prstGeom>
            <a:ln w="50800">
              <a:solidFill>
                <a:schemeClr val="accent2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3759690" y="4104107"/>
              <a:ext cx="216131" cy="236052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Arrow Connector 61"/>
            <p:cNvCxnSpPr>
              <a:stCxn id="56" idx="6"/>
              <a:endCxn id="61" idx="2"/>
            </p:cNvCxnSpPr>
            <p:nvPr/>
          </p:nvCxnSpPr>
          <p:spPr>
            <a:xfrm>
              <a:off x="3315421" y="4222133"/>
              <a:ext cx="444269" cy="1366"/>
            </a:xfrm>
            <a:prstGeom prst="straightConnector1">
              <a:avLst/>
            </a:prstGeom>
            <a:ln w="50800">
              <a:solidFill>
                <a:schemeClr val="bg2">
                  <a:lumMod val="50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3135312" y="4694237"/>
              <a:ext cx="216131" cy="236052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0" name="Text Placeholder 2"/>
          <p:cNvSpPr txBox="1">
            <a:spLocks/>
          </p:cNvSpPr>
          <p:nvPr/>
        </p:nvSpPr>
        <p:spPr bwMode="auto">
          <a:xfrm>
            <a:off x="849312" y="4160837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400" dirty="0" smtClean="0">
                <a:latin typeface="Calibri" charset="0"/>
              </a:rPr>
              <a:t>Example:</a:t>
            </a:r>
            <a:endParaRPr lang="en-US" sz="3000" dirty="0" smtClean="0">
              <a:latin typeface="Calibri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310029" y="5227637"/>
            <a:ext cx="282483" cy="322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92" name="TextBox 91"/>
          <p:cNvSpPr txBox="1"/>
          <p:nvPr/>
        </p:nvSpPr>
        <p:spPr>
          <a:xfrm>
            <a:off x="4300629" y="5778903"/>
            <a:ext cx="289363" cy="322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93" name="TextBox 92"/>
          <p:cNvSpPr txBox="1"/>
          <p:nvPr/>
        </p:nvSpPr>
        <p:spPr>
          <a:xfrm>
            <a:off x="5443629" y="5227637"/>
            <a:ext cx="301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4</a:t>
            </a:r>
            <a:endParaRPr lang="en-US" sz="1400" baseline="-25000" dirty="0"/>
          </a:p>
        </p:txBody>
      </p:sp>
      <p:sp>
        <p:nvSpPr>
          <p:cNvPr id="94" name="TextBox 93"/>
          <p:cNvSpPr txBox="1"/>
          <p:nvPr/>
        </p:nvSpPr>
        <p:spPr>
          <a:xfrm>
            <a:off x="4072029" y="4313237"/>
            <a:ext cx="301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3</a:t>
            </a:r>
            <a:endParaRPr lang="en-US" sz="1400" baseline="-25000" dirty="0"/>
          </a:p>
        </p:txBody>
      </p:sp>
      <p:sp>
        <p:nvSpPr>
          <p:cNvPr id="95" name="TextBox 94"/>
          <p:cNvSpPr txBox="1"/>
          <p:nvPr/>
        </p:nvSpPr>
        <p:spPr>
          <a:xfrm>
            <a:off x="5596029" y="4237037"/>
            <a:ext cx="282483" cy="322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5</a:t>
            </a:r>
            <a:endParaRPr lang="en-US" sz="1400" baseline="-25000" dirty="0"/>
          </a:p>
        </p:txBody>
      </p:sp>
      <p:sp>
        <p:nvSpPr>
          <p:cNvPr id="96" name="Text Placeholder 2"/>
          <p:cNvSpPr txBox="1">
            <a:spLocks/>
          </p:cNvSpPr>
          <p:nvPr/>
        </p:nvSpPr>
        <p:spPr bwMode="auto">
          <a:xfrm>
            <a:off x="468312" y="6294437"/>
            <a:ext cx="853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400" dirty="0" smtClean="0">
                <a:latin typeface="Calibri" charset="0"/>
              </a:rPr>
              <a:t>f(</a:t>
            </a:r>
            <a:r>
              <a:rPr lang="en-US" sz="2400" b="1" dirty="0" smtClean="0">
                <a:latin typeface="Calibri" charset="0"/>
              </a:rPr>
              <a:t>t</a:t>
            </a:r>
            <a:r>
              <a:rPr lang="en-US" sz="2400" b="1" baseline="30000" dirty="0" smtClean="0">
                <a:latin typeface="Calibri" charset="0"/>
              </a:rPr>
              <a:t>c</a:t>
            </a:r>
            <a:r>
              <a:rPr lang="en-US" sz="2400" dirty="0" smtClean="0">
                <a:latin typeface="Calibri" charset="0"/>
              </a:rPr>
              <a:t> | T) = </a:t>
            </a:r>
            <a:r>
              <a:rPr lang="en-US" sz="2400" dirty="0" smtClean="0">
                <a:solidFill>
                  <a:schemeClr val="accent1"/>
                </a:solidFill>
                <a:latin typeface="Calibri" charset="0"/>
              </a:rPr>
              <a:t>f(t</a:t>
            </a:r>
            <a:r>
              <a:rPr lang="en-US" sz="2400" baseline="-25000" dirty="0" smtClean="0">
                <a:solidFill>
                  <a:schemeClr val="accent1"/>
                </a:solidFill>
                <a:latin typeface="Calibri" charset="0"/>
              </a:rPr>
              <a:t>2</a:t>
            </a:r>
            <a:r>
              <a:rPr lang="en-US" sz="2400" dirty="0" smtClean="0">
                <a:solidFill>
                  <a:schemeClr val="accent1"/>
                </a:solidFill>
                <a:latin typeface="Calibri" charset="0"/>
              </a:rPr>
              <a:t> | t</a:t>
            </a:r>
            <a:r>
              <a:rPr lang="en-US" sz="2400" baseline="-25000" dirty="0" smtClean="0">
                <a:solidFill>
                  <a:schemeClr val="accent1"/>
                </a:solidFill>
                <a:latin typeface="Calibri" charset="0"/>
              </a:rPr>
              <a:t>1</a:t>
            </a:r>
            <a:r>
              <a:rPr lang="en-US" sz="2400" dirty="0" smtClean="0">
                <a:solidFill>
                  <a:schemeClr val="accent1"/>
                </a:solidFill>
                <a:latin typeface="Calibri" charset="0"/>
              </a:rPr>
              <a:t> ; α) </a:t>
            </a:r>
            <a:r>
              <a:rPr lang="en-US" sz="2400" dirty="0" smtClean="0">
                <a:solidFill>
                  <a:schemeClr val="accent2"/>
                </a:solidFill>
                <a:latin typeface="Calibri" charset="0"/>
              </a:rPr>
              <a:t>f(t</a:t>
            </a:r>
            <a:r>
              <a:rPr lang="en-US" sz="2400" baseline="-25000" dirty="0" smtClean="0">
                <a:solidFill>
                  <a:schemeClr val="accent2"/>
                </a:solidFill>
                <a:latin typeface="Calibri" charset="0"/>
              </a:rPr>
              <a:t>3</a:t>
            </a:r>
            <a:r>
              <a:rPr lang="en-US" sz="2400" dirty="0" smtClean="0">
                <a:solidFill>
                  <a:schemeClr val="accent2"/>
                </a:solidFill>
                <a:latin typeface="Calibri" charset="0"/>
              </a:rPr>
              <a:t> | t</a:t>
            </a:r>
            <a:r>
              <a:rPr lang="en-US" sz="2400" baseline="-25000" dirty="0" smtClean="0">
                <a:solidFill>
                  <a:schemeClr val="accent2"/>
                </a:solidFill>
                <a:latin typeface="Calibri" charset="0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  <a:latin typeface="Calibri" charset="0"/>
              </a:rPr>
              <a:t> ;</a:t>
            </a:r>
            <a:r>
              <a:rPr lang="en-US" sz="2400" dirty="0" smtClean="0">
                <a:solidFill>
                  <a:schemeClr val="accent1"/>
                </a:solidFill>
                <a:latin typeface="Calibri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libri" charset="0"/>
              </a:rPr>
              <a:t>α) </a:t>
            </a:r>
            <a:r>
              <a:rPr lang="en-US" sz="2400" dirty="0" smtClean="0">
                <a:solidFill>
                  <a:srgbClr val="008000"/>
                </a:solidFill>
                <a:latin typeface="Calibri" charset="0"/>
              </a:rPr>
              <a:t>f(t</a:t>
            </a:r>
            <a:r>
              <a:rPr lang="en-US" sz="2400" baseline="-25000" dirty="0" smtClean="0">
                <a:solidFill>
                  <a:srgbClr val="008000"/>
                </a:solidFill>
                <a:latin typeface="Calibri" charset="0"/>
              </a:rPr>
              <a:t>4</a:t>
            </a:r>
            <a:r>
              <a:rPr lang="en-US" sz="2400" dirty="0" smtClean="0">
                <a:solidFill>
                  <a:srgbClr val="008000"/>
                </a:solidFill>
                <a:latin typeface="Calibri" charset="0"/>
              </a:rPr>
              <a:t> | t</a:t>
            </a:r>
            <a:r>
              <a:rPr lang="en-US" sz="2400" baseline="-25000" dirty="0" smtClean="0">
                <a:solidFill>
                  <a:srgbClr val="008000"/>
                </a:solidFill>
                <a:latin typeface="Calibri" charset="0"/>
              </a:rPr>
              <a:t>3</a:t>
            </a:r>
            <a:r>
              <a:rPr lang="en-US" sz="2400" dirty="0" smtClean="0">
                <a:solidFill>
                  <a:srgbClr val="008000"/>
                </a:solidFill>
                <a:latin typeface="Calibri" charset="0"/>
              </a:rPr>
              <a:t> ;</a:t>
            </a:r>
            <a:r>
              <a:rPr lang="en-US" sz="2400" dirty="0" smtClean="0">
                <a:solidFill>
                  <a:schemeClr val="accent1"/>
                </a:solidFill>
                <a:latin typeface="Calibri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alibri" charset="0"/>
              </a:rPr>
              <a:t>α)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f(t</a:t>
            </a:r>
            <a:r>
              <a:rPr lang="en-US" sz="2400" baseline="-250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5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 | t</a:t>
            </a:r>
            <a:r>
              <a:rPr lang="en-US" sz="2400" baseline="-250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3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 ;</a:t>
            </a:r>
            <a:r>
              <a:rPr lang="en-US" sz="2400" dirty="0" smtClean="0">
                <a:solidFill>
                  <a:schemeClr val="accent1"/>
                </a:solidFill>
                <a:latin typeface="Calibri" charset="0"/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α)</a:t>
            </a:r>
            <a:endParaRPr lang="en-US" sz="3000" dirty="0" smtClean="0">
              <a:solidFill>
                <a:schemeClr val="bg2">
                  <a:lumMod val="50000"/>
                </a:schemeClr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theme/theme1.xml><?xml version="1.0" encoding="utf-8"?>
<a:theme xmlns:a="http://schemas.openxmlformats.org/drawingml/2006/main" name="Glossy">
  <a:themeElements>
    <a:clrScheme name="Gloss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lossy">
      <a:majorFont>
        <a:latin typeface="Arial"/>
        <a:ea typeface="DejaVu Sans"/>
        <a:cs typeface="DejaVu San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oss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48218</TotalTime>
  <Words>1267</Words>
  <Application>Microsoft Macintosh PowerPoint</Application>
  <PresentationFormat>Custom</PresentationFormat>
  <Paragraphs>186</Paragraphs>
  <Slides>20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Glossy</vt:lpstr>
      <vt:lpstr>1 MPI for Intelligent Systems 2 Stanford University  </vt:lpstr>
      <vt:lpstr>Propagation</vt:lpstr>
      <vt:lpstr>Propagation over unknown networks</vt:lpstr>
      <vt:lpstr>Examples of diffusion</vt:lpstr>
      <vt:lpstr>Directed Diffusion Network</vt:lpstr>
      <vt:lpstr>Outline</vt:lpstr>
      <vt:lpstr>Pairwise interactions</vt:lpstr>
      <vt:lpstr>Probability of a tree in a given network</vt:lpstr>
      <vt:lpstr>Likelihood of a cascade for a given tree</vt:lpstr>
      <vt:lpstr>Likelihood of a cascade in a given network</vt:lpstr>
      <vt:lpstr>Likelihood of a cascade in a given network</vt:lpstr>
      <vt:lpstr>Network Inference Problem</vt:lpstr>
      <vt:lpstr>Submodular maximization</vt:lpstr>
      <vt:lpstr>Experimental Setup</vt:lpstr>
      <vt:lpstr>Precision vs Recall</vt:lpstr>
      <vt:lpstr>ROC gain wrt NetInf vs # cascades</vt:lpstr>
      <vt:lpstr>Scalability</vt:lpstr>
      <vt:lpstr>Real Network: performance</vt:lpstr>
      <vt:lpstr>Conclusions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Networks of Diffusion</dc:title>
  <cp:lastModifiedBy>Manuel Gomez Rodriguez</cp:lastModifiedBy>
  <cp:revision>1978</cp:revision>
  <dcterms:created xsi:type="dcterms:W3CDTF">2012-06-28T08:28:07Z</dcterms:created>
  <dcterms:modified xsi:type="dcterms:W3CDTF">2012-06-28T21:32:16Z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