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.xml" ContentType="application/vnd.openxmlformats-officedocument.presentationml.notes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23"/>
  </p:notesMasterIdLst>
  <p:handoutMasterIdLst>
    <p:handoutMasterId r:id="rId24"/>
  </p:handoutMasterIdLst>
  <p:sldIdLst>
    <p:sldId id="256" r:id="rId2"/>
    <p:sldId id="305" r:id="rId3"/>
    <p:sldId id="334" r:id="rId4"/>
    <p:sldId id="336" r:id="rId5"/>
    <p:sldId id="311" r:id="rId6"/>
    <p:sldId id="337" r:id="rId7"/>
    <p:sldId id="316" r:id="rId8"/>
    <p:sldId id="318" r:id="rId9"/>
    <p:sldId id="319" r:id="rId10"/>
    <p:sldId id="335" r:id="rId11"/>
    <p:sldId id="320" r:id="rId12"/>
    <p:sldId id="321" r:id="rId13"/>
    <p:sldId id="322" r:id="rId14"/>
    <p:sldId id="323" r:id="rId15"/>
    <p:sldId id="331" r:id="rId16"/>
    <p:sldId id="324" r:id="rId17"/>
    <p:sldId id="333" r:id="rId18"/>
    <p:sldId id="325" r:id="rId19"/>
    <p:sldId id="332" r:id="rId20"/>
    <p:sldId id="298" r:id="rId21"/>
    <p:sldId id="302" r:id="rId22"/>
  </p:sldIdLst>
  <p:sldSz cx="10080625" cy="7559675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rgbClr val="FF0000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CC3300"/>
    <a:srgbClr val="FF3300"/>
    <a:srgbClr val="D1673D"/>
    <a:srgbClr val="B17D5D"/>
    <a:srgbClr val="009900"/>
    <a:srgbClr val="99CC00"/>
    <a:srgbClr val="B2B2B2"/>
    <a:srgbClr val="5F5F5F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6268" autoAdjust="0"/>
    <p:restoredTop sz="86354" autoAdjust="0"/>
  </p:normalViewPr>
  <p:slideViewPr>
    <p:cSldViewPr>
      <p:cViewPr varScale="1">
        <p:scale>
          <a:sx n="78" d="100"/>
          <a:sy n="78" d="100"/>
        </p:scale>
        <p:origin x="-968" y="-112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300" y="-102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 bwMode="auto">
          <a:xfrm>
            <a:off x="0" y="0"/>
            <a:ext cx="31734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t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 bwMode="auto">
          <a:xfrm>
            <a:off x="4140200" y="0"/>
            <a:ext cx="3175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t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 bwMode="auto">
          <a:xfrm>
            <a:off x="0" y="9121775"/>
            <a:ext cx="31734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b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 bwMode="auto">
          <a:xfrm>
            <a:off x="4140200" y="9121775"/>
            <a:ext cx="3175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b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latin typeface="Calibri" charset="0"/>
              </a:defRPr>
            </a:lvl1pPr>
          </a:lstStyle>
          <a:p>
            <a:pPr>
              <a:defRPr/>
            </a:pPr>
            <a:fld id="{413AA366-A3C2-114F-B81D-27BE8B175CC0}" type="slidenum">
              <a:rPr lang="en-US"/>
              <a:pPr>
                <a:defRPr/>
              </a:pPr>
              <a:t>‹#›</a:t>
            </a:fld>
            <a:endParaRPr lang="fi-FI"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02020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257300" y="730250"/>
            <a:ext cx="4799013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339" name="Notes Placeholder 2"/>
          <p:cNvSpPr txBox="1"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73413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141788" y="0"/>
            <a:ext cx="3173412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120188"/>
            <a:ext cx="3173413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141788" y="9120188"/>
            <a:ext cx="3173412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FC8110E2-1524-9445-B796-69A2FE04EDF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156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fi-FI" sz="2000">
        <a:solidFill>
          <a:schemeClr val="tx1"/>
        </a:solidFill>
        <a:latin typeface="Arial" pitchFamily="18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6387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891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301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301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301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301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7347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7107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E9449-F772-0A4F-A414-B421A0A8F96F}" type="datetime1">
              <a:rPr lang="en-US"/>
              <a:pPr>
                <a:defRPr/>
              </a:pPr>
              <a:t>6/28/12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D0209-7DE8-DE48-A57C-4EEA4DD65EC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880B0-46A9-B24C-9E60-A6E476430BDE}" type="datetime1">
              <a:rPr lang="en-US"/>
              <a:pPr>
                <a:defRPr/>
              </a:pPr>
              <a:t>6/28/12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13A86-463B-E445-BDA6-B66E5D639C9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325" y="0"/>
            <a:ext cx="2276475" cy="6757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678612" cy="6757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087A5-6F6C-424C-B07E-73FB041E9D6A}" type="datetime1">
              <a:rPr lang="en-US"/>
              <a:pPr>
                <a:defRPr/>
              </a:pPr>
              <a:t>6/28/12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4499D-3F0D-5546-9230-754BF6308C6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635B1-8426-3249-ABF5-CADB55DB964E}" type="datetime1">
              <a:rPr lang="en-US"/>
              <a:pPr>
                <a:defRPr/>
              </a:pPr>
              <a:t>6/28/12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16DF1-BA4B-5C44-971E-82A6EE73956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4C467-6470-C448-9430-4CA99E9A51B5}" type="datetime1">
              <a:rPr lang="en-US"/>
              <a:pPr>
                <a:defRPr/>
              </a:pPr>
              <a:t>6/28/12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4DD81-DD57-694B-B043-D199770EC7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071E9-6D7D-F34F-8DAD-4040732BBF25}" type="datetime1">
              <a:rPr lang="en-US"/>
              <a:pPr>
                <a:defRPr/>
              </a:pPr>
              <a:t>6/28/12</a:t>
            </a:fld>
            <a:endParaRPr lang="fi-FI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B5363-205D-A54E-94F6-288C26787C6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2519C-F037-F24B-8035-B1B20F67C06C}" type="datetime1">
              <a:rPr lang="en-US"/>
              <a:pPr>
                <a:defRPr/>
              </a:pPr>
              <a:t>6/28/12</a:t>
            </a:fld>
            <a:endParaRPr lang="fi-FI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7CA44-CA71-514B-B5EE-3ADB5193DF0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48087-D381-1646-8978-E930BB7D86BA}" type="datetime1">
              <a:rPr lang="en-US"/>
              <a:pPr>
                <a:defRPr/>
              </a:pPr>
              <a:t>6/28/12</a:t>
            </a:fld>
            <a:endParaRPr lang="fi-FI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74740-7670-CC41-ACDF-A0E14F34940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DACBA-14DE-AC4C-BBA0-6FA4DC8452D9}" type="datetime1">
              <a:rPr lang="en-US"/>
              <a:pPr>
                <a:defRPr/>
              </a:pPr>
              <a:t>6/28/12</a:t>
            </a:fld>
            <a:endParaRPr lang="fi-FI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42FA5-FACE-DD48-AEFA-D9ABFC4E22D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E24B7-8B7E-F846-B32D-6CF756C623D8}" type="datetime1">
              <a:rPr lang="en-US"/>
              <a:pPr>
                <a:defRPr/>
              </a:pPr>
              <a:t>6/28/12</a:t>
            </a:fld>
            <a:endParaRPr lang="fi-FI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479E3-829C-3848-B3E3-9634A6B8E12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A54C7-BA14-5448-8ED9-FE78F6E22BB7}" type="datetime1">
              <a:rPr lang="en-US"/>
              <a:pPr>
                <a:defRPr/>
              </a:pPr>
              <a:t>6/28/12</a:t>
            </a:fld>
            <a:endParaRPr lang="fi-FI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9FF8A-B7D2-1941-8D2D-F777CCEDE9C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468313" y="0"/>
            <a:ext cx="90709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102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503238" y="1768475"/>
            <a:ext cx="9072562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jäsennyksen tekstimuotoa napsauttamalla</a:t>
            </a:r>
          </a:p>
          <a:p>
            <a:pPr lvl="1"/>
            <a:r>
              <a:rPr lang="fi-FI"/>
              <a:t>Toinen jäsennystaso</a:t>
            </a:r>
          </a:p>
          <a:p>
            <a:pPr lvl="2"/>
            <a:r>
              <a:rPr lang="fi-FI"/>
              <a:t>Kolmas jäsennystaso</a:t>
            </a:r>
          </a:p>
          <a:p>
            <a:pPr lvl="3"/>
            <a:r>
              <a:rPr lang="fi-FI"/>
              <a:t>Neljäs jäsennystaso</a:t>
            </a:r>
          </a:p>
          <a:p>
            <a:pPr lvl="4"/>
            <a:r>
              <a:rPr lang="fi-FI"/>
              <a:t>Viides jäsennystaso</a:t>
            </a:r>
          </a:p>
          <a:p>
            <a:pPr lvl="4"/>
            <a:r>
              <a:rPr lang="fi-FI"/>
              <a:t>Kuudes jäsennystaso</a:t>
            </a:r>
          </a:p>
          <a:p>
            <a:pPr lvl="4"/>
            <a:r>
              <a:rPr lang="fi-FI"/>
              <a:t>Seitsemäs jäsennystaso</a:t>
            </a:r>
          </a:p>
          <a:p>
            <a:pPr lvl="4"/>
            <a:r>
              <a:rPr lang="fi-FI"/>
              <a:t>Kahdeksas jäsennystaso</a:t>
            </a:r>
          </a:p>
          <a:p>
            <a:pPr lvl="4"/>
            <a:r>
              <a:rPr lang="fi-FI"/>
              <a:t>Yhdeksäs jäsennystaso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238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defRPr sz="14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CEDD8699-042C-2346-9A27-29B65BE83EC6}" type="datetime1">
              <a:rPr lang="en-US"/>
              <a:pPr>
                <a:defRPr/>
              </a:pPr>
              <a:t>6/28/12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8050" y="6886575"/>
            <a:ext cx="319405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defRPr sz="14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6300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4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4C1912FD-5D1F-9040-9225-6EB96CB30C6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9pPr>
    </p:titleStyle>
    <p:bodyStyle>
      <a:lvl1pPr marL="431800" indent="-32385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63600" indent="-287338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2954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7272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1590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6162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6pPr>
      <a:lvl7pPr marL="30734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7pPr>
      <a:lvl8pPr marL="35306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8pPr>
      <a:lvl9pPr marL="39878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17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4887912" y="2713037"/>
            <a:ext cx="4936200" cy="2053200"/>
            <a:chOff x="6123912" y="2260037"/>
            <a:chExt cx="2953289" cy="1058400"/>
          </a:xfrm>
        </p:grpSpPr>
        <p:sp>
          <p:nvSpPr>
            <p:cNvPr id="6" name="Oval 5"/>
            <p:cNvSpPr/>
            <p:nvPr/>
          </p:nvSpPr>
          <p:spPr>
            <a:xfrm>
              <a:off x="8562312" y="2954237"/>
              <a:ext cx="144000" cy="144000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solidFill>
                <a:schemeClr val="tx1">
                  <a:alpha val="20000"/>
                </a:schemeClr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8249112" y="2268437"/>
              <a:ext cx="144000" cy="144000"/>
            </a:xfrm>
            <a:prstGeom prst="ellipse">
              <a:avLst/>
            </a:prstGeom>
            <a:solidFill>
              <a:schemeClr val="accent2">
                <a:alpha val="35000"/>
              </a:schemeClr>
            </a:solidFill>
            <a:ln>
              <a:solidFill>
                <a:schemeClr val="tx1">
                  <a:alpha val="20000"/>
                </a:schemeClr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8028912" y="2564837"/>
              <a:ext cx="144000" cy="144000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solidFill>
                <a:schemeClr val="tx1">
                  <a:alpha val="20000"/>
                </a:schemeClr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8933201" y="2511682"/>
              <a:ext cx="144000" cy="144000"/>
            </a:xfrm>
            <a:prstGeom prst="ellipse">
              <a:avLst/>
            </a:prstGeom>
            <a:solidFill>
              <a:schemeClr val="accent2">
                <a:alpha val="35000"/>
              </a:schemeClr>
            </a:solidFill>
            <a:ln>
              <a:solidFill>
                <a:schemeClr val="tx1">
                  <a:alpha val="20000"/>
                </a:schemeClr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7800312" y="2260037"/>
              <a:ext cx="144000" cy="144000"/>
            </a:xfrm>
            <a:prstGeom prst="ellipse">
              <a:avLst/>
            </a:prstGeom>
            <a:solidFill>
              <a:schemeClr val="accent2">
                <a:alpha val="35000"/>
              </a:schemeClr>
            </a:solidFill>
            <a:ln>
              <a:solidFill>
                <a:schemeClr val="tx1">
                  <a:alpha val="20000"/>
                </a:schemeClr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8325312" y="2564837"/>
              <a:ext cx="144000" cy="144000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solidFill>
                <a:schemeClr val="tx1">
                  <a:alpha val="20000"/>
                </a:schemeClr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7584312" y="2700839"/>
              <a:ext cx="144000" cy="144000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solidFill>
                <a:schemeClr val="tx1">
                  <a:alpha val="20000"/>
                </a:schemeClr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7258512" y="2412437"/>
              <a:ext cx="144000" cy="144000"/>
            </a:xfrm>
            <a:prstGeom prst="ellipse">
              <a:avLst/>
            </a:prstGeom>
            <a:solidFill>
              <a:schemeClr val="accent2">
                <a:alpha val="35000"/>
              </a:schemeClr>
            </a:solidFill>
            <a:ln>
              <a:solidFill>
                <a:schemeClr val="tx1">
                  <a:alpha val="20000"/>
                </a:schemeClr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7656312" y="3030437"/>
              <a:ext cx="144000" cy="144000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solidFill>
                <a:schemeClr val="tx1">
                  <a:alpha val="20000"/>
                </a:schemeClr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/>
            <p:cNvCxnSpPr>
              <a:stCxn id="6" idx="2"/>
            </p:cNvCxnSpPr>
            <p:nvPr/>
          </p:nvCxnSpPr>
          <p:spPr>
            <a:xfrm rot="10800000" flipV="1">
              <a:off x="8240712" y="3026237"/>
              <a:ext cx="321600" cy="63600"/>
            </a:xfrm>
            <a:prstGeom prst="line">
              <a:avLst/>
            </a:prstGeom>
            <a:ln>
              <a:solidFill>
                <a:schemeClr val="tx1">
                  <a:alpha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0" idx="3"/>
              <a:endCxn id="6" idx="7"/>
            </p:cNvCxnSpPr>
            <p:nvPr/>
          </p:nvCxnSpPr>
          <p:spPr>
            <a:xfrm rot="5400000">
              <a:off x="8649392" y="2670427"/>
              <a:ext cx="340731" cy="269065"/>
            </a:xfrm>
            <a:prstGeom prst="line">
              <a:avLst/>
            </a:prstGeom>
            <a:ln>
              <a:solidFill>
                <a:schemeClr val="tx1">
                  <a:alpha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15" idx="6"/>
            </p:cNvCxnSpPr>
            <p:nvPr/>
          </p:nvCxnSpPr>
          <p:spPr>
            <a:xfrm rot="10800000" flipV="1">
              <a:off x="7800312" y="3089837"/>
              <a:ext cx="296400" cy="12600"/>
            </a:xfrm>
            <a:prstGeom prst="line">
              <a:avLst/>
            </a:prstGeom>
            <a:ln>
              <a:solidFill>
                <a:schemeClr val="tx1">
                  <a:alpha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9" idx="4"/>
            </p:cNvCxnSpPr>
            <p:nvPr/>
          </p:nvCxnSpPr>
          <p:spPr>
            <a:xfrm rot="16200000" flipH="1">
              <a:off x="7938012" y="2871737"/>
              <a:ext cx="342688" cy="16888"/>
            </a:xfrm>
            <a:prstGeom prst="line">
              <a:avLst/>
            </a:prstGeom>
            <a:ln>
              <a:solidFill>
                <a:schemeClr val="tx1">
                  <a:alpha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endCxn id="13" idx="5"/>
            </p:cNvCxnSpPr>
            <p:nvPr/>
          </p:nvCxnSpPr>
          <p:spPr>
            <a:xfrm rot="16200000" flipV="1">
              <a:off x="7804925" y="2726050"/>
              <a:ext cx="215174" cy="410576"/>
            </a:xfrm>
            <a:prstGeom prst="line">
              <a:avLst/>
            </a:prstGeom>
            <a:ln>
              <a:solidFill>
                <a:schemeClr val="tx1">
                  <a:alpha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3" idx="1"/>
              <a:endCxn id="14" idx="5"/>
            </p:cNvCxnSpPr>
            <p:nvPr/>
          </p:nvCxnSpPr>
          <p:spPr>
            <a:xfrm rot="16200000" flipV="1">
              <a:off x="7400123" y="2516650"/>
              <a:ext cx="186578" cy="223976"/>
            </a:xfrm>
            <a:prstGeom prst="line">
              <a:avLst/>
            </a:prstGeom>
            <a:ln>
              <a:solidFill>
                <a:schemeClr val="tx1">
                  <a:alpha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1" idx="2"/>
              <a:endCxn id="14" idx="6"/>
            </p:cNvCxnSpPr>
            <p:nvPr/>
          </p:nvCxnSpPr>
          <p:spPr>
            <a:xfrm rot="10800000" flipV="1">
              <a:off x="7402512" y="2332037"/>
              <a:ext cx="397800" cy="152400"/>
            </a:xfrm>
            <a:prstGeom prst="line">
              <a:avLst/>
            </a:prstGeom>
            <a:ln>
              <a:solidFill>
                <a:schemeClr val="tx1">
                  <a:alpha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8" idx="3"/>
              <a:endCxn id="9" idx="7"/>
            </p:cNvCxnSpPr>
            <p:nvPr/>
          </p:nvCxnSpPr>
          <p:spPr>
            <a:xfrm rot="5400000">
              <a:off x="8113724" y="2429449"/>
              <a:ext cx="194576" cy="118376"/>
            </a:xfrm>
            <a:prstGeom prst="line">
              <a:avLst/>
            </a:prstGeom>
            <a:ln>
              <a:solidFill>
                <a:schemeClr val="tx1">
                  <a:alpha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2" idx="3"/>
            </p:cNvCxnSpPr>
            <p:nvPr/>
          </p:nvCxnSpPr>
          <p:spPr>
            <a:xfrm rot="5400000">
              <a:off x="8096712" y="2801837"/>
              <a:ext cx="363776" cy="135600"/>
            </a:xfrm>
            <a:prstGeom prst="line">
              <a:avLst/>
            </a:prstGeom>
            <a:ln>
              <a:solidFill>
                <a:schemeClr val="tx1">
                  <a:alpha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9" idx="1"/>
              <a:endCxn id="11" idx="5"/>
            </p:cNvCxnSpPr>
            <p:nvPr/>
          </p:nvCxnSpPr>
          <p:spPr>
            <a:xfrm rot="16200000" flipV="1">
              <a:off x="7885124" y="2421049"/>
              <a:ext cx="202976" cy="126776"/>
            </a:xfrm>
            <a:prstGeom prst="line">
              <a:avLst/>
            </a:prstGeom>
            <a:ln>
              <a:solidFill>
                <a:schemeClr val="tx1">
                  <a:alpha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8638512" y="2268437"/>
              <a:ext cx="144000" cy="144000"/>
            </a:xfrm>
            <a:prstGeom prst="ellipse">
              <a:avLst/>
            </a:prstGeom>
            <a:solidFill>
              <a:schemeClr val="accent2">
                <a:alpha val="35000"/>
              </a:schemeClr>
            </a:solidFill>
            <a:ln>
              <a:solidFill>
                <a:schemeClr val="tx1">
                  <a:alpha val="20000"/>
                </a:schemeClr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8409912" y="3174437"/>
              <a:ext cx="144000" cy="144000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solidFill>
                <a:schemeClr val="tx1">
                  <a:alpha val="20000"/>
                </a:schemeClr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7182312" y="2717237"/>
              <a:ext cx="144000" cy="144000"/>
            </a:xfrm>
            <a:prstGeom prst="ellipse">
              <a:avLst/>
            </a:prstGeom>
            <a:solidFill>
              <a:schemeClr val="accent2">
                <a:alpha val="35000"/>
              </a:schemeClr>
            </a:solidFill>
            <a:ln>
              <a:solidFill>
                <a:schemeClr val="tx1">
                  <a:alpha val="20000"/>
                </a:schemeClr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" name="Straight Connector 29"/>
            <p:cNvCxnSpPr>
              <a:stCxn id="15" idx="1"/>
              <a:endCxn id="29" idx="5"/>
            </p:cNvCxnSpPr>
            <p:nvPr/>
          </p:nvCxnSpPr>
          <p:spPr>
            <a:xfrm rot="16200000" flipV="1">
              <a:off x="7385624" y="2759749"/>
              <a:ext cx="211376" cy="372176"/>
            </a:xfrm>
            <a:prstGeom prst="line">
              <a:avLst/>
            </a:prstGeom>
            <a:ln>
              <a:solidFill>
                <a:schemeClr val="tx1">
                  <a:alpha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7" idx="3"/>
              <a:endCxn id="12" idx="7"/>
            </p:cNvCxnSpPr>
            <p:nvPr/>
          </p:nvCxnSpPr>
          <p:spPr>
            <a:xfrm rot="5400000">
              <a:off x="8456624" y="2382949"/>
              <a:ext cx="194576" cy="211376"/>
            </a:xfrm>
            <a:prstGeom prst="line">
              <a:avLst/>
            </a:prstGeom>
            <a:ln>
              <a:solidFill>
                <a:schemeClr val="tx1">
                  <a:alpha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endCxn id="28" idx="2"/>
            </p:cNvCxnSpPr>
            <p:nvPr/>
          </p:nvCxnSpPr>
          <p:spPr>
            <a:xfrm rot="16200000" flipH="1">
              <a:off x="8261924" y="3098449"/>
              <a:ext cx="105688" cy="190288"/>
            </a:xfrm>
            <a:prstGeom prst="line">
              <a:avLst/>
            </a:prstGeom>
            <a:ln>
              <a:solidFill>
                <a:schemeClr val="tx1">
                  <a:alpha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7" idx="4"/>
              <a:endCxn id="6" idx="0"/>
            </p:cNvCxnSpPr>
            <p:nvPr/>
          </p:nvCxnSpPr>
          <p:spPr>
            <a:xfrm rot="5400000">
              <a:off x="8401512" y="2645237"/>
              <a:ext cx="541800" cy="76200"/>
            </a:xfrm>
            <a:prstGeom prst="line">
              <a:avLst/>
            </a:prstGeom>
            <a:ln>
              <a:solidFill>
                <a:schemeClr val="tx1">
                  <a:alpha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4" idx="2"/>
              <a:endCxn id="35" idx="6"/>
            </p:cNvCxnSpPr>
            <p:nvPr/>
          </p:nvCxnSpPr>
          <p:spPr>
            <a:xfrm rot="10800000">
              <a:off x="7025712" y="2332037"/>
              <a:ext cx="232800" cy="152400"/>
            </a:xfrm>
            <a:prstGeom prst="line">
              <a:avLst/>
            </a:prstGeom>
            <a:ln>
              <a:solidFill>
                <a:schemeClr val="tx1">
                  <a:alpha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6881712" y="2260037"/>
              <a:ext cx="144000" cy="144000"/>
            </a:xfrm>
            <a:prstGeom prst="ellipse">
              <a:avLst/>
            </a:prstGeom>
            <a:solidFill>
              <a:schemeClr val="accent2">
                <a:alpha val="15000"/>
              </a:schemeClr>
            </a:solidFill>
            <a:ln>
              <a:solidFill>
                <a:schemeClr val="tx1">
                  <a:alpha val="20000"/>
                </a:schemeClr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6123912" y="2641037"/>
              <a:ext cx="144000" cy="144000"/>
            </a:xfrm>
            <a:prstGeom prst="ellipse">
              <a:avLst/>
            </a:prstGeom>
            <a:solidFill>
              <a:schemeClr val="accent2">
                <a:alpha val="15000"/>
              </a:schemeClr>
            </a:solidFill>
            <a:ln>
              <a:solidFill>
                <a:schemeClr val="tx1">
                  <a:alpha val="20000"/>
                </a:schemeClr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6462736" y="2332037"/>
              <a:ext cx="144000" cy="144000"/>
            </a:xfrm>
            <a:prstGeom prst="ellipse">
              <a:avLst/>
            </a:prstGeom>
            <a:solidFill>
              <a:schemeClr val="accent2">
                <a:alpha val="15000"/>
              </a:schemeClr>
            </a:solidFill>
            <a:ln>
              <a:solidFill>
                <a:schemeClr val="tx1">
                  <a:alpha val="20000"/>
                </a:schemeClr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/>
            <p:cNvCxnSpPr>
              <a:stCxn id="35" idx="2"/>
              <a:endCxn id="37" idx="6"/>
            </p:cNvCxnSpPr>
            <p:nvPr/>
          </p:nvCxnSpPr>
          <p:spPr>
            <a:xfrm rot="10800000" flipV="1">
              <a:off x="6606736" y="2332037"/>
              <a:ext cx="274976" cy="72000"/>
            </a:xfrm>
            <a:prstGeom prst="line">
              <a:avLst/>
            </a:prstGeom>
            <a:ln>
              <a:solidFill>
                <a:schemeClr val="tx1">
                  <a:alpha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7" idx="3"/>
              <a:endCxn id="36" idx="7"/>
            </p:cNvCxnSpPr>
            <p:nvPr/>
          </p:nvCxnSpPr>
          <p:spPr>
            <a:xfrm rot="5400000">
              <a:off x="6261736" y="2440037"/>
              <a:ext cx="207176" cy="237000"/>
            </a:xfrm>
            <a:prstGeom prst="line">
              <a:avLst/>
            </a:prstGeom>
            <a:ln>
              <a:solidFill>
                <a:schemeClr val="tx1">
                  <a:alpha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9" idx="2"/>
              <a:endCxn id="37" idx="5"/>
            </p:cNvCxnSpPr>
            <p:nvPr/>
          </p:nvCxnSpPr>
          <p:spPr>
            <a:xfrm rot="10800000">
              <a:off x="6585648" y="2454949"/>
              <a:ext cx="596664" cy="334288"/>
            </a:xfrm>
            <a:prstGeom prst="line">
              <a:avLst/>
            </a:prstGeom>
            <a:ln>
              <a:solidFill>
                <a:schemeClr val="tx1">
                  <a:alpha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65" name="Title 2"/>
          <p:cNvSpPr txBox="1">
            <a:spLocks noGrp="1"/>
          </p:cNvSpPr>
          <p:nvPr>
            <p:ph type="title" idx="4294967295"/>
          </p:nvPr>
        </p:nvSpPr>
        <p:spPr>
          <a:xfrm>
            <a:off x="696912" y="4827527"/>
            <a:ext cx="4191000" cy="800219"/>
          </a:xfrm>
        </p:spPr>
        <p:txBody>
          <a:bodyPr wrap="square">
            <a:spAutoFit/>
          </a:bodyPr>
          <a:lstStyle/>
          <a:p>
            <a:pPr eaLnBrk="1"/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Manuel Gomez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Rodriguez</a:t>
            </a:r>
            <a:b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Bernhard Schölkopf</a:t>
            </a:r>
            <a:endParaRPr lang="en-US" sz="2600" b="0" baseline="30000" dirty="0">
              <a:solidFill>
                <a:schemeClr val="tx1">
                  <a:lumMod val="75000"/>
                  <a:lumOff val="25000"/>
                </a:schemeClr>
              </a:solidFill>
              <a:latin typeface="Times New Roman" charset="0"/>
            </a:endParaRPr>
          </a:p>
        </p:txBody>
      </p:sp>
      <p:sp>
        <p:nvSpPr>
          <p:cNvPr id="15364" name="Title 1"/>
          <p:cNvSpPr txBox="1">
            <a:spLocks noGrp="1"/>
          </p:cNvSpPr>
          <p:nvPr>
            <p:ph type="title" idx="4294967295"/>
          </p:nvPr>
        </p:nvSpPr>
        <p:spPr>
          <a:xfrm>
            <a:off x="696913" y="2281912"/>
            <a:ext cx="6324600" cy="2031325"/>
          </a:xfrm>
        </p:spPr>
        <p:txBody>
          <a:bodyPr wrap="square">
            <a:spAutoFit/>
          </a:bodyPr>
          <a:lstStyle/>
          <a:p>
            <a:pPr eaLnBrk="1">
              <a:spcAft>
                <a:spcPts val="1200"/>
              </a:spcAft>
            </a:pPr>
            <a:r>
              <a:rPr lang="en-US" cap="small" dirty="0" smtClean="0">
                <a:solidFill>
                  <a:schemeClr val="tx1"/>
                </a:solidFill>
              </a:rPr>
              <a:t>Influence Maximization</a:t>
            </a:r>
            <a:br>
              <a:rPr lang="en-US" cap="small" dirty="0" smtClean="0">
                <a:solidFill>
                  <a:schemeClr val="tx1"/>
                </a:solidFill>
              </a:rPr>
            </a:br>
            <a:r>
              <a:rPr lang="en-US" cap="small" dirty="0" smtClean="0">
                <a:solidFill>
                  <a:schemeClr val="tx1"/>
                </a:solidFill>
              </a:rPr>
              <a:t>in Continuous Time</a:t>
            </a:r>
            <a:br>
              <a:rPr lang="en-US" cap="small" dirty="0" smtClean="0">
                <a:solidFill>
                  <a:schemeClr val="tx1"/>
                </a:solidFill>
              </a:rPr>
            </a:br>
            <a:r>
              <a:rPr lang="en-US" cap="small" dirty="0" smtClean="0">
                <a:solidFill>
                  <a:schemeClr val="tx1"/>
                </a:solidFill>
              </a:rPr>
              <a:t>Diffusion Networks</a:t>
            </a:r>
            <a:r>
              <a:rPr lang="en-US" dirty="0" smtClean="0">
                <a:solidFill>
                  <a:srgbClr val="404040"/>
                </a:solidFill>
              </a:rPr>
              <a:t/>
            </a:r>
            <a:br>
              <a:rPr lang="en-US" dirty="0" smtClean="0">
                <a:solidFill>
                  <a:srgbClr val="404040"/>
                </a:solidFill>
              </a:rPr>
            </a:br>
            <a:endParaRPr lang="en-US" dirty="0" smtClean="0">
              <a:solidFill>
                <a:srgbClr val="404040"/>
              </a:solidFill>
            </a:endParaRPr>
          </a:p>
        </p:txBody>
      </p:sp>
      <p:sp>
        <p:nvSpPr>
          <p:cNvPr id="21" name="Title 2"/>
          <p:cNvSpPr txBox="1">
            <a:spLocks/>
          </p:cNvSpPr>
          <p:nvPr/>
        </p:nvSpPr>
        <p:spPr bwMode="auto">
          <a:xfrm>
            <a:off x="3744912" y="6980237"/>
            <a:ext cx="2438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>
              <a:defRPr/>
            </a:pPr>
            <a:r>
              <a:rPr kumimoji="0" lang="en-US" sz="2200" b="1" i="0" u="none" strike="noStrike" kern="0" cap="small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29.06.12, ICML</a:t>
            </a:r>
            <a:r>
              <a:rPr kumimoji="0" lang="en-US" sz="2200" b="1" i="0" u="none" strike="noStrike" kern="0" cap="small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‘12</a:t>
            </a:r>
            <a:endParaRPr kumimoji="0" lang="en-US" sz="2200" b="0" i="0" u="none" strike="noStrike" kern="0" cap="small" spc="0" normalizeH="0" baseline="300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charset="0"/>
              <a:ea typeface="+mj-ea"/>
              <a:cs typeface="+mj-cs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8152427" y="4186290"/>
            <a:ext cx="240685" cy="279347"/>
          </a:xfrm>
          <a:prstGeom prst="ellipse">
            <a:avLst/>
          </a:prstGeom>
          <a:solidFill>
            <a:schemeClr val="accent2"/>
          </a:solidFill>
          <a:ln>
            <a:solidFill>
              <a:schemeClr val="tx1">
                <a:alpha val="2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10</a:t>
            </a:fld>
            <a:endParaRPr lang="fi-FI" dirty="0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77108"/>
          </a:xfrm>
        </p:spPr>
        <p:txBody>
          <a:bodyPr wrap="square">
            <a:spAutoFit/>
          </a:bodyPr>
          <a:lstStyle/>
          <a:p>
            <a:pPr eaLnBrk="1"/>
            <a:r>
              <a:rPr lang="en-US" dirty="0" smtClean="0"/>
              <a:t>Diffusion process: continuous time</a:t>
            </a:r>
            <a:endParaRPr lang="en-US" dirty="0"/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392113" y="1458848"/>
            <a:ext cx="9082087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30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Given a diffusion process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, 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how fast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do we 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traverse from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one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self-dominant disable 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set to another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?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 </a:t>
            </a:r>
            <a:b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</a:b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799512" y="5741237"/>
            <a:ext cx="4858200" cy="1620000"/>
            <a:chOff x="799512" y="5741237"/>
            <a:chExt cx="4858200" cy="16200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799512" y="5741237"/>
              <a:ext cx="4842000" cy="162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24000"/>
              </a:schemeClr>
            </a:solidFill>
            <a:ln w="19050" cap="flat" cmpd="sng" algn="ctr">
              <a:solidFill>
                <a:schemeClr val="tx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Text Placeholder 2"/>
            <p:cNvSpPr txBox="1">
              <a:spLocks/>
            </p:cNvSpPr>
            <p:nvPr/>
          </p:nvSpPr>
          <p:spPr bwMode="auto">
            <a:xfrm>
              <a:off x="1028112" y="5878448"/>
              <a:ext cx="4629600" cy="1254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</a:pPr>
              <a:r>
                <a:rPr lang="en-US" sz="3000" kern="0" dirty="0" smtClean="0">
                  <a:latin typeface="Calibri" charset="0"/>
                  <a:ea typeface="DejaVu Sans" charset="0"/>
                  <a:cs typeface="DejaVu Sans" charset="0"/>
                </a:rPr>
                <a:t>It </a:t>
              </a:r>
              <a:r>
                <a:rPr lang="en-US" sz="3000" b="1" kern="0" dirty="0" smtClean="0">
                  <a:latin typeface="Calibri" charset="0"/>
                  <a:ea typeface="DejaVu Sans" charset="0"/>
                  <a:cs typeface="DejaVu Sans" charset="0"/>
                </a:rPr>
                <a:t>depends on how quickly </a:t>
              </a:r>
              <a:br>
                <a:rPr lang="en-US" sz="3000" b="1" kern="0" dirty="0" smtClean="0">
                  <a:latin typeface="Calibri" charset="0"/>
                  <a:ea typeface="DejaVu Sans" charset="0"/>
                  <a:cs typeface="DejaVu Sans" charset="0"/>
                </a:rPr>
              </a:br>
              <a:r>
                <a:rPr lang="en-US" sz="3000" b="1" kern="0" dirty="0" smtClean="0">
                  <a:latin typeface="Calibri" charset="0"/>
                  <a:ea typeface="DejaVu Sans" charset="0"/>
                  <a:cs typeface="DejaVu Sans" charset="0"/>
                </a:rPr>
                <a:t>information propagates </a:t>
              </a:r>
              <a:br>
                <a:rPr lang="en-US" sz="3000" b="1" kern="0" dirty="0" smtClean="0">
                  <a:latin typeface="Calibri" charset="0"/>
                  <a:ea typeface="DejaVu Sans" charset="0"/>
                  <a:cs typeface="DejaVu Sans" charset="0"/>
                </a:rPr>
              </a:br>
              <a:r>
                <a:rPr lang="en-US" sz="3000" b="1" kern="0" dirty="0" smtClean="0">
                  <a:latin typeface="Calibri" charset="0"/>
                  <a:ea typeface="DejaVu Sans" charset="0"/>
                  <a:cs typeface="DejaVu Sans" charset="0"/>
                </a:rPr>
                <a:t>between each pair of nodes</a:t>
              </a:r>
              <a:endPara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endParaRPr>
            </a:p>
          </p:txBody>
        </p:sp>
      </p:grpSp>
      <p:grpSp>
        <p:nvGrpSpPr>
          <p:cNvPr id="256" name="Group 96"/>
          <p:cNvGrpSpPr/>
          <p:nvPr/>
        </p:nvGrpSpPr>
        <p:grpSpPr>
          <a:xfrm>
            <a:off x="1687512" y="2541527"/>
            <a:ext cx="1778381" cy="1219200"/>
            <a:chOff x="2525712" y="3627437"/>
            <a:chExt cx="3398520" cy="2408083"/>
          </a:xfrm>
        </p:grpSpPr>
        <p:cxnSp>
          <p:nvCxnSpPr>
            <p:cNvPr id="258" name="Straight Arrow Connector 257"/>
            <p:cNvCxnSpPr>
              <a:stCxn id="277" idx="2"/>
            </p:cNvCxnSpPr>
            <p:nvPr/>
          </p:nvCxnSpPr>
          <p:spPr>
            <a:xfrm rot="10800000" flipH="1">
              <a:off x="3592512" y="5029517"/>
              <a:ext cx="68580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Oval 258"/>
            <p:cNvSpPr/>
            <p:nvPr/>
          </p:nvSpPr>
          <p:spPr>
            <a:xfrm>
              <a:off x="2525712" y="43132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60" name="Oval 259"/>
            <p:cNvSpPr/>
            <p:nvPr/>
          </p:nvSpPr>
          <p:spPr>
            <a:xfrm>
              <a:off x="3546792" y="397795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61" name="Straight Arrow Connector 260"/>
            <p:cNvCxnSpPr>
              <a:stCxn id="259" idx="6"/>
              <a:endCxn id="260" idx="2"/>
            </p:cNvCxnSpPr>
            <p:nvPr/>
          </p:nvCxnSpPr>
          <p:spPr>
            <a:xfrm flipV="1">
              <a:off x="2800032" y="4115117"/>
              <a:ext cx="746760" cy="3352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Arrow Connector 261"/>
            <p:cNvCxnSpPr>
              <a:stCxn id="260" idx="5"/>
            </p:cNvCxnSpPr>
            <p:nvPr/>
          </p:nvCxnSpPr>
          <p:spPr>
            <a:xfrm rot="16200000" flipH="1">
              <a:off x="3689499" y="4303544"/>
              <a:ext cx="720426" cy="537546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Arrow Connector 262"/>
            <p:cNvCxnSpPr>
              <a:endCxn id="277" idx="2"/>
            </p:cNvCxnSpPr>
            <p:nvPr/>
          </p:nvCxnSpPr>
          <p:spPr>
            <a:xfrm>
              <a:off x="3181032" y="5029517"/>
              <a:ext cx="41148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/>
            <p:cNvCxnSpPr>
              <a:endCxn id="260" idx="3"/>
            </p:cNvCxnSpPr>
            <p:nvPr/>
          </p:nvCxnSpPr>
          <p:spPr>
            <a:xfrm rot="5400000" flipH="1" flipV="1">
              <a:off x="3003699" y="4349264"/>
              <a:ext cx="720426" cy="4461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Arrow Connector 264"/>
            <p:cNvCxnSpPr>
              <a:stCxn id="260" idx="4"/>
              <a:endCxn id="277" idx="0"/>
            </p:cNvCxnSpPr>
            <p:nvPr/>
          </p:nvCxnSpPr>
          <p:spPr>
            <a:xfrm rot="16200000" flipH="1">
              <a:off x="3333432" y="4602797"/>
              <a:ext cx="746760" cy="4572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65"/>
            <p:cNvSpPr/>
            <p:nvPr/>
          </p:nvSpPr>
          <p:spPr>
            <a:xfrm>
              <a:off x="4659312" y="3627437"/>
              <a:ext cx="274320" cy="2743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67" name="Oval 266"/>
            <p:cNvSpPr/>
            <p:nvPr/>
          </p:nvSpPr>
          <p:spPr>
            <a:xfrm>
              <a:off x="5649912" y="420655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68" name="Oval 267"/>
            <p:cNvSpPr/>
            <p:nvPr/>
          </p:nvSpPr>
          <p:spPr>
            <a:xfrm>
              <a:off x="4789204" y="43894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69" name="Straight Arrow Connector 268"/>
            <p:cNvCxnSpPr>
              <a:stCxn id="267" idx="1"/>
              <a:endCxn id="266" idx="5"/>
            </p:cNvCxnSpPr>
            <p:nvPr/>
          </p:nvCxnSpPr>
          <p:spPr>
            <a:xfrm rot="16200000" flipV="1">
              <a:off x="5099199" y="3655844"/>
              <a:ext cx="385146" cy="7966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Arrow Connector 269"/>
            <p:cNvCxnSpPr>
              <a:stCxn id="268" idx="0"/>
              <a:endCxn id="266" idx="4"/>
            </p:cNvCxnSpPr>
            <p:nvPr/>
          </p:nvCxnSpPr>
          <p:spPr>
            <a:xfrm rot="16200000" flipV="1">
              <a:off x="4617578" y="4080651"/>
              <a:ext cx="487680" cy="1298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Arrow Connector 270"/>
            <p:cNvCxnSpPr>
              <a:stCxn id="268" idx="3"/>
              <a:endCxn id="280" idx="7"/>
            </p:cNvCxnSpPr>
            <p:nvPr/>
          </p:nvCxnSpPr>
          <p:spPr>
            <a:xfrm rot="5400000">
              <a:off x="4516267" y="4620663"/>
              <a:ext cx="310190" cy="31603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Arrow Connector 271"/>
            <p:cNvCxnSpPr>
              <a:stCxn id="260" idx="6"/>
              <a:endCxn id="266" idx="3"/>
            </p:cNvCxnSpPr>
            <p:nvPr/>
          </p:nvCxnSpPr>
          <p:spPr>
            <a:xfrm flipV="1">
              <a:off x="3821112" y="3861584"/>
              <a:ext cx="878373" cy="25353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Arrow Connector 272"/>
            <p:cNvCxnSpPr>
              <a:endCxn id="277" idx="4"/>
            </p:cNvCxnSpPr>
            <p:nvPr/>
          </p:nvCxnSpPr>
          <p:spPr>
            <a:xfrm rot="16200000" flipV="1">
              <a:off x="3501072" y="5501957"/>
              <a:ext cx="487680" cy="3048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Arrow Connector 273"/>
            <p:cNvCxnSpPr/>
            <p:nvPr/>
          </p:nvCxnSpPr>
          <p:spPr>
            <a:xfrm rot="5400000" flipH="1" flipV="1">
              <a:off x="3750459" y="5233184"/>
              <a:ext cx="674706" cy="4613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Arrow Connector 274"/>
            <p:cNvCxnSpPr/>
            <p:nvPr/>
          </p:nvCxnSpPr>
          <p:spPr>
            <a:xfrm rot="5400000" flipH="1" flipV="1">
              <a:off x="2800032" y="5410517"/>
              <a:ext cx="48768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Arrow Connector 275"/>
            <p:cNvCxnSpPr>
              <a:stCxn id="268" idx="6"/>
              <a:endCxn id="267" idx="3"/>
            </p:cNvCxnSpPr>
            <p:nvPr/>
          </p:nvCxnSpPr>
          <p:spPr>
            <a:xfrm flipV="1">
              <a:off x="5063524" y="4440704"/>
              <a:ext cx="626561" cy="8589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Oval 276"/>
            <p:cNvSpPr/>
            <p:nvPr/>
          </p:nvSpPr>
          <p:spPr>
            <a:xfrm>
              <a:off x="3592512" y="49990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78" name="Oval 277"/>
            <p:cNvSpPr/>
            <p:nvPr/>
          </p:nvSpPr>
          <p:spPr>
            <a:xfrm>
              <a:off x="3624000" y="57612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79" name="Oval 278"/>
            <p:cNvSpPr/>
            <p:nvPr/>
          </p:nvSpPr>
          <p:spPr>
            <a:xfrm>
              <a:off x="2911200" y="56532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80" name="Oval 279"/>
            <p:cNvSpPr/>
            <p:nvPr/>
          </p:nvSpPr>
          <p:spPr>
            <a:xfrm>
              <a:off x="4279200" y="48936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81" name="Oval 280"/>
            <p:cNvSpPr/>
            <p:nvPr/>
          </p:nvSpPr>
          <p:spPr>
            <a:xfrm>
              <a:off x="2907600" y="48864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2" name="Group 96"/>
          <p:cNvGrpSpPr/>
          <p:nvPr/>
        </p:nvGrpSpPr>
        <p:grpSpPr>
          <a:xfrm>
            <a:off x="5878512" y="2312927"/>
            <a:ext cx="1778381" cy="1219200"/>
            <a:chOff x="2525712" y="3627437"/>
            <a:chExt cx="3398520" cy="2408083"/>
          </a:xfrm>
        </p:grpSpPr>
        <p:cxnSp>
          <p:nvCxnSpPr>
            <p:cNvPr id="283" name="Straight Arrow Connector 282"/>
            <p:cNvCxnSpPr>
              <a:stCxn id="302" idx="2"/>
            </p:cNvCxnSpPr>
            <p:nvPr/>
          </p:nvCxnSpPr>
          <p:spPr>
            <a:xfrm rot="10800000" flipH="1">
              <a:off x="3592512" y="5029517"/>
              <a:ext cx="68580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Oval 283"/>
            <p:cNvSpPr/>
            <p:nvPr/>
          </p:nvSpPr>
          <p:spPr>
            <a:xfrm>
              <a:off x="2525712" y="43132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85" name="Oval 284"/>
            <p:cNvSpPr/>
            <p:nvPr/>
          </p:nvSpPr>
          <p:spPr>
            <a:xfrm>
              <a:off x="3546792" y="397795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86" name="Straight Arrow Connector 285"/>
            <p:cNvCxnSpPr>
              <a:stCxn id="284" idx="6"/>
              <a:endCxn id="285" idx="2"/>
            </p:cNvCxnSpPr>
            <p:nvPr/>
          </p:nvCxnSpPr>
          <p:spPr>
            <a:xfrm flipV="1">
              <a:off x="2800032" y="4115117"/>
              <a:ext cx="746760" cy="3352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/>
            <p:cNvCxnSpPr>
              <a:stCxn id="285" idx="5"/>
            </p:cNvCxnSpPr>
            <p:nvPr/>
          </p:nvCxnSpPr>
          <p:spPr>
            <a:xfrm rot="16200000" flipH="1">
              <a:off x="3689499" y="4303544"/>
              <a:ext cx="720426" cy="537546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/>
            <p:cNvCxnSpPr>
              <a:endCxn id="302" idx="2"/>
            </p:cNvCxnSpPr>
            <p:nvPr/>
          </p:nvCxnSpPr>
          <p:spPr>
            <a:xfrm>
              <a:off x="3181032" y="5029517"/>
              <a:ext cx="41148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>
              <a:endCxn id="285" idx="3"/>
            </p:cNvCxnSpPr>
            <p:nvPr/>
          </p:nvCxnSpPr>
          <p:spPr>
            <a:xfrm rot="5400000" flipH="1" flipV="1">
              <a:off x="3003699" y="4349264"/>
              <a:ext cx="720426" cy="4461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/>
            <p:cNvCxnSpPr>
              <a:stCxn id="285" idx="4"/>
              <a:endCxn id="302" idx="0"/>
            </p:cNvCxnSpPr>
            <p:nvPr/>
          </p:nvCxnSpPr>
          <p:spPr>
            <a:xfrm rot="16200000" flipH="1">
              <a:off x="3333432" y="4602797"/>
              <a:ext cx="746760" cy="4572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Oval 290"/>
            <p:cNvSpPr/>
            <p:nvPr/>
          </p:nvSpPr>
          <p:spPr>
            <a:xfrm>
              <a:off x="4659312" y="3627437"/>
              <a:ext cx="274320" cy="2743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92" name="Oval 291"/>
            <p:cNvSpPr/>
            <p:nvPr/>
          </p:nvSpPr>
          <p:spPr>
            <a:xfrm>
              <a:off x="5649912" y="420655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93" name="Oval 292"/>
            <p:cNvSpPr/>
            <p:nvPr/>
          </p:nvSpPr>
          <p:spPr>
            <a:xfrm>
              <a:off x="4789204" y="43894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94" name="Straight Arrow Connector 293"/>
            <p:cNvCxnSpPr>
              <a:stCxn id="292" idx="1"/>
              <a:endCxn id="291" idx="5"/>
            </p:cNvCxnSpPr>
            <p:nvPr/>
          </p:nvCxnSpPr>
          <p:spPr>
            <a:xfrm rot="16200000" flipV="1">
              <a:off x="5099199" y="3655844"/>
              <a:ext cx="385146" cy="7966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>
              <a:stCxn id="293" idx="0"/>
              <a:endCxn id="291" idx="4"/>
            </p:cNvCxnSpPr>
            <p:nvPr/>
          </p:nvCxnSpPr>
          <p:spPr>
            <a:xfrm rot="16200000" flipV="1">
              <a:off x="4617578" y="4080651"/>
              <a:ext cx="487680" cy="1298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Arrow Connector 295"/>
            <p:cNvCxnSpPr>
              <a:stCxn id="293" idx="3"/>
              <a:endCxn id="305" idx="7"/>
            </p:cNvCxnSpPr>
            <p:nvPr/>
          </p:nvCxnSpPr>
          <p:spPr>
            <a:xfrm rot="5400000">
              <a:off x="4516267" y="4620663"/>
              <a:ext cx="310190" cy="31603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Arrow Connector 296"/>
            <p:cNvCxnSpPr>
              <a:stCxn id="285" idx="6"/>
              <a:endCxn id="291" idx="3"/>
            </p:cNvCxnSpPr>
            <p:nvPr/>
          </p:nvCxnSpPr>
          <p:spPr>
            <a:xfrm flipV="1">
              <a:off x="3821112" y="3861584"/>
              <a:ext cx="878373" cy="25353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Arrow Connector 297"/>
            <p:cNvCxnSpPr>
              <a:endCxn id="302" idx="4"/>
            </p:cNvCxnSpPr>
            <p:nvPr/>
          </p:nvCxnSpPr>
          <p:spPr>
            <a:xfrm rot="16200000" flipV="1">
              <a:off x="3501072" y="5501957"/>
              <a:ext cx="487680" cy="3048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Arrow Connector 298"/>
            <p:cNvCxnSpPr/>
            <p:nvPr/>
          </p:nvCxnSpPr>
          <p:spPr>
            <a:xfrm rot="5400000" flipH="1" flipV="1">
              <a:off x="3750459" y="5233184"/>
              <a:ext cx="674706" cy="4613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Arrow Connector 299"/>
            <p:cNvCxnSpPr/>
            <p:nvPr/>
          </p:nvCxnSpPr>
          <p:spPr>
            <a:xfrm rot="5400000" flipH="1" flipV="1">
              <a:off x="2800032" y="5410517"/>
              <a:ext cx="48768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Arrow Connector 300"/>
            <p:cNvCxnSpPr>
              <a:stCxn id="293" idx="6"/>
              <a:endCxn id="292" idx="3"/>
            </p:cNvCxnSpPr>
            <p:nvPr/>
          </p:nvCxnSpPr>
          <p:spPr>
            <a:xfrm flipV="1">
              <a:off x="5063524" y="4440704"/>
              <a:ext cx="626561" cy="8589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2" name="Oval 301"/>
            <p:cNvSpPr/>
            <p:nvPr/>
          </p:nvSpPr>
          <p:spPr>
            <a:xfrm>
              <a:off x="3592512" y="4999037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03" name="Oval 302"/>
            <p:cNvSpPr/>
            <p:nvPr/>
          </p:nvSpPr>
          <p:spPr>
            <a:xfrm>
              <a:off x="3624000" y="57612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04" name="Oval 303"/>
            <p:cNvSpPr/>
            <p:nvPr/>
          </p:nvSpPr>
          <p:spPr>
            <a:xfrm>
              <a:off x="2911200" y="56532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05" name="Oval 304"/>
            <p:cNvSpPr/>
            <p:nvPr/>
          </p:nvSpPr>
          <p:spPr>
            <a:xfrm>
              <a:off x="4279200" y="48936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06" name="Oval 305"/>
            <p:cNvSpPr/>
            <p:nvPr/>
          </p:nvSpPr>
          <p:spPr>
            <a:xfrm>
              <a:off x="2907600" y="48864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2" name="Group 96"/>
          <p:cNvGrpSpPr/>
          <p:nvPr/>
        </p:nvGrpSpPr>
        <p:grpSpPr>
          <a:xfrm>
            <a:off x="4481131" y="3856037"/>
            <a:ext cx="1778381" cy="1219200"/>
            <a:chOff x="2525712" y="3627437"/>
            <a:chExt cx="3398520" cy="2408083"/>
          </a:xfrm>
        </p:grpSpPr>
        <p:cxnSp>
          <p:nvCxnSpPr>
            <p:cNvPr id="333" name="Straight Arrow Connector 332"/>
            <p:cNvCxnSpPr>
              <a:stCxn id="352" idx="2"/>
            </p:cNvCxnSpPr>
            <p:nvPr/>
          </p:nvCxnSpPr>
          <p:spPr>
            <a:xfrm rot="10800000" flipH="1">
              <a:off x="3592512" y="5029517"/>
              <a:ext cx="68580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4" name="Oval 333"/>
            <p:cNvSpPr/>
            <p:nvPr/>
          </p:nvSpPr>
          <p:spPr>
            <a:xfrm>
              <a:off x="2525712" y="43132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35" name="Oval 334"/>
            <p:cNvSpPr/>
            <p:nvPr/>
          </p:nvSpPr>
          <p:spPr>
            <a:xfrm>
              <a:off x="3546792" y="397795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36" name="Straight Arrow Connector 335"/>
            <p:cNvCxnSpPr>
              <a:stCxn id="334" idx="6"/>
              <a:endCxn id="335" idx="2"/>
            </p:cNvCxnSpPr>
            <p:nvPr/>
          </p:nvCxnSpPr>
          <p:spPr>
            <a:xfrm flipV="1">
              <a:off x="2800032" y="4115117"/>
              <a:ext cx="746760" cy="3352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Arrow Connector 336"/>
            <p:cNvCxnSpPr>
              <a:stCxn id="335" idx="5"/>
            </p:cNvCxnSpPr>
            <p:nvPr/>
          </p:nvCxnSpPr>
          <p:spPr>
            <a:xfrm rot="16200000" flipH="1">
              <a:off x="3689499" y="4303544"/>
              <a:ext cx="720426" cy="537546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Arrow Connector 337"/>
            <p:cNvCxnSpPr>
              <a:endCxn id="352" idx="2"/>
            </p:cNvCxnSpPr>
            <p:nvPr/>
          </p:nvCxnSpPr>
          <p:spPr>
            <a:xfrm>
              <a:off x="3181032" y="5029517"/>
              <a:ext cx="41148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Arrow Connector 338"/>
            <p:cNvCxnSpPr>
              <a:endCxn id="335" idx="3"/>
            </p:cNvCxnSpPr>
            <p:nvPr/>
          </p:nvCxnSpPr>
          <p:spPr>
            <a:xfrm rot="5400000" flipH="1" flipV="1">
              <a:off x="3003699" y="4349264"/>
              <a:ext cx="720426" cy="4461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Arrow Connector 339"/>
            <p:cNvCxnSpPr>
              <a:stCxn id="335" idx="4"/>
              <a:endCxn id="352" idx="0"/>
            </p:cNvCxnSpPr>
            <p:nvPr/>
          </p:nvCxnSpPr>
          <p:spPr>
            <a:xfrm rot="16200000" flipH="1">
              <a:off x="3333432" y="4602797"/>
              <a:ext cx="746760" cy="4572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1" name="Oval 340"/>
            <p:cNvSpPr/>
            <p:nvPr/>
          </p:nvSpPr>
          <p:spPr>
            <a:xfrm>
              <a:off x="4659312" y="3627437"/>
              <a:ext cx="274320" cy="2743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42" name="Oval 341"/>
            <p:cNvSpPr/>
            <p:nvPr/>
          </p:nvSpPr>
          <p:spPr>
            <a:xfrm>
              <a:off x="5649912" y="420655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43" name="Oval 342"/>
            <p:cNvSpPr/>
            <p:nvPr/>
          </p:nvSpPr>
          <p:spPr>
            <a:xfrm>
              <a:off x="4789204" y="4389437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4" name="Straight Arrow Connector 343"/>
            <p:cNvCxnSpPr>
              <a:stCxn id="342" idx="1"/>
              <a:endCxn id="341" idx="5"/>
            </p:cNvCxnSpPr>
            <p:nvPr/>
          </p:nvCxnSpPr>
          <p:spPr>
            <a:xfrm rot="16200000" flipV="1">
              <a:off x="5099199" y="3655844"/>
              <a:ext cx="385146" cy="7966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>
              <a:stCxn id="343" idx="0"/>
              <a:endCxn id="341" idx="4"/>
            </p:cNvCxnSpPr>
            <p:nvPr/>
          </p:nvCxnSpPr>
          <p:spPr>
            <a:xfrm rot="16200000" flipV="1">
              <a:off x="4617578" y="4080651"/>
              <a:ext cx="487680" cy="1298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>
              <a:stCxn id="343" idx="3"/>
              <a:endCxn id="355" idx="7"/>
            </p:cNvCxnSpPr>
            <p:nvPr/>
          </p:nvCxnSpPr>
          <p:spPr>
            <a:xfrm rot="5400000">
              <a:off x="4516267" y="4620663"/>
              <a:ext cx="310190" cy="31603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>
              <a:stCxn id="335" idx="6"/>
              <a:endCxn id="341" idx="3"/>
            </p:cNvCxnSpPr>
            <p:nvPr/>
          </p:nvCxnSpPr>
          <p:spPr>
            <a:xfrm flipV="1">
              <a:off x="3821112" y="3861584"/>
              <a:ext cx="878373" cy="25353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>
              <a:endCxn id="352" idx="4"/>
            </p:cNvCxnSpPr>
            <p:nvPr/>
          </p:nvCxnSpPr>
          <p:spPr>
            <a:xfrm rot="16200000" flipV="1">
              <a:off x="3501072" y="5501957"/>
              <a:ext cx="487680" cy="3048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>
            <a:xfrm rot="5400000" flipH="1" flipV="1">
              <a:off x="3750459" y="5233184"/>
              <a:ext cx="674706" cy="4613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Arrow Connector 349"/>
            <p:cNvCxnSpPr/>
            <p:nvPr/>
          </p:nvCxnSpPr>
          <p:spPr>
            <a:xfrm rot="5400000" flipH="1" flipV="1">
              <a:off x="2800032" y="5410517"/>
              <a:ext cx="48768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Arrow Connector 350"/>
            <p:cNvCxnSpPr>
              <a:stCxn id="343" idx="6"/>
              <a:endCxn id="342" idx="3"/>
            </p:cNvCxnSpPr>
            <p:nvPr/>
          </p:nvCxnSpPr>
          <p:spPr>
            <a:xfrm flipV="1">
              <a:off x="5063524" y="4440704"/>
              <a:ext cx="626561" cy="8589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2" name="Oval 351"/>
            <p:cNvSpPr/>
            <p:nvPr/>
          </p:nvSpPr>
          <p:spPr>
            <a:xfrm>
              <a:off x="3592512" y="49990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53" name="Oval 352"/>
            <p:cNvSpPr/>
            <p:nvPr/>
          </p:nvSpPr>
          <p:spPr>
            <a:xfrm>
              <a:off x="3624000" y="57612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54" name="Oval 353"/>
            <p:cNvSpPr/>
            <p:nvPr/>
          </p:nvSpPr>
          <p:spPr>
            <a:xfrm>
              <a:off x="2911200" y="56532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55" name="Oval 354"/>
            <p:cNvSpPr/>
            <p:nvPr/>
          </p:nvSpPr>
          <p:spPr>
            <a:xfrm>
              <a:off x="4279200" y="48936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56" name="Oval 355"/>
            <p:cNvSpPr/>
            <p:nvPr/>
          </p:nvSpPr>
          <p:spPr>
            <a:xfrm>
              <a:off x="2907600" y="48864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2" name="Right Arrow 481"/>
          <p:cNvSpPr/>
          <p:nvPr/>
        </p:nvSpPr>
        <p:spPr bwMode="auto">
          <a:xfrm>
            <a:off x="3744912" y="2770127"/>
            <a:ext cx="1731600" cy="3708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3" name="Right Arrow 482"/>
          <p:cNvSpPr/>
          <p:nvPr/>
        </p:nvSpPr>
        <p:spPr bwMode="auto">
          <a:xfrm rot="2080505">
            <a:off x="3024839" y="3668758"/>
            <a:ext cx="1371600" cy="2808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4" name="Right Arrow 483"/>
          <p:cNvSpPr/>
          <p:nvPr/>
        </p:nvSpPr>
        <p:spPr bwMode="auto">
          <a:xfrm>
            <a:off x="6411912" y="4481111"/>
            <a:ext cx="1371600" cy="5508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85" name="Group 96"/>
          <p:cNvGrpSpPr/>
          <p:nvPr/>
        </p:nvGrpSpPr>
        <p:grpSpPr>
          <a:xfrm>
            <a:off x="7986331" y="3760727"/>
            <a:ext cx="1778381" cy="1219200"/>
            <a:chOff x="2525712" y="3627437"/>
            <a:chExt cx="3398520" cy="2408083"/>
          </a:xfrm>
        </p:grpSpPr>
        <p:cxnSp>
          <p:nvCxnSpPr>
            <p:cNvPr id="486" name="Straight Arrow Connector 485"/>
            <p:cNvCxnSpPr>
              <a:stCxn id="505" idx="2"/>
            </p:cNvCxnSpPr>
            <p:nvPr/>
          </p:nvCxnSpPr>
          <p:spPr>
            <a:xfrm rot="10800000" flipH="1">
              <a:off x="3592512" y="5029517"/>
              <a:ext cx="68580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7" name="Oval 486"/>
            <p:cNvSpPr/>
            <p:nvPr/>
          </p:nvSpPr>
          <p:spPr>
            <a:xfrm>
              <a:off x="2525712" y="43132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488" name="Oval 487"/>
            <p:cNvSpPr/>
            <p:nvPr/>
          </p:nvSpPr>
          <p:spPr>
            <a:xfrm>
              <a:off x="3546792" y="397795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89" name="Straight Arrow Connector 488"/>
            <p:cNvCxnSpPr>
              <a:stCxn id="487" idx="6"/>
              <a:endCxn id="488" idx="2"/>
            </p:cNvCxnSpPr>
            <p:nvPr/>
          </p:nvCxnSpPr>
          <p:spPr>
            <a:xfrm flipV="1">
              <a:off x="2800032" y="4115117"/>
              <a:ext cx="746760" cy="3352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Arrow Connector 489"/>
            <p:cNvCxnSpPr>
              <a:stCxn id="488" idx="5"/>
            </p:cNvCxnSpPr>
            <p:nvPr/>
          </p:nvCxnSpPr>
          <p:spPr>
            <a:xfrm rot="16200000" flipH="1">
              <a:off x="3689499" y="4303544"/>
              <a:ext cx="720426" cy="537546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Arrow Connector 490"/>
            <p:cNvCxnSpPr>
              <a:endCxn id="505" idx="2"/>
            </p:cNvCxnSpPr>
            <p:nvPr/>
          </p:nvCxnSpPr>
          <p:spPr>
            <a:xfrm>
              <a:off x="3181032" y="5029517"/>
              <a:ext cx="41148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Arrow Connector 491"/>
            <p:cNvCxnSpPr>
              <a:endCxn id="488" idx="3"/>
            </p:cNvCxnSpPr>
            <p:nvPr/>
          </p:nvCxnSpPr>
          <p:spPr>
            <a:xfrm rot="5400000" flipH="1" flipV="1">
              <a:off x="3003699" y="4349264"/>
              <a:ext cx="720426" cy="4461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Arrow Connector 492"/>
            <p:cNvCxnSpPr>
              <a:stCxn id="488" idx="4"/>
              <a:endCxn id="505" idx="0"/>
            </p:cNvCxnSpPr>
            <p:nvPr/>
          </p:nvCxnSpPr>
          <p:spPr>
            <a:xfrm rot="16200000" flipH="1">
              <a:off x="3333432" y="4602797"/>
              <a:ext cx="746760" cy="4572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4" name="Oval 493"/>
            <p:cNvSpPr/>
            <p:nvPr/>
          </p:nvSpPr>
          <p:spPr>
            <a:xfrm>
              <a:off x="4659312" y="3627437"/>
              <a:ext cx="274320" cy="2743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495" name="Oval 494"/>
            <p:cNvSpPr/>
            <p:nvPr/>
          </p:nvSpPr>
          <p:spPr>
            <a:xfrm>
              <a:off x="5649912" y="420655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496" name="Oval 495"/>
            <p:cNvSpPr/>
            <p:nvPr/>
          </p:nvSpPr>
          <p:spPr>
            <a:xfrm>
              <a:off x="4789204" y="4389437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97" name="Straight Arrow Connector 496"/>
            <p:cNvCxnSpPr>
              <a:stCxn id="495" idx="1"/>
              <a:endCxn id="494" idx="5"/>
            </p:cNvCxnSpPr>
            <p:nvPr/>
          </p:nvCxnSpPr>
          <p:spPr>
            <a:xfrm rot="16200000" flipV="1">
              <a:off x="5099199" y="3655844"/>
              <a:ext cx="385146" cy="7966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Arrow Connector 497"/>
            <p:cNvCxnSpPr>
              <a:stCxn id="496" idx="0"/>
              <a:endCxn id="494" idx="4"/>
            </p:cNvCxnSpPr>
            <p:nvPr/>
          </p:nvCxnSpPr>
          <p:spPr>
            <a:xfrm rot="16200000" flipV="1">
              <a:off x="4617578" y="4080651"/>
              <a:ext cx="487680" cy="1298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Arrow Connector 498"/>
            <p:cNvCxnSpPr>
              <a:stCxn id="496" idx="3"/>
              <a:endCxn id="508" idx="7"/>
            </p:cNvCxnSpPr>
            <p:nvPr/>
          </p:nvCxnSpPr>
          <p:spPr>
            <a:xfrm rot="5400000">
              <a:off x="4516267" y="4620663"/>
              <a:ext cx="310190" cy="31603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Arrow Connector 499"/>
            <p:cNvCxnSpPr>
              <a:stCxn id="488" idx="6"/>
              <a:endCxn id="494" idx="3"/>
            </p:cNvCxnSpPr>
            <p:nvPr/>
          </p:nvCxnSpPr>
          <p:spPr>
            <a:xfrm flipV="1">
              <a:off x="3821112" y="3861584"/>
              <a:ext cx="878373" cy="25353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Arrow Connector 500"/>
            <p:cNvCxnSpPr>
              <a:endCxn id="505" idx="4"/>
            </p:cNvCxnSpPr>
            <p:nvPr/>
          </p:nvCxnSpPr>
          <p:spPr>
            <a:xfrm rot="16200000" flipV="1">
              <a:off x="3501072" y="5501957"/>
              <a:ext cx="487680" cy="3048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Arrow Connector 501"/>
            <p:cNvCxnSpPr/>
            <p:nvPr/>
          </p:nvCxnSpPr>
          <p:spPr>
            <a:xfrm rot="5400000" flipH="1" flipV="1">
              <a:off x="3750459" y="5233184"/>
              <a:ext cx="674706" cy="4613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Arrow Connector 502"/>
            <p:cNvCxnSpPr/>
            <p:nvPr/>
          </p:nvCxnSpPr>
          <p:spPr>
            <a:xfrm rot="5400000" flipH="1" flipV="1">
              <a:off x="2800032" y="5410517"/>
              <a:ext cx="48768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Arrow Connector 503"/>
            <p:cNvCxnSpPr>
              <a:stCxn id="496" idx="6"/>
              <a:endCxn id="495" idx="3"/>
            </p:cNvCxnSpPr>
            <p:nvPr/>
          </p:nvCxnSpPr>
          <p:spPr>
            <a:xfrm flipV="1">
              <a:off x="5063524" y="4440704"/>
              <a:ext cx="626561" cy="8589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5" name="Oval 504"/>
            <p:cNvSpPr/>
            <p:nvPr/>
          </p:nvSpPr>
          <p:spPr>
            <a:xfrm>
              <a:off x="3592512" y="4999037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06" name="Oval 505"/>
            <p:cNvSpPr/>
            <p:nvPr/>
          </p:nvSpPr>
          <p:spPr>
            <a:xfrm>
              <a:off x="3624000" y="57612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07" name="Oval 506"/>
            <p:cNvSpPr/>
            <p:nvPr/>
          </p:nvSpPr>
          <p:spPr>
            <a:xfrm>
              <a:off x="2911200" y="56532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08" name="Oval 507"/>
            <p:cNvSpPr/>
            <p:nvPr/>
          </p:nvSpPr>
          <p:spPr>
            <a:xfrm>
              <a:off x="4279200" y="48936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09" name="Oval 508"/>
            <p:cNvSpPr/>
            <p:nvPr/>
          </p:nvSpPr>
          <p:spPr>
            <a:xfrm>
              <a:off x="2907600" y="48864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10" name="Right Arrow 509"/>
          <p:cNvSpPr/>
          <p:nvPr/>
        </p:nvSpPr>
        <p:spPr bwMode="auto">
          <a:xfrm rot="2221180">
            <a:off x="7174396" y="3249082"/>
            <a:ext cx="1371600" cy="1008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1" name="TextBox 510"/>
          <p:cNvSpPr txBox="1"/>
          <p:nvPr/>
        </p:nvSpPr>
        <p:spPr>
          <a:xfrm>
            <a:off x="1530042" y="3836927"/>
            <a:ext cx="1838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Disabled set I</a:t>
            </a:r>
            <a:endParaRPr lang="en-US" sz="2000" b="1" dirty="0"/>
          </a:p>
        </p:txBody>
      </p:sp>
      <p:sp>
        <p:nvSpPr>
          <p:cNvPr id="512" name="TextBox 511"/>
          <p:cNvSpPr txBox="1"/>
          <p:nvPr/>
        </p:nvSpPr>
        <p:spPr>
          <a:xfrm>
            <a:off x="4430712" y="5056127"/>
            <a:ext cx="1909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Disabled set II</a:t>
            </a:r>
            <a:endParaRPr lang="en-US" sz="2000" b="1" dirty="0"/>
          </a:p>
        </p:txBody>
      </p:sp>
      <p:sp>
        <p:nvSpPr>
          <p:cNvPr id="513" name="TextBox 512"/>
          <p:cNvSpPr txBox="1"/>
          <p:nvPr/>
        </p:nvSpPr>
        <p:spPr>
          <a:xfrm>
            <a:off x="7707857" y="2465327"/>
            <a:ext cx="1980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Disabled set III</a:t>
            </a:r>
            <a:endParaRPr lang="en-US" sz="2000" b="1" dirty="0"/>
          </a:p>
        </p:txBody>
      </p:sp>
      <p:sp>
        <p:nvSpPr>
          <p:cNvPr id="514" name="TextBox 513"/>
          <p:cNvSpPr txBox="1"/>
          <p:nvPr/>
        </p:nvSpPr>
        <p:spPr>
          <a:xfrm>
            <a:off x="8012112" y="4922837"/>
            <a:ext cx="2009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Disabled set IV</a:t>
            </a:r>
            <a:endParaRPr lang="en-US" sz="2000" b="1" dirty="0"/>
          </a:p>
        </p:txBody>
      </p:sp>
      <p:grpSp>
        <p:nvGrpSpPr>
          <p:cNvPr id="123" name="Group 122"/>
          <p:cNvGrpSpPr/>
          <p:nvPr/>
        </p:nvGrpSpPr>
        <p:grpSpPr>
          <a:xfrm>
            <a:off x="6971712" y="5684837"/>
            <a:ext cx="2412000" cy="1800000"/>
            <a:chOff x="6971712" y="5684837"/>
            <a:chExt cx="2412000" cy="1800000"/>
          </a:xfrm>
        </p:grpSpPr>
        <p:pic>
          <p:nvPicPr>
            <p:cNvPr id="517" name="Picture 5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0312" y="6823751"/>
              <a:ext cx="1981200" cy="537486"/>
            </a:xfrm>
            <a:prstGeom prst="rect">
              <a:avLst/>
            </a:prstGeom>
          </p:spPr>
        </p:pic>
        <p:sp>
          <p:nvSpPr>
            <p:cNvPr id="523" name="Rectangle 522"/>
            <p:cNvSpPr/>
            <p:nvPr/>
          </p:nvSpPr>
          <p:spPr bwMode="auto">
            <a:xfrm>
              <a:off x="6971712" y="5684837"/>
              <a:ext cx="2412000" cy="180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24000"/>
              </a:schemeClr>
            </a:solidFill>
            <a:ln w="19050" cap="flat" cmpd="sng" algn="ctr">
              <a:solidFill>
                <a:schemeClr val="tx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8" name="Oval 77"/>
            <p:cNvSpPr>
              <a:spLocks noChangeArrowheads="1"/>
            </p:cNvSpPr>
            <p:nvPr/>
          </p:nvSpPr>
          <p:spPr bwMode="auto">
            <a:xfrm>
              <a:off x="8190912" y="5837237"/>
              <a:ext cx="295275" cy="271463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solidFill>
                    <a:srgbClr val="000000"/>
                  </a:solidFill>
                </a:rPr>
                <a:t>i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19" name="Oval 518"/>
            <p:cNvSpPr>
              <a:spLocks noChangeArrowheads="1"/>
            </p:cNvSpPr>
            <p:nvPr/>
          </p:nvSpPr>
          <p:spPr bwMode="auto">
            <a:xfrm>
              <a:off x="7505112" y="5837237"/>
              <a:ext cx="295275" cy="271463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solidFill>
                    <a:srgbClr val="000000"/>
                  </a:solidFill>
                </a:rPr>
                <a:t>j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520" name="AutoShape 64"/>
            <p:cNvCxnSpPr>
              <a:cxnSpLocks noChangeShapeType="1"/>
              <a:stCxn id="519" idx="6"/>
            </p:cNvCxnSpPr>
            <p:nvPr/>
          </p:nvCxnSpPr>
          <p:spPr bwMode="auto">
            <a:xfrm>
              <a:off x="7800387" y="5973762"/>
              <a:ext cx="390525" cy="0"/>
            </a:xfrm>
            <a:prstGeom prst="straightConnector1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sp>
          <p:nvSpPr>
            <p:cNvPr id="521" name="Text Placeholder 2"/>
            <p:cNvSpPr txBox="1">
              <a:spLocks/>
            </p:cNvSpPr>
            <p:nvPr/>
          </p:nvSpPr>
          <p:spPr bwMode="auto">
            <a:xfrm>
              <a:off x="7276512" y="6142037"/>
              <a:ext cx="1752600" cy="670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charset="0"/>
                  <a:ea typeface="DejaVu Sans" charset="0"/>
                  <a:cs typeface="DejaVu Sans" charset="0"/>
                </a:rPr>
                <a:t>Likelihood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libri" charset="0"/>
                  <a:ea typeface="DejaVu Sans" charset="0"/>
                  <a:cs typeface="DejaVu Sans" charset="0"/>
                </a:rPr>
                <a:t> of </a:t>
              </a:r>
              <a:b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libri" charset="0"/>
                  <a:ea typeface="DejaVu Sans" charset="0"/>
                  <a:cs typeface="DejaVu Sans" charset="0"/>
                </a:rPr>
              </a:b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libri" charset="0"/>
                  <a:ea typeface="DejaVu Sans" charset="0"/>
                  <a:cs typeface="DejaVu Sans" charset="0"/>
                </a:rPr>
                <a:t>transmission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endParaRPr>
            </a:p>
          </p:txBody>
        </p:sp>
      </p:grpSp>
      <p:sp>
        <p:nvSpPr>
          <p:cNvPr id="522" name="Striped Right Arrow 521"/>
          <p:cNvSpPr/>
          <p:nvPr/>
        </p:nvSpPr>
        <p:spPr bwMode="auto">
          <a:xfrm>
            <a:off x="5981112" y="6218237"/>
            <a:ext cx="838200" cy="609600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112" y="3052800"/>
            <a:ext cx="3505200" cy="4458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0512" y="2636837"/>
            <a:ext cx="2971800" cy="4801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6712" y="2179637"/>
            <a:ext cx="2133600" cy="491929"/>
          </a:xfrm>
          <a:prstGeom prst="rect">
            <a:avLst/>
          </a:prstGeom>
        </p:spPr>
      </p:pic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11</a:t>
            </a:fld>
            <a:endParaRPr lang="fi-FI" dirty="0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Diffusion process as a CTMC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 bwMode="auto">
          <a:xfrm>
            <a:off x="620712" y="1646237"/>
            <a:ext cx="8532000" cy="2070000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" name="Text Placeholder 2"/>
          <p:cNvSpPr txBox="1">
            <a:spLocks/>
          </p:cNvSpPr>
          <p:nvPr/>
        </p:nvSpPr>
        <p:spPr bwMode="auto">
          <a:xfrm>
            <a:off x="925512" y="1763648"/>
            <a:ext cx="8382000" cy="166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Theorem.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Given a source set 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A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, a sink node 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n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and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independent  exponential likelihoods                          , the process                                     is a 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CTMC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with state space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4278312" y="3932237"/>
            <a:ext cx="1219200" cy="9144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5649912" y="4084637"/>
            <a:ext cx="3429000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This means that…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30712" y="5075237"/>
            <a:ext cx="8172000" cy="2160000"/>
            <a:chOff x="830712" y="5075237"/>
            <a:chExt cx="8172000" cy="21600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29399" y="6588188"/>
              <a:ext cx="416035" cy="3810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7912" y="6294437"/>
              <a:ext cx="4863152" cy="6096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 bwMode="auto">
            <a:xfrm>
              <a:off x="830712" y="5075237"/>
              <a:ext cx="8172000" cy="21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24000"/>
              </a:schemeClr>
            </a:solidFill>
            <a:ln w="19050" cap="flat" cmpd="sng" algn="ctr">
              <a:solidFill>
                <a:schemeClr val="tx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Text Placeholder 2"/>
            <p:cNvSpPr txBox="1">
              <a:spLocks/>
            </p:cNvSpPr>
            <p:nvPr/>
          </p:nvSpPr>
          <p:spPr bwMode="auto">
            <a:xfrm>
              <a:off x="1135512" y="5227146"/>
              <a:ext cx="7696200" cy="838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</a:pPr>
              <a:r>
                <a:rPr lang="en-US" sz="3000" kern="0" dirty="0" smtClean="0">
                  <a:latin typeface="Calibri" charset="0"/>
                  <a:ea typeface="DejaVu Sans" charset="0"/>
                  <a:cs typeface="DejaVu Sans" charset="0"/>
                </a:rPr>
                <a:t>The </a:t>
              </a:r>
              <a:r>
                <a:rPr lang="en-US" sz="3000" b="1" kern="0" dirty="0" smtClean="0">
                  <a:latin typeface="Calibri" charset="0"/>
                  <a:ea typeface="DejaVu Sans" charset="0"/>
                  <a:cs typeface="DejaVu Sans" charset="0"/>
                </a:rPr>
                <a:t>probability of infection of </a:t>
              </a:r>
              <a:r>
                <a:rPr lang="en-US" sz="3000" kern="0" dirty="0" smtClean="0">
                  <a:latin typeface="Calibri" charset="0"/>
                  <a:ea typeface="DejaVu Sans" charset="0"/>
                  <a:cs typeface="DejaVu Sans" charset="0"/>
                </a:rPr>
                <a:t>the</a:t>
              </a:r>
              <a:r>
                <a:rPr lang="en-US" sz="3000" b="1" kern="0" dirty="0" smtClean="0">
                  <a:latin typeface="Calibri" charset="0"/>
                  <a:ea typeface="DejaVu Sans" charset="0"/>
                  <a:cs typeface="DejaVu Sans" charset="0"/>
                </a:rPr>
                <a:t> sink node n before T </a:t>
              </a:r>
              <a:r>
                <a:rPr lang="en-US" sz="3000" kern="0" dirty="0" smtClean="0">
                  <a:latin typeface="Calibri" charset="0"/>
                  <a:ea typeface="DejaVu Sans" charset="0"/>
                  <a:cs typeface="DejaVu Sans" charset="0"/>
                </a:rPr>
                <a:t>is a </a:t>
              </a:r>
              <a:r>
                <a:rPr lang="en-US" sz="3000" b="1" kern="0" dirty="0" smtClean="0">
                  <a:latin typeface="Calibri" charset="0"/>
                  <a:ea typeface="DejaVu Sans" charset="0"/>
                  <a:cs typeface="DejaVu Sans" charset="0"/>
                </a:rPr>
                <a:t>phase type distribution</a:t>
              </a:r>
              <a:endPara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endParaRPr>
            </a:p>
          </p:txBody>
        </p:sp>
        <p:sp>
          <p:nvSpPr>
            <p:cNvPr id="29" name="Text Placeholder 2"/>
            <p:cNvSpPr txBox="1">
              <a:spLocks/>
            </p:cNvSpPr>
            <p:nvPr/>
          </p:nvSpPr>
          <p:spPr bwMode="auto">
            <a:xfrm>
              <a:off x="6259512" y="6218237"/>
              <a:ext cx="2590800" cy="670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charset="0"/>
                  <a:ea typeface="DejaVu Sans" charset="0"/>
                  <a:cs typeface="DejaVu Sans" charset="0"/>
                </a:rPr>
                <a:t>Exp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libri" charset="0"/>
                  <a:ea typeface="DejaVu Sans" charset="0"/>
                  <a:cs typeface="DejaVu Sans" charset="0"/>
                </a:rPr>
                <a:t> matrix depends </a:t>
              </a:r>
              <a:b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libri" charset="0"/>
                  <a:ea typeface="DejaVu Sans" charset="0"/>
                  <a:cs typeface="DejaVu Sans" charset="0"/>
                </a:rPr>
              </a:b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libri" charset="0"/>
                  <a:ea typeface="DejaVu Sans" charset="0"/>
                  <a:cs typeface="DejaVu Sans" charset="0"/>
                </a:rPr>
                <a:t>on       and </a:t>
              </a:r>
              <a:r>
                <a:rPr lang="en-US" sz="2400" b="1" kern="0" baseline="0" dirty="0" smtClean="0">
                  <a:latin typeface="Calibri" charset="0"/>
                  <a:ea typeface="DejaVu Sans" charset="0"/>
                  <a:cs typeface="DejaVu Sans" charset="0"/>
                </a:rPr>
                <a:t>T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12</a:t>
            </a:fld>
            <a:endParaRPr lang="fi-FI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Computing influence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5649912" y="2209740"/>
            <a:ext cx="4648200" cy="3581400"/>
            <a:chOff x="5649912" y="2209740"/>
            <a:chExt cx="4648200" cy="3581400"/>
          </a:xfrm>
        </p:grpSpPr>
        <p:sp>
          <p:nvSpPr>
            <p:cNvPr id="10" name="Text Placeholder 2"/>
            <p:cNvSpPr txBox="1">
              <a:spLocks/>
            </p:cNvSpPr>
            <p:nvPr/>
          </p:nvSpPr>
          <p:spPr bwMode="auto">
            <a:xfrm>
              <a:off x="5714999" y="2209740"/>
              <a:ext cx="4583113" cy="1254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</a:pPr>
              <a:r>
                <a:rPr lang="en-US" sz="3000" kern="0" dirty="0" smtClean="0">
                  <a:latin typeface="Calibri" charset="0"/>
                  <a:ea typeface="DejaVu Sans" charset="0"/>
                  <a:cs typeface="DejaVu Sans" charset="0"/>
                </a:rPr>
                <a:t>We know how to compute the </a:t>
              </a:r>
              <a:r>
                <a:rPr lang="en-US" sz="3000" b="1" kern="0" dirty="0" smtClean="0">
                  <a:latin typeface="Calibri" charset="0"/>
                  <a:ea typeface="DejaVu Sans" charset="0"/>
                  <a:cs typeface="DejaVu Sans" charset="0"/>
                </a:rPr>
                <a:t>probability of infection </a:t>
              </a:r>
              <a:r>
                <a:rPr lang="en-US" sz="3000" kern="0" dirty="0" smtClean="0">
                  <a:latin typeface="Calibri" charset="0"/>
                  <a:ea typeface="DejaVu Sans" charset="0"/>
                  <a:cs typeface="DejaVu Sans" charset="0"/>
                </a:rPr>
                <a:t>of any </a:t>
              </a:r>
              <a:r>
                <a:rPr lang="en-US" sz="3000" b="1" kern="0" dirty="0" smtClean="0">
                  <a:latin typeface="Calibri" charset="0"/>
                  <a:ea typeface="DejaVu Sans" charset="0"/>
                  <a:cs typeface="DejaVu Sans" charset="0"/>
                </a:rPr>
                <a:t>sink node n before T</a:t>
              </a:r>
              <a:endPara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9912" y="4456380"/>
              <a:ext cx="4114800" cy="133476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76200" y="2713037"/>
            <a:ext cx="3226526" cy="2743200"/>
            <a:chOff x="76200" y="2666940"/>
            <a:chExt cx="3226526" cy="2743200"/>
          </a:xfrm>
        </p:grpSpPr>
        <p:sp>
          <p:nvSpPr>
            <p:cNvPr id="15" name="Text Placeholder 2"/>
            <p:cNvSpPr txBox="1">
              <a:spLocks/>
            </p:cNvSpPr>
            <p:nvPr/>
          </p:nvSpPr>
          <p:spPr bwMode="auto">
            <a:xfrm>
              <a:off x="544512" y="2666940"/>
              <a:ext cx="1752600" cy="423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</a:pPr>
              <a:r>
                <a:rPr lang="en-US" sz="3000" b="1" kern="0" dirty="0" smtClean="0">
                  <a:latin typeface="Calibri" charset="0"/>
                  <a:ea typeface="DejaVu Sans" charset="0"/>
                  <a:cs typeface="DejaVu Sans" charset="0"/>
                </a:rPr>
                <a:t>INFLUENCE</a:t>
              </a:r>
              <a:endPara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" y="4495740"/>
              <a:ext cx="3226526" cy="91440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906712" y="2209740"/>
            <a:ext cx="2743200" cy="4054594"/>
            <a:chOff x="2906712" y="2209740"/>
            <a:chExt cx="2743200" cy="4054594"/>
          </a:xfrm>
        </p:grpSpPr>
        <p:sp>
          <p:nvSpPr>
            <p:cNvPr id="13" name="Text Placeholder 2"/>
            <p:cNvSpPr txBox="1">
              <a:spLocks/>
            </p:cNvSpPr>
            <p:nvPr/>
          </p:nvSpPr>
          <p:spPr bwMode="auto">
            <a:xfrm>
              <a:off x="2906712" y="2209740"/>
              <a:ext cx="2743200" cy="1254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</a:pPr>
              <a:r>
                <a:rPr lang="en-US" sz="3000" kern="0" dirty="0" smtClean="0">
                  <a:latin typeface="Calibri" charset="0"/>
                  <a:ea typeface="DejaVu Sans" charset="0"/>
                  <a:cs typeface="DejaVu Sans" charset="0"/>
                </a:rPr>
                <a:t>We </a:t>
              </a:r>
              <a:r>
                <a:rPr lang="en-US" sz="3000" b="1" kern="0" dirty="0" smtClean="0">
                  <a:latin typeface="Calibri" charset="0"/>
                  <a:ea typeface="DejaVu Sans" charset="0"/>
                  <a:cs typeface="DejaVu Sans" charset="0"/>
                </a:rPr>
                <a:t>sum up over </a:t>
              </a:r>
              <a:br>
                <a:rPr lang="en-US" sz="3000" b="1" kern="0" dirty="0" smtClean="0">
                  <a:latin typeface="Calibri" charset="0"/>
                  <a:ea typeface="DejaVu Sans" charset="0"/>
                  <a:cs typeface="DejaVu Sans" charset="0"/>
                </a:rPr>
              </a:br>
              <a:r>
                <a:rPr lang="en-US" sz="3000" b="1" kern="0" dirty="0" smtClean="0">
                  <a:latin typeface="Calibri" charset="0"/>
                  <a:ea typeface="DejaVu Sans" charset="0"/>
                  <a:cs typeface="DejaVu Sans" charset="0"/>
                </a:rPr>
                <a:t>all nodes</a:t>
              </a:r>
              <a:r>
                <a:rPr lang="en-US" sz="3000" kern="0" dirty="0" smtClean="0">
                  <a:latin typeface="Calibri" charset="0"/>
                  <a:ea typeface="DejaVu Sans" charset="0"/>
                  <a:cs typeface="DejaVu Sans" charset="0"/>
                </a:rPr>
                <a:t> in the network</a:t>
              </a:r>
              <a:endPara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92512" y="3779837"/>
              <a:ext cx="1447800" cy="2484497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13</a:t>
            </a:fld>
            <a:endParaRPr lang="fi-FI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Maximizing the influence</a:t>
            </a:r>
            <a:endParaRPr lang="en-US" dirty="0"/>
          </a:p>
        </p:txBody>
      </p:sp>
      <p:sp>
        <p:nvSpPr>
          <p:cNvPr id="2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4025" y="1646237"/>
            <a:ext cx="9082087" cy="1254189"/>
          </a:xfrm>
          <a:noFill/>
        </p:spPr>
        <p:txBody>
          <a:bodyPr>
            <a:spAutoFit/>
          </a:bodyPr>
          <a:lstStyle/>
          <a:p>
            <a:pPr marL="622300" indent="-514350">
              <a:lnSpc>
                <a:spcPct val="90000"/>
              </a:lnSpc>
              <a:buSzTx/>
              <a:buFont typeface="Wingdings" charset="2"/>
              <a:buChar char="§"/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Until now, we show </a:t>
            </a:r>
            <a:r>
              <a:rPr lang="en-US" sz="30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how to compute </a:t>
            </a:r>
            <a:r>
              <a:rPr lang="en-US" sz="3000" b="1" dirty="0" smtClean="0">
                <a:latin typeface="Calibri" charset="0"/>
                <a:ea typeface="DejaVu Sans" charset="0"/>
                <a:cs typeface="DejaVu Sans" charset="0"/>
              </a:rPr>
              <a:t>influence</a:t>
            </a:r>
            <a:r>
              <a:rPr lang="en-US" sz="3000" dirty="0" smtClean="0">
                <a:latin typeface="Calibri" charset="0"/>
                <a:ea typeface="DejaVu Sans" charset="0"/>
                <a:cs typeface="DejaVu Sans" charset="0"/>
              </a:rPr>
              <a:t>. However, </a:t>
            </a:r>
            <a:r>
              <a:rPr lang="en-US" sz="30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our aim is to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find the optimal set of sources nodes </a:t>
            </a:r>
            <a:r>
              <a:rPr lang="en-US" sz="30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that </a:t>
            </a:r>
            <a:r>
              <a:rPr lang="en-US" sz="30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maximizes influence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:</a:t>
            </a:r>
            <a:b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endParaRPr lang="en-US" sz="300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712" y="3169563"/>
            <a:ext cx="4267200" cy="991274"/>
          </a:xfrm>
          <a:prstGeom prst="rect">
            <a:avLst/>
          </a:prstGeom>
        </p:spPr>
      </p:pic>
      <p:sp>
        <p:nvSpPr>
          <p:cNvPr id="66" name="Text Placeholder 2"/>
          <p:cNvSpPr txBox="1">
            <a:spLocks/>
          </p:cNvSpPr>
          <p:nvPr/>
        </p:nvSpPr>
        <p:spPr bwMode="auto">
          <a:xfrm>
            <a:off x="392113" y="4167844"/>
            <a:ext cx="2971800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30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Unfortunately,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511200" y="4922837"/>
            <a:ext cx="8982000" cy="1170000"/>
          </a:xfrm>
          <a:prstGeom prst="rect">
            <a:avLst/>
          </a:prstGeom>
          <a:solidFill>
            <a:schemeClr val="accent2">
              <a:lumMod val="75000"/>
              <a:alpha val="24000"/>
            </a:schemeClr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" name="Text Placeholder 2"/>
          <p:cNvSpPr txBox="1">
            <a:spLocks/>
          </p:cNvSpPr>
          <p:nvPr/>
        </p:nvSpPr>
        <p:spPr bwMode="auto">
          <a:xfrm>
            <a:off x="734112" y="5040248"/>
            <a:ext cx="8573400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Theorem.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The continuous time influence maximization problem defined by Eq</a:t>
            </a:r>
            <a:r>
              <a:rPr lang="en-US" sz="3000" kern="0" dirty="0" smtClean="0">
                <a:latin typeface="Calibri" charset="0"/>
                <a:ea typeface="DejaVu Sans" charset="0"/>
                <a:cs typeface="DejaVu Sans" charset="0"/>
              </a:rPr>
              <a:t>.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(1)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is NP-hard.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230716" y="3241972"/>
            <a:ext cx="532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libri" charset="0"/>
              </a:rPr>
              <a:t>(1)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9" grpId="0" animBg="1"/>
      <p:bldP spid="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823" y="2789237"/>
            <a:ext cx="1362489" cy="533400"/>
          </a:xfrm>
          <a:prstGeom prst="rect">
            <a:avLst/>
          </a:prstGeom>
        </p:spPr>
      </p:pic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14</a:t>
            </a:fld>
            <a:endParaRPr lang="fi-FI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Submodular maximization</a:t>
            </a:r>
            <a:endParaRPr lang="en-US" dirty="0"/>
          </a:p>
        </p:txBody>
      </p:sp>
      <p:sp>
        <p:nvSpPr>
          <p:cNvPr id="2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4025" y="1646237"/>
            <a:ext cx="9082087" cy="838691"/>
          </a:xfrm>
          <a:noFill/>
        </p:spPr>
        <p:txBody>
          <a:bodyPr>
            <a:spAutoFit/>
          </a:bodyPr>
          <a:lstStyle/>
          <a:p>
            <a:pPr marL="622300" indent="-514350">
              <a:lnSpc>
                <a:spcPct val="90000"/>
              </a:lnSpc>
              <a:buSzTx/>
              <a:buFont typeface="Wingdings" charset="2"/>
              <a:buChar char="§"/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There is hope! The influence function                  satisfies a natural diminishing property: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512" y="1646237"/>
            <a:ext cx="1362489" cy="533400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 bwMode="auto">
          <a:xfrm>
            <a:off x="511200" y="2713037"/>
            <a:ext cx="8982000" cy="1170000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" name="Text Placeholder 2"/>
          <p:cNvSpPr txBox="1">
            <a:spLocks/>
          </p:cNvSpPr>
          <p:nvPr/>
        </p:nvSpPr>
        <p:spPr bwMode="auto">
          <a:xfrm>
            <a:off x="734112" y="2830448"/>
            <a:ext cx="8573400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Theorem.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The influence function                   is a 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submodular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function in the set of nodes 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A</a:t>
            </a:r>
            <a:r>
              <a:rPr kumimoji="0" lang="en-US" sz="3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1768025" y="5532437"/>
            <a:ext cx="6491287" cy="12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indent="-51435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We can 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efficiently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obtain a suboptimal </a:t>
            </a:r>
            <a:b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</a:b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solution with a 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63% provable guarantee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</a:p>
          <a:p>
            <a:pPr marR="0" lvl="0" indent="-51435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using a </a:t>
            </a:r>
            <a:r>
              <a:rPr lang="en-US" sz="3000" b="1" i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greedy algorithm</a:t>
            </a:r>
            <a:endParaRPr kumimoji="0" lang="en-US" sz="30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4125912" y="4160837"/>
            <a:ext cx="1219200" cy="9144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382712" y="5303837"/>
            <a:ext cx="6912000" cy="1800000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5421312" y="2305637"/>
            <a:ext cx="4428000" cy="2617200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73112" y="2305637"/>
            <a:ext cx="4428000" cy="2617200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F351-1715-A446-A84F-5C85334F371E}" type="slidenum">
              <a:rPr lang="fi-FI"/>
              <a:pPr/>
              <a:t>15</a:t>
            </a:fld>
            <a:endParaRPr lang="fi-FI"/>
          </a:p>
        </p:txBody>
      </p:sp>
      <p:sp>
        <p:nvSpPr>
          <p:cNvPr id="14339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69925"/>
          </a:xfrm>
        </p:spPr>
        <p:txBody>
          <a:bodyPr>
            <a:spAutoFit/>
          </a:bodyPr>
          <a:lstStyle/>
          <a:p>
            <a:pPr eaLnBrk="1"/>
            <a:r>
              <a:rPr lang="en-US"/>
              <a:t>Experimental Setup</a:t>
            </a:r>
          </a:p>
        </p:txBody>
      </p:sp>
      <p:sp>
        <p:nvSpPr>
          <p:cNvPr id="14340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392113" y="1570038"/>
            <a:ext cx="9220200" cy="457200"/>
          </a:xfrm>
          <a:noFill/>
        </p:spPr>
        <p:txBody>
          <a:bodyPr>
            <a:spAutoFit/>
          </a:bodyPr>
          <a:lstStyle/>
          <a:p>
            <a:pPr marL="622300" indent="-514350">
              <a:spcBef>
                <a:spcPct val="40000"/>
              </a:spcBef>
              <a:buSzTx/>
              <a:buFont typeface="Wingdings" pitchFamily="-109" charset="2"/>
              <a:buChar char="§"/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We validate our method on:</a:t>
            </a:r>
          </a:p>
        </p:txBody>
      </p:sp>
      <p:sp>
        <p:nvSpPr>
          <p:cNvPr id="14341" name="Text Placeholder 2"/>
          <p:cNvSpPr txBox="1">
            <a:spLocks/>
          </p:cNvSpPr>
          <p:nvPr/>
        </p:nvSpPr>
        <p:spPr bwMode="auto">
          <a:xfrm>
            <a:off x="239712" y="5152174"/>
            <a:ext cx="4419599" cy="104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1089025" lvl="1" indent="-514350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pitchFamily="-109" charset="2"/>
              <a:buChar char="§"/>
            </a:pPr>
            <a:r>
              <a:rPr lang="en-US" sz="25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What is the optimal source set that </a:t>
            </a:r>
            <a:br>
              <a:rPr lang="en-US" sz="25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5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maximizes influence?</a:t>
            </a:r>
            <a:endParaRPr lang="en-US" sz="250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4342" name="Text Placeholder 2"/>
          <p:cNvSpPr txBox="1">
            <a:spLocks/>
          </p:cNvSpPr>
          <p:nvPr/>
        </p:nvSpPr>
        <p:spPr bwMode="auto">
          <a:xfrm>
            <a:off x="5192712" y="5152174"/>
            <a:ext cx="4572000" cy="69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1089025" lvl="1" indent="-514350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pitchFamily="-109" charset="2"/>
              <a:buChar char="§"/>
            </a:pPr>
            <a:r>
              <a:rPr lang="en-US" sz="25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How</a:t>
            </a:r>
            <a:r>
              <a:rPr lang="en-US" sz="25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does the optimal source set change with T?</a:t>
            </a:r>
            <a:endParaRPr lang="en-US" sz="250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4343" name="Text Placeholder 2"/>
          <p:cNvSpPr txBox="1">
            <a:spLocks/>
          </p:cNvSpPr>
          <p:nvPr/>
        </p:nvSpPr>
        <p:spPr bwMode="auto">
          <a:xfrm>
            <a:off x="239712" y="6370637"/>
            <a:ext cx="3886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089025" lvl="1" indent="-514350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pitchFamily="-109" charset="2"/>
              <a:buChar char="§"/>
            </a:pPr>
            <a:r>
              <a:rPr lang="en-US" sz="25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How fast is the algorithm?</a:t>
            </a:r>
          </a:p>
        </p:txBody>
      </p:sp>
      <p:sp>
        <p:nvSpPr>
          <p:cNvPr id="14345" name="Text Placeholder 2"/>
          <p:cNvSpPr txBox="1">
            <a:spLocks/>
          </p:cNvSpPr>
          <p:nvPr/>
        </p:nvSpPr>
        <p:spPr bwMode="auto">
          <a:xfrm>
            <a:off x="1001712" y="2408237"/>
            <a:ext cx="3962400" cy="195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122238" lvl="1" algn="ctr">
              <a:spcBef>
                <a:spcPct val="40000"/>
              </a:spcBef>
              <a:buClr>
                <a:srgbClr val="FF6309"/>
              </a:buClr>
              <a:buFont typeface="Wingdings" pitchFamily="-109" charset="2"/>
              <a:buNone/>
            </a:pPr>
            <a:r>
              <a:rPr lang="en-US" sz="3000" dirty="0">
                <a:solidFill>
                  <a:schemeClr val="accent1"/>
                </a:solidFill>
                <a:latin typeface="Calibri" pitchFamily="-109" charset="0"/>
                <a:ea typeface="DejaVu Sans" charset="0"/>
                <a:cs typeface="DejaVu Sans" charset="0"/>
              </a:rPr>
              <a:t>Synthetic data</a:t>
            </a:r>
            <a:endParaRPr lang="en-US" sz="3000" i="1" dirty="0" smtClean="0">
              <a:solidFill>
                <a:schemeClr val="accent1"/>
              </a:solidFill>
              <a:latin typeface="Calibri" pitchFamily="-109" charset="0"/>
              <a:ea typeface="DejaVu Sans" charset="0"/>
              <a:cs typeface="DejaVu Sans" charset="0"/>
            </a:endParaRPr>
          </a:p>
          <a:p>
            <a:pPr marL="122238" lvl="1">
              <a:spcBef>
                <a:spcPct val="40000"/>
              </a:spcBef>
              <a:buClr>
                <a:srgbClr val="FF6309"/>
              </a:buClr>
              <a:buFont typeface="Wingdings" pitchFamily="-109" charset="2"/>
              <a:buNone/>
            </a:pPr>
            <a:r>
              <a:rPr lang="en-US" sz="2200" dirty="0" smtClean="0">
                <a:latin typeface="Calibri" pitchFamily="-109" charset="0"/>
                <a:ea typeface="DejaVu Sans" charset="0"/>
                <a:cs typeface="DejaVu Sans" charset="0"/>
              </a:rPr>
              <a:t>1. Generate network structure</a:t>
            </a:r>
          </a:p>
          <a:p>
            <a:pPr marL="122238" lvl="1">
              <a:buClr>
                <a:srgbClr val="FF6309"/>
              </a:buClr>
              <a:buFont typeface="Wingdings" pitchFamily="-109" charset="2"/>
              <a:buNone/>
            </a:pPr>
            <a:r>
              <a:rPr lang="en-US" sz="2200" dirty="0" smtClean="0">
                <a:latin typeface="Calibri" pitchFamily="-109" charset="0"/>
                <a:ea typeface="DejaVu Sans" charset="0"/>
                <a:cs typeface="DejaVu Sans" charset="0"/>
              </a:rPr>
              <a:t>2. Assign transmission rate to each edge in the network</a:t>
            </a:r>
          </a:p>
          <a:p>
            <a:pPr marL="122238" lvl="1">
              <a:buClr>
                <a:srgbClr val="FF6309"/>
              </a:buClr>
              <a:buFont typeface="Wingdings" pitchFamily="-109" charset="2"/>
              <a:buNone/>
            </a:pPr>
            <a:r>
              <a:rPr lang="en-US" sz="2200" dirty="0" smtClean="0">
                <a:latin typeface="Calibri" pitchFamily="-109" charset="0"/>
                <a:ea typeface="DejaVu Sans" charset="0"/>
                <a:cs typeface="DejaVu Sans" charset="0"/>
              </a:rPr>
              <a:t>3. Run </a:t>
            </a:r>
            <a:r>
              <a:rPr lang="en-US" sz="2200" cap="small" dirty="0" smtClean="0">
                <a:latin typeface="Calibri" pitchFamily="-109" charset="0"/>
                <a:ea typeface="DejaVu Sans" charset="0"/>
                <a:cs typeface="DejaVu Sans" charset="0"/>
              </a:rPr>
              <a:t>InfluMax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5573712" y="2408237"/>
            <a:ext cx="4191000" cy="262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122238" lvl="1" algn="ctr">
              <a:spcBef>
                <a:spcPct val="40000"/>
              </a:spcBef>
              <a:buClr>
                <a:srgbClr val="FF6309"/>
              </a:buClr>
              <a:buFont typeface="Wingdings" pitchFamily="-109" charset="2"/>
              <a:buNone/>
            </a:pPr>
            <a:r>
              <a:rPr lang="en-US" sz="3000" dirty="0" smtClean="0">
                <a:solidFill>
                  <a:schemeClr val="accent1"/>
                </a:solidFill>
                <a:latin typeface="Calibri" pitchFamily="-109" charset="0"/>
                <a:ea typeface="DejaVu Sans" charset="0"/>
                <a:cs typeface="DejaVu Sans" charset="0"/>
              </a:rPr>
              <a:t>Real </a:t>
            </a:r>
            <a:r>
              <a:rPr lang="en-US" sz="3000" dirty="0">
                <a:solidFill>
                  <a:schemeClr val="accent1"/>
                </a:solidFill>
                <a:latin typeface="Calibri" pitchFamily="-109" charset="0"/>
                <a:ea typeface="DejaVu Sans" charset="0"/>
                <a:cs typeface="DejaVu Sans" charset="0"/>
              </a:rPr>
              <a:t>data</a:t>
            </a:r>
            <a:endParaRPr lang="en-US" sz="3000" i="1" dirty="0" smtClean="0">
              <a:solidFill>
                <a:schemeClr val="accent1"/>
              </a:solidFill>
              <a:latin typeface="Calibri" pitchFamily="-109" charset="0"/>
              <a:ea typeface="DejaVu Sans" charset="0"/>
              <a:cs typeface="DejaVu Sans" charset="0"/>
            </a:endParaRPr>
          </a:p>
          <a:p>
            <a:pPr marL="122238" lvl="1">
              <a:spcBef>
                <a:spcPct val="40000"/>
              </a:spcBef>
              <a:buClr>
                <a:srgbClr val="FF6309"/>
              </a:buClr>
              <a:buFont typeface="Wingdings" pitchFamily="-109" charset="2"/>
              <a:buNone/>
            </a:pPr>
            <a:r>
              <a:rPr lang="en-US" sz="2200" dirty="0" smtClean="0">
                <a:latin typeface="Calibri" pitchFamily="-109" charset="0"/>
                <a:ea typeface="DejaVu Sans" charset="0"/>
                <a:cs typeface="DejaVu Sans" charset="0"/>
              </a:rPr>
              <a:t>1. MemeTracker data (172m news articles 08/2009– 09-2009)</a:t>
            </a:r>
          </a:p>
          <a:p>
            <a:pPr marL="122238" lvl="1">
              <a:buClr>
                <a:srgbClr val="FF6309"/>
              </a:buClr>
              <a:buFont typeface="Wingdings" pitchFamily="-109" charset="2"/>
              <a:buNone/>
            </a:pPr>
            <a:r>
              <a:rPr lang="en-US" sz="2200" dirty="0" smtClean="0">
                <a:latin typeface="Calibri" pitchFamily="-109" charset="0"/>
                <a:ea typeface="DejaVu Sans" charset="0"/>
                <a:cs typeface="DejaVu Sans" charset="0"/>
              </a:rPr>
              <a:t>2. We infer diffusion networks from hyperlink or memes cascades</a:t>
            </a:r>
          </a:p>
          <a:p>
            <a:pPr marL="122238" lvl="1">
              <a:buClr>
                <a:srgbClr val="FF6309"/>
              </a:buClr>
              <a:buFont typeface="Wingdings" pitchFamily="-109" charset="2"/>
              <a:buNone/>
            </a:pPr>
            <a:r>
              <a:rPr lang="en-US" sz="2200" dirty="0" smtClean="0">
                <a:latin typeface="Calibri" pitchFamily="-109" charset="0"/>
                <a:ea typeface="DejaVu Sans" charset="0"/>
                <a:cs typeface="DejaVu Sans" charset="0"/>
              </a:rPr>
              <a:t>3. Run </a:t>
            </a:r>
            <a:r>
              <a:rPr lang="en-US" sz="2200" cap="small" dirty="0" smtClean="0">
                <a:latin typeface="Calibri" pitchFamily="-109" charset="0"/>
                <a:ea typeface="DejaVu Sans" charset="0"/>
                <a:cs typeface="DejaVu Sans" charset="0"/>
              </a:rPr>
              <a:t>InfluMax</a:t>
            </a:r>
          </a:p>
          <a:p>
            <a:pPr marL="122238" lvl="1">
              <a:buClr>
                <a:srgbClr val="FF6309"/>
              </a:buClr>
              <a:buFont typeface="Wingdings" pitchFamily="-109" charset="2"/>
              <a:buNone/>
            </a:pPr>
            <a:endParaRPr lang="en-US" sz="2200" cap="small" dirty="0" smtClean="0">
              <a:latin typeface="Calibri" pitchFamily="-109" charset="0"/>
              <a:ea typeface="DejaVu Sans" charset="0"/>
              <a:cs typeface="DejaVu Sans" charset="0"/>
            </a:endParaRPr>
          </a:p>
          <a:p>
            <a:pPr marL="122238" lvl="1">
              <a:buClr>
                <a:srgbClr val="FF6309"/>
              </a:buClr>
              <a:buFont typeface="Wingdings" pitchFamily="-109" charset="2"/>
              <a:buNone/>
            </a:pPr>
            <a:endParaRPr lang="en-US" sz="2200" dirty="0">
              <a:solidFill>
                <a:schemeClr val="accent1"/>
              </a:solidFill>
              <a:latin typeface="Calibri" pitchFamily="-109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634DE5-5C16-184F-BF0B-0E30795A958D}" type="slidenum">
              <a:rPr lang="fi-FI"/>
              <a:pPr/>
              <a:t>16</a:t>
            </a:fld>
            <a:endParaRPr lang="fi-FI"/>
          </a:p>
        </p:txBody>
      </p:sp>
      <p:sp>
        <p:nvSpPr>
          <p:cNvPr id="4198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Influence vs. number of sources</a:t>
            </a:r>
            <a:endParaRPr lang="en-US" dirty="0"/>
          </a:p>
        </p:txBody>
      </p:sp>
      <p:sp>
        <p:nvSpPr>
          <p:cNvPr id="24" name="Text Placeholder 2"/>
          <p:cNvSpPr txBox="1">
            <a:spLocks/>
          </p:cNvSpPr>
          <p:nvPr/>
        </p:nvSpPr>
        <p:spPr bwMode="auto">
          <a:xfrm>
            <a:off x="3516312" y="4541837"/>
            <a:ext cx="3200400" cy="2539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charset="2"/>
              <a:buNone/>
            </a:pPr>
            <a:r>
              <a:rPr lang="en-US" dirty="0" smtClean="0">
                <a:latin typeface="Calibri" charset="0"/>
                <a:ea typeface="DejaVu Sans" charset="0"/>
                <a:cs typeface="DejaVu Sans" charset="0"/>
              </a:rPr>
              <a:t>1024-node Hierarchical Kronecker</a:t>
            </a:r>
            <a:endParaRPr lang="en-US" cap="small" dirty="0"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 bwMode="auto">
          <a:xfrm>
            <a:off x="1001712" y="4567153"/>
            <a:ext cx="2514600" cy="2539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charset="2"/>
              <a:buNone/>
            </a:pPr>
            <a:r>
              <a:rPr lang="en-US" dirty="0" smtClean="0">
                <a:latin typeface="Calibri" charset="0"/>
                <a:ea typeface="DejaVu Sans" charset="0"/>
                <a:cs typeface="DejaVu Sans" charset="0"/>
              </a:rPr>
              <a:t>1024-node Forest Fire</a:t>
            </a:r>
            <a:endParaRPr lang="en-US" cap="small" dirty="0"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 bwMode="auto">
          <a:xfrm>
            <a:off x="7097712" y="4541837"/>
            <a:ext cx="2743200" cy="2539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charset="2"/>
              <a:buNone/>
            </a:pPr>
            <a:r>
              <a:rPr lang="en-US" dirty="0" smtClean="0">
                <a:latin typeface="Calibri" charset="0"/>
                <a:ea typeface="DejaVu Sans" charset="0"/>
                <a:cs typeface="DejaVu Sans" charset="0"/>
              </a:rPr>
              <a:t>512-node Random Kronecker</a:t>
            </a:r>
            <a:endParaRPr lang="en-US" cap="small" dirty="0"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9" y="1976353"/>
            <a:ext cx="3248733" cy="23269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512" y="1951037"/>
            <a:ext cx="3367487" cy="2362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8112" y="1976353"/>
            <a:ext cx="3352800" cy="2349210"/>
          </a:xfrm>
          <a:prstGeom prst="rect">
            <a:avLst/>
          </a:prstGeom>
        </p:spPr>
      </p:pic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239713" y="5303837"/>
            <a:ext cx="9601200" cy="198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622300" indent="-514350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pitchFamily="-109" charset="2"/>
              <a:buChar char="§"/>
            </a:pPr>
            <a:r>
              <a:rPr lang="en-US" sz="30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Performance does not depend on the network structure:</a:t>
            </a:r>
            <a:endParaRPr lang="en-US" sz="300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pitchFamily="-109" charset="2"/>
              <a:buChar char="§"/>
            </a:pPr>
            <a:r>
              <a:rPr lang="en-US" sz="2400" dirty="0" smtClean="0">
                <a:latin typeface="Calibri" pitchFamily="-109" charset="0"/>
                <a:ea typeface="DejaVu Sans" charset="0"/>
                <a:cs typeface="DejaVu Sans" charset="0"/>
              </a:rPr>
              <a:t>Synthetic Networks:  </a:t>
            </a:r>
            <a:r>
              <a:rPr lang="en-US" sz="2400" b="1" dirty="0" smtClean="0">
                <a:latin typeface="Calibri" pitchFamily="-109" charset="0"/>
                <a:ea typeface="DejaVu Sans" charset="0"/>
                <a:cs typeface="DejaVu Sans" charset="0"/>
              </a:rPr>
              <a:t>Forest </a:t>
            </a:r>
            <a:r>
              <a:rPr lang="en-US" sz="2400" b="1" dirty="0">
                <a:latin typeface="Calibri" pitchFamily="-109" charset="0"/>
                <a:ea typeface="DejaVu Sans" charset="0"/>
                <a:cs typeface="DejaVu Sans" charset="0"/>
              </a:rPr>
              <a:t>Fire</a:t>
            </a:r>
            <a:r>
              <a:rPr lang="en-US" sz="2400" dirty="0">
                <a:latin typeface="Calibri" pitchFamily="-109" charset="0"/>
                <a:ea typeface="DejaVu Sans" charset="0"/>
                <a:cs typeface="DejaVu Sans" charset="0"/>
              </a:rPr>
              <a:t>, </a:t>
            </a:r>
            <a:r>
              <a:rPr lang="en-US" sz="2400" b="1" dirty="0">
                <a:latin typeface="Calibri" pitchFamily="-109" charset="0"/>
                <a:ea typeface="DejaVu Sans" charset="0"/>
                <a:cs typeface="DejaVu Sans" charset="0"/>
              </a:rPr>
              <a:t>Kronecker</a:t>
            </a:r>
            <a:r>
              <a:rPr lang="en-US" sz="2400" dirty="0">
                <a:latin typeface="Calibri" pitchFamily="-109" charset="0"/>
                <a:ea typeface="DejaVu Sans" charset="0"/>
                <a:cs typeface="DejaVu Sans" charset="0"/>
              </a:rPr>
              <a:t>, etc.</a:t>
            </a:r>
            <a:endParaRPr lang="en-US" sz="2400" dirty="0" smtClean="0">
              <a:latin typeface="Calibri" pitchFamily="-109" charset="0"/>
              <a:ea typeface="DejaVu Sans" charset="0"/>
              <a:cs typeface="DejaVu Sans" charset="0"/>
            </a:endParaRPr>
          </a:p>
          <a:p>
            <a:pPr marL="622300" indent="-514350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pitchFamily="-109" charset="2"/>
              <a:buChar char="§"/>
            </a:pPr>
            <a:r>
              <a:rPr lang="en-US" sz="3000" cap="small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InfluMax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typically outputs source sets that results in a </a:t>
            </a:r>
            <a:r>
              <a:rPr lang="en-US" sz="30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20% higher influence 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than competitive methods!</a:t>
            </a:r>
            <a:endParaRPr lang="en-US" sz="300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634DE5-5C16-184F-BF0B-0E30795A958D}" type="slidenum">
              <a:rPr lang="fi-FI"/>
              <a:pPr/>
              <a:t>17</a:t>
            </a:fld>
            <a:endParaRPr lang="fi-FI"/>
          </a:p>
        </p:txBody>
      </p:sp>
      <p:sp>
        <p:nvSpPr>
          <p:cNvPr id="4198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Influence vs. time horizon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239712" y="1283166"/>
            <a:ext cx="5638800" cy="2725271"/>
            <a:chOff x="239712" y="1283166"/>
            <a:chExt cx="5638800" cy="272527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9712" y="1283166"/>
              <a:ext cx="5334000" cy="2725271"/>
            </a:xfrm>
            <a:prstGeom prst="rect">
              <a:avLst/>
            </a:prstGeom>
          </p:spPr>
        </p:pic>
        <p:sp>
          <p:nvSpPr>
            <p:cNvPr id="11" name="Text Placeholder 2"/>
            <p:cNvSpPr txBox="1">
              <a:spLocks/>
            </p:cNvSpPr>
            <p:nvPr/>
          </p:nvSpPr>
          <p:spPr bwMode="auto">
            <a:xfrm>
              <a:off x="5040312" y="1341437"/>
              <a:ext cx="83820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40000"/>
                </a:spcBef>
                <a:buClr>
                  <a:srgbClr val="FF6309"/>
                </a:buClr>
                <a:buFont typeface="Wingdings" charset="2"/>
                <a:buNone/>
              </a:pPr>
              <a:r>
                <a:rPr lang="en-US" sz="2400" b="1" dirty="0" smtClean="0">
                  <a:latin typeface="Calibri" charset="0"/>
                  <a:ea typeface="DejaVu Sans" charset="0"/>
                  <a:cs typeface="DejaVu Sans" charset="0"/>
                </a:rPr>
                <a:t>T = 0.1</a:t>
              </a:r>
              <a:endParaRPr lang="en-US" sz="2400" b="1" cap="small" dirty="0">
                <a:latin typeface="Calibri" charset="0"/>
                <a:ea typeface="DejaVu Sans" charset="0"/>
                <a:cs typeface="DejaVu Sans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0" y="4405313"/>
            <a:ext cx="6030912" cy="2982044"/>
            <a:chOff x="0" y="4405313"/>
            <a:chExt cx="6030912" cy="298204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405313"/>
              <a:ext cx="6030912" cy="2982044"/>
            </a:xfrm>
            <a:prstGeom prst="rect">
              <a:avLst/>
            </a:prstGeom>
          </p:spPr>
        </p:pic>
        <p:sp>
          <p:nvSpPr>
            <p:cNvPr id="12" name="Text Placeholder 2"/>
            <p:cNvSpPr txBox="1">
              <a:spLocks/>
            </p:cNvSpPr>
            <p:nvPr/>
          </p:nvSpPr>
          <p:spPr bwMode="auto">
            <a:xfrm>
              <a:off x="5192712" y="4465637"/>
              <a:ext cx="83820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40000"/>
                </a:spcBef>
                <a:buClr>
                  <a:srgbClr val="FF6309"/>
                </a:buClr>
                <a:buFont typeface="Wingdings" charset="2"/>
                <a:buNone/>
              </a:pPr>
              <a:r>
                <a:rPr lang="en-US" sz="2400" b="1" dirty="0" smtClean="0">
                  <a:latin typeface="Calibri" charset="0"/>
                  <a:ea typeface="DejaVu Sans" charset="0"/>
                  <a:cs typeface="DejaVu Sans" charset="0"/>
                </a:rPr>
                <a:t>T = 1</a:t>
              </a:r>
              <a:endParaRPr lang="en-US" sz="2400" b="1" cap="small" dirty="0">
                <a:latin typeface="Calibri" charset="0"/>
                <a:ea typeface="DejaVu Sans" charset="0"/>
                <a:cs typeface="DejaVu Sans" charset="0"/>
              </a:endParaRPr>
            </a:p>
          </p:txBody>
        </p:sp>
      </p:grpSp>
      <p:cxnSp>
        <p:nvCxnSpPr>
          <p:cNvPr id="14" name="Straight Arrow Connector 13"/>
          <p:cNvCxnSpPr/>
          <p:nvPr/>
        </p:nvCxnSpPr>
        <p:spPr bwMode="auto">
          <a:xfrm rot="16200000" flipV="1">
            <a:off x="963612" y="2370137"/>
            <a:ext cx="228600" cy="1524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2716212" y="1531937"/>
            <a:ext cx="228600" cy="1524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10800000">
            <a:off x="4506912" y="2255837"/>
            <a:ext cx="228600" cy="1524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rot="10800000">
            <a:off x="4811712" y="6599237"/>
            <a:ext cx="228600" cy="1524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1916112" y="5989637"/>
            <a:ext cx="228600" cy="1524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6200000" flipV="1">
            <a:off x="1420812" y="6789737"/>
            <a:ext cx="228600" cy="1524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5" name="Group 24"/>
          <p:cNvGrpSpPr/>
          <p:nvPr/>
        </p:nvGrpSpPr>
        <p:grpSpPr>
          <a:xfrm>
            <a:off x="5954712" y="2179637"/>
            <a:ext cx="3978000" cy="4057200"/>
            <a:chOff x="5954712" y="2179637"/>
            <a:chExt cx="3978000" cy="4057200"/>
          </a:xfrm>
        </p:grpSpPr>
        <p:sp>
          <p:nvSpPr>
            <p:cNvPr id="24" name="Rectangle 23"/>
            <p:cNvSpPr/>
            <p:nvPr/>
          </p:nvSpPr>
          <p:spPr bwMode="auto">
            <a:xfrm>
              <a:off x="5954712" y="2179637"/>
              <a:ext cx="3978000" cy="40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24000"/>
              </a:schemeClr>
            </a:solidFill>
            <a:ln w="19050" cap="flat" cmpd="sng" algn="ctr">
              <a:solidFill>
                <a:schemeClr val="tx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" name="Text Placeholder 2"/>
            <p:cNvSpPr txBox="1">
              <a:spLocks/>
            </p:cNvSpPr>
            <p:nvPr/>
          </p:nvSpPr>
          <p:spPr bwMode="auto">
            <a:xfrm>
              <a:off x="6248399" y="2373862"/>
              <a:ext cx="3592513" cy="1558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indent="-514350">
                <a:lnSpc>
                  <a:spcPct val="90000"/>
                </a:lnSpc>
                <a:spcBef>
                  <a:spcPct val="40000"/>
                </a:spcBef>
                <a:buClr>
                  <a:srgbClr val="FF6309"/>
                </a:buClr>
              </a:pPr>
              <a:r>
                <a:rPr lang="en-US" sz="280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The source set outputted by </a:t>
              </a:r>
              <a:r>
                <a:rPr lang="en-US" sz="2800" cap="small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InfluMax</a:t>
              </a:r>
              <a:r>
                <a:rPr lang="en-US" sz="280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 can change dramatically with the time horizon </a:t>
              </a:r>
              <a:r>
                <a:rPr lang="en-US" sz="2800" b="1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T</a:t>
              </a:r>
              <a:endParaRPr lang="en-US" sz="2800" b="1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endParaRPr>
            </a:p>
          </p:txBody>
        </p:sp>
        <p:sp>
          <p:nvSpPr>
            <p:cNvPr id="23" name="Text Placeholder 2"/>
            <p:cNvSpPr txBox="1">
              <a:spLocks/>
            </p:cNvSpPr>
            <p:nvPr/>
          </p:nvSpPr>
          <p:spPr bwMode="auto">
            <a:xfrm>
              <a:off x="6248399" y="4237037"/>
              <a:ext cx="3592513" cy="1558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indent="-514350">
                <a:lnSpc>
                  <a:spcPct val="90000"/>
                </a:lnSpc>
                <a:spcBef>
                  <a:spcPct val="40000"/>
                </a:spcBef>
                <a:buClr>
                  <a:srgbClr val="FF6309"/>
                </a:buClr>
              </a:pPr>
              <a:r>
                <a:rPr lang="en-US" sz="280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For which time horizon does </a:t>
              </a:r>
              <a:r>
                <a:rPr lang="en-US" sz="2800" cap="small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InfluMax</a:t>
              </a:r>
              <a:r>
                <a:rPr lang="en-US" sz="280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 gives the greatest competitive advantage?</a:t>
              </a:r>
              <a:endParaRPr lang="en-US" sz="28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634DE5-5C16-184F-BF0B-0E30795A958D}" type="slidenum">
              <a:rPr lang="fi-FI"/>
              <a:pPr/>
              <a:t>18</a:t>
            </a:fld>
            <a:endParaRPr lang="fi-FI"/>
          </a:p>
        </p:txBody>
      </p:sp>
      <p:sp>
        <p:nvSpPr>
          <p:cNvPr id="4198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Influence vs. time horizon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112" y="1417637"/>
            <a:ext cx="5791200" cy="4134318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239713" y="6142037"/>
            <a:ext cx="9601200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622300" indent="-514350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pitchFamily="-109" charset="2"/>
              <a:buChar char="§"/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In comparison with other methods</a:t>
            </a:r>
            <a:r>
              <a:rPr lang="en-US" sz="3000" cap="small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, InfluMax 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performs </a:t>
            </a:r>
            <a:r>
              <a:rPr lang="en-US" sz="30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best for relatively small time horizon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.</a:t>
            </a:r>
            <a:endParaRPr lang="en-US" sz="300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3592512" y="5532437"/>
            <a:ext cx="4343400" cy="2539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charset="2"/>
              <a:buNone/>
            </a:pPr>
            <a:r>
              <a:rPr lang="en-US" dirty="0" smtClean="0">
                <a:latin typeface="Calibri" charset="0"/>
                <a:ea typeface="DejaVu Sans" charset="0"/>
                <a:cs typeface="DejaVu Sans" charset="0"/>
              </a:rPr>
              <a:t>1024-node Hierarchical Kronecker network</a:t>
            </a:r>
            <a:endParaRPr lang="en-US" cap="small" dirty="0">
              <a:latin typeface="Calibri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634DE5-5C16-184F-BF0B-0E30795A958D}" type="slidenum">
              <a:rPr lang="fi-FI"/>
              <a:pPr/>
              <a:t>19</a:t>
            </a:fld>
            <a:endParaRPr lang="fi-FI"/>
          </a:p>
        </p:txBody>
      </p:sp>
      <p:sp>
        <p:nvSpPr>
          <p:cNvPr id="4198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46331"/>
          </a:xfrm>
        </p:spPr>
        <p:txBody>
          <a:bodyPr wrap="square">
            <a:spAutoFit/>
          </a:bodyPr>
          <a:lstStyle/>
          <a:p>
            <a:pPr eaLnBrk="1"/>
            <a:r>
              <a:rPr lang="en-US" sz="4200" dirty="0" smtClean="0"/>
              <a:t>Real data: Influence vs. # of sources</a:t>
            </a:r>
            <a:endParaRPr lang="en-US" sz="4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512" y="1646237"/>
            <a:ext cx="4572000" cy="3200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12" y="1646237"/>
            <a:ext cx="4572000" cy="3200400"/>
          </a:xfrm>
          <a:prstGeom prst="rect">
            <a:avLst/>
          </a:prstGeom>
        </p:spPr>
      </p:pic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1001712" y="4973721"/>
            <a:ext cx="3352800" cy="5032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charset="2"/>
              <a:buNone/>
            </a:pPr>
            <a:r>
              <a:rPr lang="en-US" dirty="0" smtClean="0">
                <a:latin typeface="Calibri" charset="0"/>
                <a:ea typeface="DejaVu Sans" charset="0"/>
                <a:cs typeface="DejaVu Sans" charset="0"/>
              </a:rPr>
              <a:t>1000-node real network </a:t>
            </a:r>
            <a:br>
              <a:rPr lang="en-US" dirty="0" smtClean="0">
                <a:latin typeface="Calibri" charset="0"/>
                <a:ea typeface="DejaVu Sans" charset="0"/>
                <a:cs typeface="DejaVu Sans" charset="0"/>
              </a:rPr>
            </a:br>
            <a:r>
              <a:rPr lang="en-US" dirty="0" smtClean="0">
                <a:latin typeface="Calibri" charset="0"/>
                <a:ea typeface="DejaVu Sans" charset="0"/>
                <a:cs typeface="DejaVu Sans" charset="0"/>
              </a:rPr>
              <a:t>(inferred from </a:t>
            </a:r>
            <a:r>
              <a:rPr lang="en-US" b="1" dirty="0" smtClean="0">
                <a:latin typeface="Calibri" charset="0"/>
                <a:ea typeface="DejaVu Sans" charset="0"/>
                <a:cs typeface="DejaVu Sans" charset="0"/>
              </a:rPr>
              <a:t>hyperlink cascades</a:t>
            </a:r>
            <a:r>
              <a:rPr lang="en-US" dirty="0" smtClean="0">
                <a:latin typeface="Calibri" charset="0"/>
                <a:ea typeface="DejaVu Sans" charset="0"/>
                <a:cs typeface="DejaVu Sans" charset="0"/>
              </a:rPr>
              <a:t>)</a:t>
            </a:r>
            <a:endParaRPr lang="en-US" cap="small" dirty="0"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5802312" y="4953022"/>
            <a:ext cx="3657600" cy="5032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charset="2"/>
              <a:buNone/>
            </a:pPr>
            <a:r>
              <a:rPr lang="en-US" dirty="0" smtClean="0">
                <a:latin typeface="Calibri" charset="0"/>
                <a:ea typeface="DejaVu Sans" charset="0"/>
                <a:cs typeface="DejaVu Sans" charset="0"/>
              </a:rPr>
              <a:t>1000-node real network </a:t>
            </a:r>
            <a:br>
              <a:rPr lang="en-US" dirty="0" smtClean="0">
                <a:latin typeface="Calibri" charset="0"/>
                <a:ea typeface="DejaVu Sans" charset="0"/>
                <a:cs typeface="DejaVu Sans" charset="0"/>
              </a:rPr>
            </a:br>
            <a:r>
              <a:rPr lang="en-US" dirty="0" smtClean="0">
                <a:latin typeface="Calibri" charset="0"/>
                <a:ea typeface="DejaVu Sans" charset="0"/>
                <a:cs typeface="DejaVu Sans" charset="0"/>
              </a:rPr>
              <a:t>(inferred from </a:t>
            </a:r>
            <a:r>
              <a:rPr lang="en-US" b="1" dirty="0" smtClean="0">
                <a:latin typeface="Calibri" charset="0"/>
                <a:ea typeface="DejaVu Sans" charset="0"/>
                <a:cs typeface="DejaVu Sans" charset="0"/>
              </a:rPr>
              <a:t>MemeTracker cascades</a:t>
            </a:r>
            <a:r>
              <a:rPr lang="en-US" dirty="0" smtClean="0">
                <a:latin typeface="Calibri" charset="0"/>
                <a:ea typeface="DejaVu Sans" charset="0"/>
                <a:cs typeface="DejaVu Sans" charset="0"/>
              </a:rPr>
              <a:t>)</a:t>
            </a:r>
            <a:endParaRPr lang="en-US" cap="small" dirty="0"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 bwMode="auto">
          <a:xfrm>
            <a:off x="239713" y="5912946"/>
            <a:ext cx="9601200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622300" indent="-514350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pitchFamily="-109" charset="2"/>
              <a:buChar char="§"/>
            </a:pPr>
            <a:r>
              <a:rPr lang="en-US" sz="3000" cap="small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InfluMax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outputs a source set that results in a </a:t>
            </a:r>
            <a:r>
              <a:rPr lang="en-US" sz="30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20-25% higher influence 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than competitive methods!</a:t>
            </a:r>
            <a:endParaRPr lang="en-US" sz="300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2</a:t>
            </a:fld>
            <a:endParaRPr lang="fi-FI" dirty="0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Propagation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077912" y="3645311"/>
            <a:ext cx="3866937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buSzTx/>
            </a:pPr>
            <a:r>
              <a:rPr lang="en-US" sz="3000" b="1" dirty="0" smtClean="0">
                <a:latin typeface="Calibri" charset="0"/>
              </a:rPr>
              <a:t>Social Networks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92112" y="4407311"/>
            <a:ext cx="5029200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buSzTx/>
            </a:pPr>
            <a:r>
              <a:rPr lang="en-US" sz="3000" b="1" dirty="0" smtClean="0">
                <a:latin typeface="Calibri" charset="0"/>
              </a:rPr>
              <a:t>Recommendation Networks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554375" y="5245511"/>
            <a:ext cx="2571537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buSzTx/>
            </a:pPr>
            <a:r>
              <a:rPr lang="en-US" sz="3000" b="1" dirty="0" smtClean="0">
                <a:latin typeface="Calibri" charset="0"/>
              </a:rPr>
              <a:t>Epidemiology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96912" y="6083711"/>
            <a:ext cx="4419600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buSzTx/>
            </a:pPr>
            <a:r>
              <a:rPr lang="en-US" sz="3000" b="1" dirty="0" smtClean="0">
                <a:latin typeface="Calibri" charset="0"/>
              </a:rPr>
              <a:t>Human Travels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73112" y="2901185"/>
            <a:ext cx="4430712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buSzTx/>
            </a:pPr>
            <a:r>
              <a:rPr lang="en-US" sz="3000" b="1" dirty="0" smtClean="0">
                <a:latin typeface="Calibri" charset="0"/>
              </a:rPr>
              <a:t>Information Networks</a:t>
            </a: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18" y="6565762"/>
            <a:ext cx="1219200" cy="338275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4918" y="6032362"/>
            <a:ext cx="1066800" cy="312928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9718" y="6260962"/>
            <a:ext cx="812800" cy="30480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2918" y="5303837"/>
            <a:ext cx="838200" cy="394447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3518" y="5380037"/>
            <a:ext cx="762000" cy="443552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1918" y="3060461"/>
            <a:ext cx="914400" cy="30480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3518" y="3264725"/>
            <a:ext cx="984250" cy="252936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1918" y="3932237"/>
            <a:ext cx="1231900" cy="38100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95918" y="4541837"/>
            <a:ext cx="914400" cy="26313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8318" y="4084637"/>
            <a:ext cx="973394" cy="3048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81518" y="4567237"/>
            <a:ext cx="520700" cy="4318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76718" y="2636837"/>
            <a:ext cx="2057400" cy="347424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1077912" y="1417637"/>
            <a:ext cx="3886200" cy="109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buSzTx/>
            </a:pPr>
            <a:r>
              <a:rPr lang="en-US" sz="3600" b="1" cap="small" dirty="0" smtClean="0">
                <a:latin typeface="Calibri" charset="0"/>
              </a:rPr>
              <a:t>Propagation </a:t>
            </a:r>
            <a:r>
              <a:rPr lang="en-US" sz="3600" b="1" cap="small" dirty="0" smtClean="0">
                <a:latin typeface="Calibri" charset="0"/>
              </a:rPr>
              <a:t>takes </a:t>
            </a:r>
            <a:br>
              <a:rPr lang="en-US" sz="3600" b="1" cap="small" dirty="0" smtClean="0">
                <a:latin typeface="Calibri" charset="0"/>
              </a:rPr>
            </a:br>
            <a:r>
              <a:rPr lang="en-US" sz="3600" b="1" cap="small" dirty="0" smtClean="0">
                <a:latin typeface="Calibri" charset="0"/>
              </a:rPr>
              <a:t>place on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583112" y="1417637"/>
            <a:ext cx="5638800" cy="109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buSzTx/>
            </a:pPr>
            <a:r>
              <a:rPr lang="en-US" sz="3600" b="1" cap="small" dirty="0" smtClean="0">
                <a:latin typeface="Calibri" charset="0"/>
              </a:rPr>
              <a:t>We can extract </a:t>
            </a:r>
            <a:r>
              <a:rPr lang="en-US" sz="3600" b="1" cap="small" dirty="0" smtClean="0">
                <a:latin typeface="Calibri" charset="0"/>
              </a:rPr>
              <a:t/>
            </a:r>
            <a:br>
              <a:rPr lang="en-US" sz="3600" b="1" cap="small" dirty="0" smtClean="0">
                <a:latin typeface="Calibri" charset="0"/>
              </a:rPr>
            </a:br>
            <a:r>
              <a:rPr lang="en-US" sz="3600" b="1" cap="small" dirty="0" smtClean="0">
                <a:latin typeface="Calibri" charset="0"/>
              </a:rPr>
              <a:t>propagation </a:t>
            </a:r>
            <a:r>
              <a:rPr lang="en-US" sz="3600" b="1" cap="small" dirty="0" smtClean="0">
                <a:latin typeface="Calibri" charset="0"/>
              </a:rPr>
              <a:t>traces from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8EE17B-5032-C94D-9985-EF0F9C37A0F7}" type="slidenum">
              <a:rPr lang="fi-FI"/>
              <a:pPr/>
              <a:t>20</a:t>
            </a:fld>
            <a:endParaRPr lang="fi-FI"/>
          </a:p>
        </p:txBody>
      </p:sp>
      <p:sp>
        <p:nvSpPr>
          <p:cNvPr id="56323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632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92113" y="1646237"/>
            <a:ext cx="9220199" cy="2179058"/>
          </a:xfrm>
          <a:noFill/>
        </p:spPr>
        <p:txBody>
          <a:bodyPr wrap="square">
            <a:spAutoFit/>
          </a:bodyPr>
          <a:lstStyle/>
          <a:p>
            <a:pPr marL="622800" indent="-514350" eaLnBrk="1">
              <a:buSzTx/>
              <a:buFont typeface="Wingdings" charset="2"/>
              <a:buChar char="§"/>
            </a:pPr>
            <a:r>
              <a:rPr lang="en-US" sz="3000" dirty="0" smtClean="0">
                <a:latin typeface="Calibri"/>
                <a:cs typeface="Calibri"/>
              </a:rPr>
              <a:t>We model diffusion and propagation processes in continuous time:</a:t>
            </a:r>
          </a:p>
          <a:p>
            <a:pPr marL="1089025" lvl="1" indent="-514350" eaLnBrk="1">
              <a:buSzTx/>
              <a:buFont typeface="Wingdings" charset="2"/>
              <a:buChar char="§"/>
            </a:pPr>
            <a:r>
              <a:rPr lang="en-US" sz="2400" dirty="0" smtClean="0">
                <a:latin typeface="Calibri"/>
                <a:cs typeface="Calibri"/>
              </a:rPr>
              <a:t>We make minimal assumptions about the physical, biological or cognitive mechanisms responsible for diffusion.</a:t>
            </a:r>
          </a:p>
          <a:p>
            <a:pPr marL="1089025" lvl="1" indent="-514350" eaLnBrk="1">
              <a:buSzTx/>
              <a:buFont typeface="Wingdings" charset="2"/>
              <a:buChar char="§"/>
            </a:pPr>
            <a:r>
              <a:rPr lang="en-US" sz="2400" dirty="0" smtClean="0">
                <a:latin typeface="Calibri"/>
                <a:cs typeface="Calibri"/>
              </a:rPr>
              <a:t>The model uses only the temporal traces left by diffusion.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315912" y="4083987"/>
            <a:ext cx="9220199" cy="19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58800" marR="0" lvl="0" indent="-514350" algn="l" defTabSz="914400" rtl="0" eaLnBrk="1" fontAlgn="base" latinLnBrk="0" hangingPunct="0">
              <a:lnSpc>
                <a:spcPct val="100000"/>
              </a:lnSpc>
              <a:spcBef>
                <a:spcPts val="1872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lang="en-US" sz="3000" dirty="0" smtClean="0">
                <a:latin typeface="Calibri"/>
                <a:ea typeface="ＭＳ Ｐゴシック" charset="-128"/>
                <a:cs typeface="Calibri"/>
              </a:rPr>
              <a:t>Including continuous temporal dynamics allows us to evaluate influence analytically using CTMCs.</a:t>
            </a:r>
          </a:p>
          <a:p>
            <a:pPr marL="1116000" lvl="1" indent="-514350" eaLnBrk="1">
              <a:spcBef>
                <a:spcPts val="1872"/>
              </a:spcBef>
              <a:buClr>
                <a:srgbClr val="FF6309"/>
              </a:buClr>
              <a:buFont typeface="Wingdings" charset="2"/>
              <a:buChar char="§"/>
              <a:defRPr/>
            </a:pPr>
            <a:r>
              <a:rPr lang="en-US" sz="2400" dirty="0" smtClean="0">
                <a:latin typeface="Calibri"/>
                <a:ea typeface="ＭＳ Ｐゴシック" charset="-128"/>
                <a:cs typeface="Calibri"/>
              </a:rPr>
              <a:t>Once we compute the CTMC, it is straight forward to evaluate how changes in transmission rates impact influence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315912" y="6294437"/>
            <a:ext cx="92201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58800" marR="0" lvl="0" indent="-514350" algn="l" defTabSz="914400" rtl="0" eaLnBrk="1" fontAlgn="base" latinLnBrk="0" hangingPunct="0">
              <a:lnSpc>
                <a:spcPct val="100000"/>
              </a:lnSpc>
              <a:spcBef>
                <a:spcPts val="1872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lang="en-US" sz="3000" dirty="0" smtClean="0">
                <a:latin typeface="Calibri"/>
                <a:ea typeface="ＭＳ Ｐゴシック" charset="-128"/>
                <a:cs typeface="Calibri"/>
              </a:rPr>
              <a:t>Natural follow-up: use event history analysis/hazard analysis to generalize our model</a:t>
            </a:r>
            <a:endParaRPr lang="en-US" sz="2400" dirty="0" smtClean="0">
              <a:latin typeface="Calibri"/>
              <a:ea typeface="ＭＳ Ｐゴシック" charset="-128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MG_14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0163"/>
            <a:ext cx="10161601" cy="7589838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7A2A-1D58-9449-BAF4-27B47B8C7901}" type="slidenum">
              <a:rPr lang="fi-FI"/>
              <a:pPr/>
              <a:t>21</a:t>
            </a:fld>
            <a:endParaRPr lang="fi-FI"/>
          </a:p>
        </p:txBody>
      </p:sp>
      <p:sp>
        <p:nvSpPr>
          <p:cNvPr id="25604" name="Title 1"/>
          <p:cNvSpPr txBox="1">
            <a:spLocks noGrp="1"/>
          </p:cNvSpPr>
          <p:nvPr>
            <p:ph type="title" idx="4294967295"/>
          </p:nvPr>
        </p:nvSpPr>
        <p:spPr>
          <a:xfrm>
            <a:off x="315912" y="1646237"/>
            <a:ext cx="2438400" cy="677108"/>
          </a:xfrm>
        </p:spPr>
        <p:txBody>
          <a:bodyPr>
            <a:spAutoFit/>
          </a:bodyPr>
          <a:lstStyle/>
          <a:p>
            <a:pPr eaLnBrk="1"/>
            <a:r>
              <a:rPr lang="en-US" dirty="0">
                <a:solidFill>
                  <a:schemeClr val="bg1"/>
                </a:solidFill>
              </a:rPr>
              <a:t>Thanks!</a:t>
            </a:r>
          </a:p>
        </p:txBody>
      </p:sp>
      <p:sp>
        <p:nvSpPr>
          <p:cNvPr id="25605" name="Title 2"/>
          <p:cNvSpPr txBox="1">
            <a:spLocks/>
          </p:cNvSpPr>
          <p:nvPr/>
        </p:nvSpPr>
        <p:spPr bwMode="auto">
          <a:xfrm>
            <a:off x="315912" y="541218"/>
            <a:ext cx="88392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eaLnBrk="1"/>
            <a:r>
              <a:rPr lang="en-US" sz="2800" b="1" cap="small" dirty="0" smtClean="0">
                <a:solidFill>
                  <a:schemeClr val="bg1"/>
                </a:solidFill>
              </a:rPr>
              <a:t>Code &amp; More:</a:t>
            </a:r>
          </a:p>
          <a:p>
            <a:pPr eaLnBrk="1"/>
            <a:r>
              <a:rPr lang="en-US" sz="2400" b="1" dirty="0" smtClean="0">
                <a:solidFill>
                  <a:schemeClr val="bg1"/>
                </a:solidFill>
              </a:rPr>
              <a:t>http://www.stanford.edu/~manuelgr/influmax/ </a:t>
            </a:r>
          </a:p>
          <a:p>
            <a:pPr eaLnBrk="1"/>
            <a:endParaRPr lang="en-US" sz="2400" b="1" cap="sm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3</a:t>
            </a:fld>
            <a:endParaRPr lang="fi-FI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 smtClean="0"/>
              <a:t>Influence Maximization</a:t>
            </a:r>
            <a:endParaRPr lang="en-US" sz="3800" dirty="0"/>
          </a:p>
        </p:txBody>
      </p:sp>
      <p:sp>
        <p:nvSpPr>
          <p:cNvPr id="106" name="Rectangle 105"/>
          <p:cNvSpPr/>
          <p:nvPr/>
        </p:nvSpPr>
        <p:spPr>
          <a:xfrm>
            <a:off x="9577814" y="3170237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Calibri" charset="0"/>
              </a:rPr>
              <a:t>T</a:t>
            </a:r>
            <a:endParaRPr lang="en-US" sz="3600" b="1" baseline="-25000" dirty="0"/>
          </a:p>
        </p:txBody>
      </p:sp>
      <p:cxnSp>
        <p:nvCxnSpPr>
          <p:cNvPr id="38" name="Straight Connector 37"/>
          <p:cNvCxnSpPr/>
          <p:nvPr/>
        </p:nvCxnSpPr>
        <p:spPr bwMode="auto">
          <a:xfrm flipV="1">
            <a:off x="849312" y="3322637"/>
            <a:ext cx="8686800" cy="762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39" name="Rectangle 38"/>
          <p:cNvSpPr/>
          <p:nvPr/>
        </p:nvSpPr>
        <p:spPr>
          <a:xfrm>
            <a:off x="357614" y="3209706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Calibri" charset="0"/>
              </a:rPr>
              <a:t>0</a:t>
            </a:r>
            <a:endParaRPr lang="en-US" sz="3600" b="1" baseline="-25000" dirty="0"/>
          </a:p>
        </p:txBody>
      </p:sp>
      <p:sp>
        <p:nvSpPr>
          <p:cNvPr id="53" name="Text Placeholder 2"/>
          <p:cNvSpPr txBox="1">
            <a:spLocks/>
          </p:cNvSpPr>
          <p:nvPr/>
        </p:nvSpPr>
        <p:spPr bwMode="auto">
          <a:xfrm>
            <a:off x="773112" y="3779837"/>
            <a:ext cx="8686800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indent="-51435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Our aim: 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Find the </a:t>
            </a:r>
            <a: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optimal source nodes 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that </a:t>
            </a:r>
            <a: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maximize 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</a:t>
            </a:r>
            <a: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average number of infected nodes by T: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grpSp>
        <p:nvGrpSpPr>
          <p:cNvPr id="165" name="Group 164"/>
          <p:cNvGrpSpPr/>
          <p:nvPr/>
        </p:nvGrpSpPr>
        <p:grpSpPr>
          <a:xfrm>
            <a:off x="285432" y="1646237"/>
            <a:ext cx="2392680" cy="1524000"/>
            <a:chOff x="285432" y="1646237"/>
            <a:chExt cx="4495800" cy="2560320"/>
          </a:xfrm>
        </p:grpSpPr>
        <p:cxnSp>
          <p:nvCxnSpPr>
            <p:cNvPr id="43" name="Straight Arrow Connector 42"/>
            <p:cNvCxnSpPr>
              <a:stCxn id="72" idx="2"/>
              <a:endCxn id="47" idx="2"/>
            </p:cNvCxnSpPr>
            <p:nvPr/>
          </p:nvCxnSpPr>
          <p:spPr>
            <a:xfrm rot="10800000" flipH="1" flipV="1">
              <a:off x="1535112" y="3002597"/>
              <a:ext cx="68580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468312" y="239299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849312" y="297211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1489392" y="205771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2220912" y="297211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8" name="Straight Arrow Connector 47"/>
            <p:cNvCxnSpPr>
              <a:stCxn id="44" idx="6"/>
              <a:endCxn id="46" idx="2"/>
            </p:cNvCxnSpPr>
            <p:nvPr/>
          </p:nvCxnSpPr>
          <p:spPr>
            <a:xfrm flipV="1">
              <a:off x="742632" y="2194877"/>
              <a:ext cx="746760" cy="3352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6" idx="5"/>
              <a:endCxn id="47" idx="1"/>
            </p:cNvCxnSpPr>
            <p:nvPr/>
          </p:nvCxnSpPr>
          <p:spPr>
            <a:xfrm rot="16200000" flipH="1">
              <a:off x="1632099" y="2383304"/>
              <a:ext cx="720426" cy="537546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5" idx="6"/>
              <a:endCxn id="72" idx="2"/>
            </p:cNvCxnSpPr>
            <p:nvPr/>
          </p:nvCxnSpPr>
          <p:spPr>
            <a:xfrm flipV="1">
              <a:off x="1123632" y="3002597"/>
              <a:ext cx="41148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5" idx="7"/>
              <a:endCxn id="46" idx="3"/>
            </p:cNvCxnSpPr>
            <p:nvPr/>
          </p:nvCxnSpPr>
          <p:spPr>
            <a:xfrm rot="5400000" flipH="1" flipV="1">
              <a:off x="946299" y="2429024"/>
              <a:ext cx="720426" cy="4461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6" idx="4"/>
              <a:endCxn id="72" idx="0"/>
            </p:cNvCxnSpPr>
            <p:nvPr/>
          </p:nvCxnSpPr>
          <p:spPr>
            <a:xfrm rot="16200000" flipH="1">
              <a:off x="1382712" y="2575877"/>
              <a:ext cx="533400" cy="4572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285432" y="3551237"/>
              <a:ext cx="274320" cy="274320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1809432" y="3627437"/>
              <a:ext cx="274320" cy="274320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2449512" y="1874837"/>
              <a:ext cx="274320" cy="274320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3516312" y="24844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2601912" y="27130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9" name="Straight Arrow Connector 58"/>
            <p:cNvCxnSpPr>
              <a:stCxn id="57" idx="1"/>
              <a:endCxn id="56" idx="6"/>
            </p:cNvCxnSpPr>
            <p:nvPr/>
          </p:nvCxnSpPr>
          <p:spPr>
            <a:xfrm rot="16200000" flipV="1">
              <a:off x="2883853" y="1851977"/>
              <a:ext cx="512613" cy="83265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58" idx="0"/>
              <a:endCxn id="56" idx="4"/>
            </p:cNvCxnSpPr>
            <p:nvPr/>
          </p:nvCxnSpPr>
          <p:spPr>
            <a:xfrm rot="16200000" flipV="1">
              <a:off x="2380932" y="2354897"/>
              <a:ext cx="563880" cy="15240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8" idx="3"/>
              <a:endCxn id="47" idx="6"/>
            </p:cNvCxnSpPr>
            <p:nvPr/>
          </p:nvCxnSpPr>
          <p:spPr>
            <a:xfrm rot="5400000">
              <a:off x="2487613" y="2954804"/>
              <a:ext cx="162093" cy="146853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46" idx="6"/>
              <a:endCxn id="56" idx="2"/>
            </p:cNvCxnSpPr>
            <p:nvPr/>
          </p:nvCxnSpPr>
          <p:spPr>
            <a:xfrm flipV="1">
              <a:off x="1763712" y="2011997"/>
              <a:ext cx="685800" cy="1828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55" idx="1"/>
              <a:endCxn id="72" idx="4"/>
            </p:cNvCxnSpPr>
            <p:nvPr/>
          </p:nvCxnSpPr>
          <p:spPr>
            <a:xfrm rot="16200000" flipV="1">
              <a:off x="1497013" y="3315017"/>
              <a:ext cx="527853" cy="177333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55" idx="7"/>
              <a:endCxn id="47" idx="3"/>
            </p:cNvCxnSpPr>
            <p:nvPr/>
          </p:nvCxnSpPr>
          <p:spPr>
            <a:xfrm rot="5400000" flipH="1" flipV="1">
              <a:off x="1921659" y="3328184"/>
              <a:ext cx="461346" cy="2175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4" idx="7"/>
              <a:endCxn id="45" idx="3"/>
            </p:cNvCxnSpPr>
            <p:nvPr/>
          </p:nvCxnSpPr>
          <p:spPr>
            <a:xfrm rot="5400000" flipH="1" flipV="1">
              <a:off x="511959" y="3213884"/>
              <a:ext cx="385146" cy="3699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58" idx="6"/>
              <a:endCxn id="57" idx="3"/>
            </p:cNvCxnSpPr>
            <p:nvPr/>
          </p:nvCxnSpPr>
          <p:spPr>
            <a:xfrm flipV="1">
              <a:off x="2876232" y="2718584"/>
              <a:ext cx="680253" cy="13161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>
              <a:off x="1535112" y="28654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1" name="Straight Arrow Connector 70"/>
            <p:cNvCxnSpPr>
              <a:stCxn id="86" idx="2"/>
              <a:endCxn id="80" idx="2"/>
            </p:cNvCxnSpPr>
            <p:nvPr/>
          </p:nvCxnSpPr>
          <p:spPr>
            <a:xfrm rot="10800000" flipH="1">
              <a:off x="2906712" y="3154997"/>
              <a:ext cx="68580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2678112" y="37036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5" name="Straight Arrow Connector 74"/>
            <p:cNvCxnSpPr>
              <a:stCxn id="73" idx="2"/>
              <a:endCxn id="55" idx="5"/>
            </p:cNvCxnSpPr>
            <p:nvPr/>
          </p:nvCxnSpPr>
          <p:spPr>
            <a:xfrm rot="10800000" flipV="1">
              <a:off x="2043580" y="3840796"/>
              <a:ext cx="634533" cy="20787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73" idx="0"/>
              <a:endCxn id="86" idx="3"/>
            </p:cNvCxnSpPr>
            <p:nvPr/>
          </p:nvCxnSpPr>
          <p:spPr>
            <a:xfrm rot="5400000" flipH="1" flipV="1">
              <a:off x="2731451" y="3488206"/>
              <a:ext cx="299253" cy="1316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3440112" y="3856037"/>
              <a:ext cx="274320" cy="274320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3592512" y="30178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1" name="Straight Arrow Connector 80"/>
            <p:cNvCxnSpPr>
              <a:stCxn id="79" idx="3"/>
              <a:endCxn id="78" idx="7"/>
            </p:cNvCxnSpPr>
            <p:nvPr/>
          </p:nvCxnSpPr>
          <p:spPr>
            <a:xfrm rot="5400000">
              <a:off x="3598059" y="3328186"/>
              <a:ext cx="644226" cy="49182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3" idx="6"/>
              <a:endCxn id="78" idx="2"/>
            </p:cNvCxnSpPr>
            <p:nvPr/>
          </p:nvCxnSpPr>
          <p:spPr>
            <a:xfrm>
              <a:off x="2952432" y="3840797"/>
              <a:ext cx="48768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2906712" y="31702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7" name="Straight Arrow Connector 86"/>
            <p:cNvCxnSpPr>
              <a:stCxn id="99" idx="4"/>
              <a:endCxn id="79" idx="0"/>
            </p:cNvCxnSpPr>
            <p:nvPr/>
          </p:nvCxnSpPr>
          <p:spPr>
            <a:xfrm rot="5400000">
              <a:off x="4168859" y="2816943"/>
              <a:ext cx="295107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88" idx="6"/>
              <a:endCxn id="56" idx="1"/>
            </p:cNvCxnSpPr>
            <p:nvPr/>
          </p:nvCxnSpPr>
          <p:spPr>
            <a:xfrm>
              <a:off x="1733232" y="1783397"/>
              <a:ext cx="756453" cy="1316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620712" y="3932237"/>
              <a:ext cx="274320" cy="274320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91"/>
            <p:cNvSpPr/>
            <p:nvPr/>
          </p:nvSpPr>
          <p:spPr>
            <a:xfrm>
              <a:off x="1154112" y="32464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92"/>
            <p:cNvSpPr/>
            <p:nvPr/>
          </p:nvSpPr>
          <p:spPr>
            <a:xfrm>
              <a:off x="1382712" y="39322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4" name="Straight Arrow Connector 93"/>
            <p:cNvCxnSpPr>
              <a:stCxn id="92" idx="3"/>
              <a:endCxn id="91" idx="6"/>
            </p:cNvCxnSpPr>
            <p:nvPr/>
          </p:nvCxnSpPr>
          <p:spPr>
            <a:xfrm rot="5400000">
              <a:off x="750253" y="3625364"/>
              <a:ext cx="588813" cy="29925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91" idx="1"/>
              <a:endCxn id="54" idx="5"/>
            </p:cNvCxnSpPr>
            <p:nvPr/>
          </p:nvCxnSpPr>
          <p:spPr>
            <a:xfrm rot="16200000" flipV="1">
              <a:off x="496719" y="3808244"/>
              <a:ext cx="187026" cy="14130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endCxn id="92" idx="5"/>
            </p:cNvCxnSpPr>
            <p:nvPr/>
          </p:nvCxnSpPr>
          <p:spPr>
            <a:xfrm rot="16200000" flipV="1">
              <a:off x="1159660" y="3709184"/>
              <a:ext cx="527853" cy="70653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4232592" y="2448410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0" name="Straight Arrow Connector 99"/>
            <p:cNvCxnSpPr>
              <a:stCxn id="115" idx="6"/>
            </p:cNvCxnSpPr>
            <p:nvPr/>
          </p:nvCxnSpPr>
          <p:spPr>
            <a:xfrm>
              <a:off x="3714431" y="1859597"/>
              <a:ext cx="41148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/>
            <p:cNvSpPr/>
            <p:nvPr/>
          </p:nvSpPr>
          <p:spPr>
            <a:xfrm>
              <a:off x="3927792" y="182911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2" name="Straight Arrow Connector 101"/>
            <p:cNvCxnSpPr>
              <a:stCxn id="101" idx="4"/>
              <a:endCxn id="57" idx="7"/>
            </p:cNvCxnSpPr>
            <p:nvPr/>
          </p:nvCxnSpPr>
          <p:spPr>
            <a:xfrm rot="5400000">
              <a:off x="3697120" y="2156777"/>
              <a:ext cx="421173" cy="314493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4506912" y="1951037"/>
              <a:ext cx="274320" cy="274320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3" name="Straight Arrow Connector 112"/>
            <p:cNvCxnSpPr>
              <a:stCxn id="101" idx="6"/>
              <a:endCxn id="107" idx="2"/>
            </p:cNvCxnSpPr>
            <p:nvPr/>
          </p:nvCxnSpPr>
          <p:spPr>
            <a:xfrm>
              <a:off x="4202112" y="1966277"/>
              <a:ext cx="304800" cy="1219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3440112" y="17224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4125912" y="30178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1458912" y="16462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8" name="Group 267"/>
          <p:cNvGrpSpPr/>
          <p:nvPr/>
        </p:nvGrpSpPr>
        <p:grpSpPr>
          <a:xfrm>
            <a:off x="2754312" y="1646237"/>
            <a:ext cx="2392680" cy="1524000"/>
            <a:chOff x="285432" y="1646237"/>
            <a:chExt cx="4495800" cy="2560320"/>
          </a:xfrm>
        </p:grpSpPr>
        <p:cxnSp>
          <p:nvCxnSpPr>
            <p:cNvPr id="269" name="Straight Arrow Connector 268"/>
            <p:cNvCxnSpPr>
              <a:stCxn id="292" idx="2"/>
              <a:endCxn id="273" idx="2"/>
            </p:cNvCxnSpPr>
            <p:nvPr/>
          </p:nvCxnSpPr>
          <p:spPr>
            <a:xfrm rot="10800000" flipH="1" flipV="1">
              <a:off x="1535112" y="3002597"/>
              <a:ext cx="68580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0" name="Oval 269"/>
            <p:cNvSpPr/>
            <p:nvPr/>
          </p:nvSpPr>
          <p:spPr>
            <a:xfrm>
              <a:off x="468312" y="239299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71" name="Oval 270"/>
            <p:cNvSpPr/>
            <p:nvPr/>
          </p:nvSpPr>
          <p:spPr>
            <a:xfrm>
              <a:off x="849312" y="297211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72" name="Oval 271"/>
            <p:cNvSpPr/>
            <p:nvPr/>
          </p:nvSpPr>
          <p:spPr>
            <a:xfrm>
              <a:off x="1489392" y="205771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73" name="Oval 272"/>
            <p:cNvSpPr/>
            <p:nvPr/>
          </p:nvSpPr>
          <p:spPr>
            <a:xfrm>
              <a:off x="2220912" y="297211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74" name="Straight Arrow Connector 273"/>
            <p:cNvCxnSpPr>
              <a:stCxn id="270" idx="6"/>
              <a:endCxn id="272" idx="2"/>
            </p:cNvCxnSpPr>
            <p:nvPr/>
          </p:nvCxnSpPr>
          <p:spPr>
            <a:xfrm flipV="1">
              <a:off x="742632" y="2194877"/>
              <a:ext cx="746760" cy="3352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Arrow Connector 274"/>
            <p:cNvCxnSpPr>
              <a:stCxn id="272" idx="5"/>
              <a:endCxn id="273" idx="1"/>
            </p:cNvCxnSpPr>
            <p:nvPr/>
          </p:nvCxnSpPr>
          <p:spPr>
            <a:xfrm rot="16200000" flipH="1">
              <a:off x="1632099" y="2383304"/>
              <a:ext cx="720426" cy="537546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Arrow Connector 275"/>
            <p:cNvCxnSpPr>
              <a:stCxn id="271" idx="6"/>
              <a:endCxn id="292" idx="2"/>
            </p:cNvCxnSpPr>
            <p:nvPr/>
          </p:nvCxnSpPr>
          <p:spPr>
            <a:xfrm flipV="1">
              <a:off x="1123632" y="3002597"/>
              <a:ext cx="41148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Arrow Connector 276"/>
            <p:cNvCxnSpPr>
              <a:stCxn id="271" idx="7"/>
              <a:endCxn id="272" idx="3"/>
            </p:cNvCxnSpPr>
            <p:nvPr/>
          </p:nvCxnSpPr>
          <p:spPr>
            <a:xfrm rot="5400000" flipH="1" flipV="1">
              <a:off x="946299" y="2429024"/>
              <a:ext cx="720426" cy="4461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Arrow Connector 277"/>
            <p:cNvCxnSpPr>
              <a:stCxn id="272" idx="4"/>
              <a:endCxn id="292" idx="0"/>
            </p:cNvCxnSpPr>
            <p:nvPr/>
          </p:nvCxnSpPr>
          <p:spPr>
            <a:xfrm rot="16200000" flipH="1">
              <a:off x="1382712" y="2575877"/>
              <a:ext cx="533400" cy="4572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9" name="Oval 278"/>
            <p:cNvSpPr/>
            <p:nvPr/>
          </p:nvSpPr>
          <p:spPr>
            <a:xfrm>
              <a:off x="285432" y="3551237"/>
              <a:ext cx="274320" cy="274320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80" name="Oval 279"/>
            <p:cNvSpPr/>
            <p:nvPr/>
          </p:nvSpPr>
          <p:spPr>
            <a:xfrm>
              <a:off x="1809432" y="3627437"/>
              <a:ext cx="274320" cy="274320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81" name="Oval 280"/>
            <p:cNvSpPr/>
            <p:nvPr/>
          </p:nvSpPr>
          <p:spPr>
            <a:xfrm>
              <a:off x="2449512" y="1874837"/>
              <a:ext cx="274320" cy="274320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82" name="Oval 281"/>
            <p:cNvSpPr/>
            <p:nvPr/>
          </p:nvSpPr>
          <p:spPr>
            <a:xfrm>
              <a:off x="3516312" y="24844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83" name="Oval 282"/>
            <p:cNvSpPr/>
            <p:nvPr/>
          </p:nvSpPr>
          <p:spPr>
            <a:xfrm>
              <a:off x="2601912" y="2713037"/>
              <a:ext cx="274320" cy="274320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84" name="Straight Arrow Connector 283"/>
            <p:cNvCxnSpPr>
              <a:stCxn id="282" idx="1"/>
              <a:endCxn id="281" idx="6"/>
            </p:cNvCxnSpPr>
            <p:nvPr/>
          </p:nvCxnSpPr>
          <p:spPr>
            <a:xfrm rot="16200000" flipV="1">
              <a:off x="2883853" y="1851977"/>
              <a:ext cx="512613" cy="83265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Arrow Connector 284"/>
            <p:cNvCxnSpPr>
              <a:stCxn id="283" idx="0"/>
              <a:endCxn id="281" idx="4"/>
            </p:cNvCxnSpPr>
            <p:nvPr/>
          </p:nvCxnSpPr>
          <p:spPr>
            <a:xfrm rot="16200000" flipV="1">
              <a:off x="2380932" y="2354897"/>
              <a:ext cx="563880" cy="15240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Arrow Connector 285"/>
            <p:cNvCxnSpPr>
              <a:stCxn id="283" idx="3"/>
              <a:endCxn id="273" idx="6"/>
            </p:cNvCxnSpPr>
            <p:nvPr/>
          </p:nvCxnSpPr>
          <p:spPr>
            <a:xfrm rot="5400000">
              <a:off x="2487613" y="2954804"/>
              <a:ext cx="162093" cy="146853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/>
            <p:cNvCxnSpPr>
              <a:stCxn id="272" idx="6"/>
              <a:endCxn id="281" idx="2"/>
            </p:cNvCxnSpPr>
            <p:nvPr/>
          </p:nvCxnSpPr>
          <p:spPr>
            <a:xfrm flipV="1">
              <a:off x="1763712" y="2011997"/>
              <a:ext cx="685800" cy="1828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/>
            <p:cNvCxnSpPr>
              <a:stCxn id="280" idx="1"/>
              <a:endCxn id="292" idx="4"/>
            </p:cNvCxnSpPr>
            <p:nvPr/>
          </p:nvCxnSpPr>
          <p:spPr>
            <a:xfrm rot="16200000" flipV="1">
              <a:off x="1497013" y="3315017"/>
              <a:ext cx="527853" cy="177333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>
              <a:stCxn id="280" idx="7"/>
              <a:endCxn id="273" idx="3"/>
            </p:cNvCxnSpPr>
            <p:nvPr/>
          </p:nvCxnSpPr>
          <p:spPr>
            <a:xfrm rot="5400000" flipH="1" flipV="1">
              <a:off x="1921659" y="3328184"/>
              <a:ext cx="461346" cy="2175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/>
            <p:cNvCxnSpPr>
              <a:stCxn id="279" idx="7"/>
              <a:endCxn id="271" idx="3"/>
            </p:cNvCxnSpPr>
            <p:nvPr/>
          </p:nvCxnSpPr>
          <p:spPr>
            <a:xfrm rot="5400000" flipH="1" flipV="1">
              <a:off x="511959" y="3213884"/>
              <a:ext cx="385146" cy="3699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Arrow Connector 290"/>
            <p:cNvCxnSpPr>
              <a:stCxn id="283" idx="6"/>
              <a:endCxn id="282" idx="3"/>
            </p:cNvCxnSpPr>
            <p:nvPr/>
          </p:nvCxnSpPr>
          <p:spPr>
            <a:xfrm flipV="1">
              <a:off x="2876232" y="2718584"/>
              <a:ext cx="680253" cy="13161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Oval 291"/>
            <p:cNvSpPr/>
            <p:nvPr/>
          </p:nvSpPr>
          <p:spPr>
            <a:xfrm>
              <a:off x="1535112" y="28654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93" name="Straight Arrow Connector 292"/>
            <p:cNvCxnSpPr>
              <a:stCxn id="301" idx="2"/>
              <a:endCxn id="298" idx="2"/>
            </p:cNvCxnSpPr>
            <p:nvPr/>
          </p:nvCxnSpPr>
          <p:spPr>
            <a:xfrm rot="10800000" flipH="1">
              <a:off x="2906712" y="3154997"/>
              <a:ext cx="68580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Oval 293"/>
            <p:cNvSpPr/>
            <p:nvPr/>
          </p:nvSpPr>
          <p:spPr>
            <a:xfrm>
              <a:off x="2678112" y="37036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95" name="Straight Arrow Connector 294"/>
            <p:cNvCxnSpPr>
              <a:stCxn id="294" idx="2"/>
              <a:endCxn id="280" idx="5"/>
            </p:cNvCxnSpPr>
            <p:nvPr/>
          </p:nvCxnSpPr>
          <p:spPr>
            <a:xfrm rot="10800000" flipV="1">
              <a:off x="2043580" y="3840796"/>
              <a:ext cx="634533" cy="20787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Arrow Connector 295"/>
            <p:cNvCxnSpPr>
              <a:stCxn id="294" idx="0"/>
              <a:endCxn id="301" idx="3"/>
            </p:cNvCxnSpPr>
            <p:nvPr/>
          </p:nvCxnSpPr>
          <p:spPr>
            <a:xfrm rot="5400000" flipH="1" flipV="1">
              <a:off x="2731451" y="3488206"/>
              <a:ext cx="299253" cy="1316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" name="Oval 296"/>
            <p:cNvSpPr/>
            <p:nvPr/>
          </p:nvSpPr>
          <p:spPr>
            <a:xfrm>
              <a:off x="3440112" y="3856037"/>
              <a:ext cx="274320" cy="274320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98" name="Oval 297"/>
            <p:cNvSpPr/>
            <p:nvPr/>
          </p:nvSpPr>
          <p:spPr>
            <a:xfrm>
              <a:off x="3592512" y="30178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99" name="Straight Arrow Connector 298"/>
            <p:cNvCxnSpPr>
              <a:stCxn id="317" idx="3"/>
              <a:endCxn id="297" idx="7"/>
            </p:cNvCxnSpPr>
            <p:nvPr/>
          </p:nvCxnSpPr>
          <p:spPr>
            <a:xfrm rot="5400000">
              <a:off x="3598059" y="3328186"/>
              <a:ext cx="644226" cy="49182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Arrow Connector 299"/>
            <p:cNvCxnSpPr>
              <a:stCxn id="294" idx="6"/>
              <a:endCxn id="297" idx="2"/>
            </p:cNvCxnSpPr>
            <p:nvPr/>
          </p:nvCxnSpPr>
          <p:spPr>
            <a:xfrm>
              <a:off x="2952432" y="3840797"/>
              <a:ext cx="48768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Oval 300"/>
            <p:cNvSpPr/>
            <p:nvPr/>
          </p:nvSpPr>
          <p:spPr>
            <a:xfrm>
              <a:off x="2906712" y="31702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2" name="Straight Arrow Connector 301"/>
            <p:cNvCxnSpPr>
              <a:stCxn id="310" idx="4"/>
              <a:endCxn id="317" idx="0"/>
            </p:cNvCxnSpPr>
            <p:nvPr/>
          </p:nvCxnSpPr>
          <p:spPr>
            <a:xfrm rot="5400000">
              <a:off x="4168859" y="2816943"/>
              <a:ext cx="295107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>
              <a:stCxn id="318" idx="6"/>
              <a:endCxn id="281" idx="1"/>
            </p:cNvCxnSpPr>
            <p:nvPr/>
          </p:nvCxnSpPr>
          <p:spPr>
            <a:xfrm>
              <a:off x="1733232" y="1783397"/>
              <a:ext cx="756453" cy="1316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303"/>
            <p:cNvSpPr/>
            <p:nvPr/>
          </p:nvSpPr>
          <p:spPr>
            <a:xfrm>
              <a:off x="620712" y="3932237"/>
              <a:ext cx="274320" cy="274320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05" name="Oval 304"/>
            <p:cNvSpPr/>
            <p:nvPr/>
          </p:nvSpPr>
          <p:spPr>
            <a:xfrm>
              <a:off x="1154112" y="32464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06" name="Oval 305"/>
            <p:cNvSpPr/>
            <p:nvPr/>
          </p:nvSpPr>
          <p:spPr>
            <a:xfrm>
              <a:off x="1382712" y="39322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7" name="Straight Arrow Connector 306"/>
            <p:cNvCxnSpPr>
              <a:stCxn id="305" idx="3"/>
              <a:endCxn id="304" idx="6"/>
            </p:cNvCxnSpPr>
            <p:nvPr/>
          </p:nvCxnSpPr>
          <p:spPr>
            <a:xfrm rot="5400000">
              <a:off x="750253" y="3625364"/>
              <a:ext cx="588813" cy="29925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Arrow Connector 307"/>
            <p:cNvCxnSpPr>
              <a:stCxn id="304" idx="1"/>
              <a:endCxn id="279" idx="5"/>
            </p:cNvCxnSpPr>
            <p:nvPr/>
          </p:nvCxnSpPr>
          <p:spPr>
            <a:xfrm rot="16200000" flipV="1">
              <a:off x="496719" y="3808244"/>
              <a:ext cx="187026" cy="14130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Arrow Connector 308"/>
            <p:cNvCxnSpPr>
              <a:endCxn id="305" idx="5"/>
            </p:cNvCxnSpPr>
            <p:nvPr/>
          </p:nvCxnSpPr>
          <p:spPr>
            <a:xfrm rot="16200000" flipV="1">
              <a:off x="1159660" y="3709184"/>
              <a:ext cx="527853" cy="70653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" name="Oval 309"/>
            <p:cNvSpPr/>
            <p:nvPr/>
          </p:nvSpPr>
          <p:spPr>
            <a:xfrm>
              <a:off x="4232592" y="2448410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1" name="Straight Arrow Connector 310"/>
            <p:cNvCxnSpPr>
              <a:stCxn id="316" idx="6"/>
            </p:cNvCxnSpPr>
            <p:nvPr/>
          </p:nvCxnSpPr>
          <p:spPr>
            <a:xfrm>
              <a:off x="3714431" y="1859597"/>
              <a:ext cx="41148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2" name="Oval 311"/>
            <p:cNvSpPr/>
            <p:nvPr/>
          </p:nvSpPr>
          <p:spPr>
            <a:xfrm>
              <a:off x="3927792" y="182911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3" name="Straight Arrow Connector 312"/>
            <p:cNvCxnSpPr>
              <a:stCxn id="312" idx="4"/>
              <a:endCxn id="282" idx="7"/>
            </p:cNvCxnSpPr>
            <p:nvPr/>
          </p:nvCxnSpPr>
          <p:spPr>
            <a:xfrm rot="5400000">
              <a:off x="3697120" y="2156777"/>
              <a:ext cx="421173" cy="314493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4" name="Oval 313"/>
            <p:cNvSpPr/>
            <p:nvPr/>
          </p:nvSpPr>
          <p:spPr>
            <a:xfrm>
              <a:off x="4506912" y="1951037"/>
              <a:ext cx="274320" cy="274320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5" name="Straight Arrow Connector 314"/>
            <p:cNvCxnSpPr>
              <a:stCxn id="312" idx="6"/>
              <a:endCxn id="314" idx="2"/>
            </p:cNvCxnSpPr>
            <p:nvPr/>
          </p:nvCxnSpPr>
          <p:spPr>
            <a:xfrm>
              <a:off x="4202112" y="1966277"/>
              <a:ext cx="304800" cy="1219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6" name="Oval 315"/>
            <p:cNvSpPr/>
            <p:nvPr/>
          </p:nvSpPr>
          <p:spPr>
            <a:xfrm>
              <a:off x="3440112" y="17224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17" name="Oval 316"/>
            <p:cNvSpPr/>
            <p:nvPr/>
          </p:nvSpPr>
          <p:spPr>
            <a:xfrm>
              <a:off x="4125912" y="30178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18" name="Oval 317"/>
            <p:cNvSpPr/>
            <p:nvPr/>
          </p:nvSpPr>
          <p:spPr>
            <a:xfrm>
              <a:off x="1458912" y="16462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5192712" y="1646237"/>
            <a:ext cx="2392680" cy="1524000"/>
            <a:chOff x="285432" y="1646237"/>
            <a:chExt cx="4495800" cy="2560320"/>
          </a:xfrm>
        </p:grpSpPr>
        <p:cxnSp>
          <p:nvCxnSpPr>
            <p:cNvPr id="320" name="Straight Arrow Connector 319"/>
            <p:cNvCxnSpPr>
              <a:stCxn id="343" idx="2"/>
              <a:endCxn id="324" idx="2"/>
            </p:cNvCxnSpPr>
            <p:nvPr/>
          </p:nvCxnSpPr>
          <p:spPr>
            <a:xfrm rot="10800000" flipH="1" flipV="1">
              <a:off x="1535112" y="3002597"/>
              <a:ext cx="68580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Oval 320"/>
            <p:cNvSpPr/>
            <p:nvPr/>
          </p:nvSpPr>
          <p:spPr>
            <a:xfrm>
              <a:off x="468312" y="239299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22" name="Oval 321"/>
            <p:cNvSpPr/>
            <p:nvPr/>
          </p:nvSpPr>
          <p:spPr>
            <a:xfrm>
              <a:off x="849312" y="297211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23" name="Oval 322"/>
            <p:cNvSpPr/>
            <p:nvPr/>
          </p:nvSpPr>
          <p:spPr>
            <a:xfrm>
              <a:off x="1489392" y="205771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24" name="Oval 323"/>
            <p:cNvSpPr/>
            <p:nvPr/>
          </p:nvSpPr>
          <p:spPr>
            <a:xfrm>
              <a:off x="2220912" y="297211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25" name="Straight Arrow Connector 324"/>
            <p:cNvCxnSpPr>
              <a:stCxn id="321" idx="6"/>
              <a:endCxn id="323" idx="2"/>
            </p:cNvCxnSpPr>
            <p:nvPr/>
          </p:nvCxnSpPr>
          <p:spPr>
            <a:xfrm flipV="1">
              <a:off x="742632" y="2194877"/>
              <a:ext cx="746760" cy="3352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Arrow Connector 325"/>
            <p:cNvCxnSpPr>
              <a:stCxn id="323" idx="5"/>
              <a:endCxn id="324" idx="1"/>
            </p:cNvCxnSpPr>
            <p:nvPr/>
          </p:nvCxnSpPr>
          <p:spPr>
            <a:xfrm rot="16200000" flipH="1">
              <a:off x="1632099" y="2383304"/>
              <a:ext cx="720426" cy="537546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Arrow Connector 326"/>
            <p:cNvCxnSpPr>
              <a:stCxn id="322" idx="6"/>
              <a:endCxn id="343" idx="2"/>
            </p:cNvCxnSpPr>
            <p:nvPr/>
          </p:nvCxnSpPr>
          <p:spPr>
            <a:xfrm flipV="1">
              <a:off x="1123632" y="3002597"/>
              <a:ext cx="41148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/>
            <p:cNvCxnSpPr>
              <a:stCxn id="322" idx="7"/>
              <a:endCxn id="323" idx="3"/>
            </p:cNvCxnSpPr>
            <p:nvPr/>
          </p:nvCxnSpPr>
          <p:spPr>
            <a:xfrm rot="5400000" flipH="1" flipV="1">
              <a:off x="946299" y="2429024"/>
              <a:ext cx="720426" cy="4461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Arrow Connector 328"/>
            <p:cNvCxnSpPr>
              <a:stCxn id="323" idx="4"/>
              <a:endCxn id="343" idx="0"/>
            </p:cNvCxnSpPr>
            <p:nvPr/>
          </p:nvCxnSpPr>
          <p:spPr>
            <a:xfrm rot="16200000" flipH="1">
              <a:off x="1382712" y="2575877"/>
              <a:ext cx="533400" cy="4572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0" name="Oval 329"/>
            <p:cNvSpPr/>
            <p:nvPr/>
          </p:nvSpPr>
          <p:spPr>
            <a:xfrm>
              <a:off x="285432" y="3551237"/>
              <a:ext cx="274320" cy="274320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31" name="Oval 330"/>
            <p:cNvSpPr/>
            <p:nvPr/>
          </p:nvSpPr>
          <p:spPr>
            <a:xfrm>
              <a:off x="1809432" y="3627437"/>
              <a:ext cx="274320" cy="274320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32" name="Oval 331"/>
            <p:cNvSpPr/>
            <p:nvPr/>
          </p:nvSpPr>
          <p:spPr>
            <a:xfrm>
              <a:off x="2449512" y="18748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33" name="Oval 332"/>
            <p:cNvSpPr/>
            <p:nvPr/>
          </p:nvSpPr>
          <p:spPr>
            <a:xfrm>
              <a:off x="3516312" y="24844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34" name="Oval 333"/>
            <p:cNvSpPr/>
            <p:nvPr/>
          </p:nvSpPr>
          <p:spPr>
            <a:xfrm>
              <a:off x="2601912" y="27130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35" name="Straight Arrow Connector 334"/>
            <p:cNvCxnSpPr>
              <a:stCxn id="333" idx="1"/>
              <a:endCxn id="332" idx="6"/>
            </p:cNvCxnSpPr>
            <p:nvPr/>
          </p:nvCxnSpPr>
          <p:spPr>
            <a:xfrm rot="16200000" flipV="1">
              <a:off x="2883853" y="1851977"/>
              <a:ext cx="512613" cy="83265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Arrow Connector 335"/>
            <p:cNvCxnSpPr>
              <a:stCxn id="334" idx="0"/>
              <a:endCxn id="332" idx="4"/>
            </p:cNvCxnSpPr>
            <p:nvPr/>
          </p:nvCxnSpPr>
          <p:spPr>
            <a:xfrm rot="16200000" flipV="1">
              <a:off x="2380932" y="2354897"/>
              <a:ext cx="563880" cy="15240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Arrow Connector 336"/>
            <p:cNvCxnSpPr>
              <a:stCxn id="334" idx="3"/>
              <a:endCxn id="324" idx="6"/>
            </p:cNvCxnSpPr>
            <p:nvPr/>
          </p:nvCxnSpPr>
          <p:spPr>
            <a:xfrm rot="5400000">
              <a:off x="2487613" y="2954804"/>
              <a:ext cx="162093" cy="146853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Arrow Connector 337"/>
            <p:cNvCxnSpPr>
              <a:stCxn id="323" idx="6"/>
              <a:endCxn id="332" idx="2"/>
            </p:cNvCxnSpPr>
            <p:nvPr/>
          </p:nvCxnSpPr>
          <p:spPr>
            <a:xfrm flipV="1">
              <a:off x="1763712" y="2011997"/>
              <a:ext cx="685800" cy="1828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Arrow Connector 338"/>
            <p:cNvCxnSpPr>
              <a:stCxn id="331" idx="1"/>
              <a:endCxn id="343" idx="4"/>
            </p:cNvCxnSpPr>
            <p:nvPr/>
          </p:nvCxnSpPr>
          <p:spPr>
            <a:xfrm rot="16200000" flipV="1">
              <a:off x="1497013" y="3315017"/>
              <a:ext cx="527853" cy="177333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Arrow Connector 339"/>
            <p:cNvCxnSpPr>
              <a:stCxn id="331" idx="7"/>
              <a:endCxn id="324" idx="3"/>
            </p:cNvCxnSpPr>
            <p:nvPr/>
          </p:nvCxnSpPr>
          <p:spPr>
            <a:xfrm rot="5400000" flipH="1" flipV="1">
              <a:off x="1921659" y="3328184"/>
              <a:ext cx="461346" cy="2175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Arrow Connector 340"/>
            <p:cNvCxnSpPr>
              <a:stCxn id="330" idx="7"/>
              <a:endCxn id="322" idx="3"/>
            </p:cNvCxnSpPr>
            <p:nvPr/>
          </p:nvCxnSpPr>
          <p:spPr>
            <a:xfrm rot="5400000" flipH="1" flipV="1">
              <a:off x="511959" y="3213884"/>
              <a:ext cx="385146" cy="3699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Arrow Connector 341"/>
            <p:cNvCxnSpPr>
              <a:stCxn id="334" idx="6"/>
              <a:endCxn id="333" idx="3"/>
            </p:cNvCxnSpPr>
            <p:nvPr/>
          </p:nvCxnSpPr>
          <p:spPr>
            <a:xfrm flipV="1">
              <a:off x="2876232" y="2718584"/>
              <a:ext cx="680253" cy="13161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Oval 342"/>
            <p:cNvSpPr/>
            <p:nvPr/>
          </p:nvSpPr>
          <p:spPr>
            <a:xfrm>
              <a:off x="1535112" y="28654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4" name="Straight Arrow Connector 343"/>
            <p:cNvCxnSpPr>
              <a:stCxn id="352" idx="2"/>
              <a:endCxn id="349" idx="2"/>
            </p:cNvCxnSpPr>
            <p:nvPr/>
          </p:nvCxnSpPr>
          <p:spPr>
            <a:xfrm rot="10800000" flipH="1">
              <a:off x="2906712" y="3154997"/>
              <a:ext cx="68580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5" name="Oval 344"/>
            <p:cNvSpPr/>
            <p:nvPr/>
          </p:nvSpPr>
          <p:spPr>
            <a:xfrm>
              <a:off x="2678112" y="37036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6" name="Straight Arrow Connector 345"/>
            <p:cNvCxnSpPr>
              <a:stCxn id="345" idx="2"/>
              <a:endCxn id="331" idx="5"/>
            </p:cNvCxnSpPr>
            <p:nvPr/>
          </p:nvCxnSpPr>
          <p:spPr>
            <a:xfrm rot="10800000" flipV="1">
              <a:off x="2043580" y="3840796"/>
              <a:ext cx="634533" cy="20787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>
              <a:stCxn id="345" idx="0"/>
              <a:endCxn id="352" idx="3"/>
            </p:cNvCxnSpPr>
            <p:nvPr/>
          </p:nvCxnSpPr>
          <p:spPr>
            <a:xfrm rot="5400000" flipH="1" flipV="1">
              <a:off x="2731451" y="3488206"/>
              <a:ext cx="299253" cy="1316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" name="Oval 347"/>
            <p:cNvSpPr/>
            <p:nvPr/>
          </p:nvSpPr>
          <p:spPr>
            <a:xfrm>
              <a:off x="3440112" y="3856037"/>
              <a:ext cx="274320" cy="274320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49" name="Oval 348"/>
            <p:cNvSpPr/>
            <p:nvPr/>
          </p:nvSpPr>
          <p:spPr>
            <a:xfrm>
              <a:off x="3592512" y="30178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0" name="Straight Arrow Connector 349"/>
            <p:cNvCxnSpPr>
              <a:stCxn id="368" idx="3"/>
              <a:endCxn id="348" idx="7"/>
            </p:cNvCxnSpPr>
            <p:nvPr/>
          </p:nvCxnSpPr>
          <p:spPr>
            <a:xfrm rot="5400000">
              <a:off x="3598059" y="3328186"/>
              <a:ext cx="644226" cy="49182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Arrow Connector 350"/>
            <p:cNvCxnSpPr>
              <a:stCxn id="345" idx="6"/>
              <a:endCxn id="348" idx="2"/>
            </p:cNvCxnSpPr>
            <p:nvPr/>
          </p:nvCxnSpPr>
          <p:spPr>
            <a:xfrm>
              <a:off x="2952432" y="3840797"/>
              <a:ext cx="48768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2" name="Oval 351"/>
            <p:cNvSpPr/>
            <p:nvPr/>
          </p:nvSpPr>
          <p:spPr>
            <a:xfrm>
              <a:off x="2906712" y="31702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3" name="Straight Arrow Connector 352"/>
            <p:cNvCxnSpPr>
              <a:stCxn id="361" idx="4"/>
              <a:endCxn id="368" idx="0"/>
            </p:cNvCxnSpPr>
            <p:nvPr/>
          </p:nvCxnSpPr>
          <p:spPr>
            <a:xfrm rot="5400000">
              <a:off x="4168859" y="2816943"/>
              <a:ext cx="295107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Arrow Connector 353"/>
            <p:cNvCxnSpPr>
              <a:stCxn id="369" idx="6"/>
              <a:endCxn id="332" idx="1"/>
            </p:cNvCxnSpPr>
            <p:nvPr/>
          </p:nvCxnSpPr>
          <p:spPr>
            <a:xfrm>
              <a:off x="1733232" y="1783397"/>
              <a:ext cx="756453" cy="1316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5" name="Oval 354"/>
            <p:cNvSpPr/>
            <p:nvPr/>
          </p:nvSpPr>
          <p:spPr>
            <a:xfrm>
              <a:off x="620712" y="3932237"/>
              <a:ext cx="274320" cy="274320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56" name="Oval 355"/>
            <p:cNvSpPr/>
            <p:nvPr/>
          </p:nvSpPr>
          <p:spPr>
            <a:xfrm>
              <a:off x="1154112" y="32464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57" name="Oval 356"/>
            <p:cNvSpPr/>
            <p:nvPr/>
          </p:nvSpPr>
          <p:spPr>
            <a:xfrm>
              <a:off x="1382712" y="39322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8" name="Straight Arrow Connector 357"/>
            <p:cNvCxnSpPr>
              <a:stCxn id="356" idx="3"/>
              <a:endCxn id="355" idx="6"/>
            </p:cNvCxnSpPr>
            <p:nvPr/>
          </p:nvCxnSpPr>
          <p:spPr>
            <a:xfrm rot="5400000">
              <a:off x="750253" y="3625364"/>
              <a:ext cx="588813" cy="29925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Arrow Connector 358"/>
            <p:cNvCxnSpPr>
              <a:stCxn id="355" idx="1"/>
              <a:endCxn id="330" idx="5"/>
            </p:cNvCxnSpPr>
            <p:nvPr/>
          </p:nvCxnSpPr>
          <p:spPr>
            <a:xfrm rot="16200000" flipV="1">
              <a:off x="496719" y="3808244"/>
              <a:ext cx="187026" cy="14130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Arrow Connector 359"/>
            <p:cNvCxnSpPr>
              <a:endCxn id="356" idx="5"/>
            </p:cNvCxnSpPr>
            <p:nvPr/>
          </p:nvCxnSpPr>
          <p:spPr>
            <a:xfrm rot="16200000" flipV="1">
              <a:off x="1159660" y="3709184"/>
              <a:ext cx="527853" cy="70653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Oval 360"/>
            <p:cNvSpPr/>
            <p:nvPr/>
          </p:nvSpPr>
          <p:spPr>
            <a:xfrm>
              <a:off x="4232592" y="2448410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62" name="Straight Arrow Connector 361"/>
            <p:cNvCxnSpPr>
              <a:stCxn id="367" idx="6"/>
            </p:cNvCxnSpPr>
            <p:nvPr/>
          </p:nvCxnSpPr>
          <p:spPr>
            <a:xfrm>
              <a:off x="3714431" y="1859597"/>
              <a:ext cx="41148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3" name="Oval 362"/>
            <p:cNvSpPr/>
            <p:nvPr/>
          </p:nvSpPr>
          <p:spPr>
            <a:xfrm>
              <a:off x="3927792" y="182911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64" name="Straight Arrow Connector 363"/>
            <p:cNvCxnSpPr>
              <a:stCxn id="363" idx="4"/>
              <a:endCxn id="333" idx="7"/>
            </p:cNvCxnSpPr>
            <p:nvPr/>
          </p:nvCxnSpPr>
          <p:spPr>
            <a:xfrm rot="5400000">
              <a:off x="3697120" y="2156777"/>
              <a:ext cx="421173" cy="314493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5" name="Oval 364"/>
            <p:cNvSpPr/>
            <p:nvPr/>
          </p:nvSpPr>
          <p:spPr>
            <a:xfrm>
              <a:off x="4506912" y="1951037"/>
              <a:ext cx="274320" cy="274320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66" name="Straight Arrow Connector 365"/>
            <p:cNvCxnSpPr>
              <a:stCxn id="363" idx="6"/>
              <a:endCxn id="365" idx="2"/>
            </p:cNvCxnSpPr>
            <p:nvPr/>
          </p:nvCxnSpPr>
          <p:spPr>
            <a:xfrm>
              <a:off x="4202112" y="1966277"/>
              <a:ext cx="304800" cy="1219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7" name="Oval 366"/>
            <p:cNvSpPr/>
            <p:nvPr/>
          </p:nvSpPr>
          <p:spPr>
            <a:xfrm>
              <a:off x="3440112" y="17224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8" name="Oval 367"/>
            <p:cNvSpPr/>
            <p:nvPr/>
          </p:nvSpPr>
          <p:spPr>
            <a:xfrm>
              <a:off x="4125912" y="30178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9" name="Oval 368"/>
            <p:cNvSpPr/>
            <p:nvPr/>
          </p:nvSpPr>
          <p:spPr>
            <a:xfrm>
              <a:off x="1458912" y="16462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0" name="Group 369"/>
          <p:cNvGrpSpPr/>
          <p:nvPr/>
        </p:nvGrpSpPr>
        <p:grpSpPr>
          <a:xfrm>
            <a:off x="7631112" y="1570037"/>
            <a:ext cx="2392680" cy="1524000"/>
            <a:chOff x="285432" y="1646237"/>
            <a:chExt cx="4495800" cy="2560320"/>
          </a:xfrm>
        </p:grpSpPr>
        <p:cxnSp>
          <p:nvCxnSpPr>
            <p:cNvPr id="371" name="Straight Arrow Connector 370"/>
            <p:cNvCxnSpPr>
              <a:stCxn id="394" idx="2"/>
              <a:endCxn id="375" idx="2"/>
            </p:cNvCxnSpPr>
            <p:nvPr/>
          </p:nvCxnSpPr>
          <p:spPr>
            <a:xfrm rot="10800000" flipH="1" flipV="1">
              <a:off x="1535112" y="3002597"/>
              <a:ext cx="68580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2" name="Oval 371"/>
            <p:cNvSpPr/>
            <p:nvPr/>
          </p:nvSpPr>
          <p:spPr>
            <a:xfrm>
              <a:off x="468312" y="239299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73" name="Oval 372"/>
            <p:cNvSpPr/>
            <p:nvPr/>
          </p:nvSpPr>
          <p:spPr>
            <a:xfrm>
              <a:off x="849312" y="297211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74" name="Oval 373"/>
            <p:cNvSpPr/>
            <p:nvPr/>
          </p:nvSpPr>
          <p:spPr>
            <a:xfrm>
              <a:off x="1489392" y="205771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75" name="Oval 374"/>
            <p:cNvSpPr/>
            <p:nvPr/>
          </p:nvSpPr>
          <p:spPr>
            <a:xfrm>
              <a:off x="2220912" y="297211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76" name="Straight Arrow Connector 375"/>
            <p:cNvCxnSpPr>
              <a:stCxn id="372" idx="6"/>
              <a:endCxn id="374" idx="2"/>
            </p:cNvCxnSpPr>
            <p:nvPr/>
          </p:nvCxnSpPr>
          <p:spPr>
            <a:xfrm flipV="1">
              <a:off x="742632" y="2194877"/>
              <a:ext cx="746760" cy="3352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Arrow Connector 376"/>
            <p:cNvCxnSpPr>
              <a:stCxn id="374" idx="5"/>
              <a:endCxn id="375" idx="1"/>
            </p:cNvCxnSpPr>
            <p:nvPr/>
          </p:nvCxnSpPr>
          <p:spPr>
            <a:xfrm rot="16200000" flipH="1">
              <a:off x="1632099" y="2383304"/>
              <a:ext cx="720426" cy="537546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Arrow Connector 377"/>
            <p:cNvCxnSpPr>
              <a:stCxn id="373" idx="6"/>
              <a:endCxn id="394" idx="2"/>
            </p:cNvCxnSpPr>
            <p:nvPr/>
          </p:nvCxnSpPr>
          <p:spPr>
            <a:xfrm flipV="1">
              <a:off x="1123632" y="3002597"/>
              <a:ext cx="41148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Arrow Connector 378"/>
            <p:cNvCxnSpPr>
              <a:stCxn id="373" idx="7"/>
              <a:endCxn id="374" idx="3"/>
            </p:cNvCxnSpPr>
            <p:nvPr/>
          </p:nvCxnSpPr>
          <p:spPr>
            <a:xfrm rot="5400000" flipH="1" flipV="1">
              <a:off x="946299" y="2429024"/>
              <a:ext cx="720426" cy="4461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Arrow Connector 379"/>
            <p:cNvCxnSpPr>
              <a:stCxn id="374" idx="4"/>
              <a:endCxn id="394" idx="0"/>
            </p:cNvCxnSpPr>
            <p:nvPr/>
          </p:nvCxnSpPr>
          <p:spPr>
            <a:xfrm rot="16200000" flipH="1">
              <a:off x="1382712" y="2575877"/>
              <a:ext cx="533400" cy="4572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1" name="Oval 380"/>
            <p:cNvSpPr/>
            <p:nvPr/>
          </p:nvSpPr>
          <p:spPr>
            <a:xfrm>
              <a:off x="285432" y="3551237"/>
              <a:ext cx="274320" cy="274320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82" name="Oval 381"/>
            <p:cNvSpPr/>
            <p:nvPr/>
          </p:nvSpPr>
          <p:spPr>
            <a:xfrm>
              <a:off x="1809432" y="3627437"/>
              <a:ext cx="274320" cy="274320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83" name="Oval 382"/>
            <p:cNvSpPr/>
            <p:nvPr/>
          </p:nvSpPr>
          <p:spPr>
            <a:xfrm>
              <a:off x="2449512" y="18748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84" name="Oval 383"/>
            <p:cNvSpPr/>
            <p:nvPr/>
          </p:nvSpPr>
          <p:spPr>
            <a:xfrm>
              <a:off x="3516312" y="24844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85" name="Oval 384"/>
            <p:cNvSpPr/>
            <p:nvPr/>
          </p:nvSpPr>
          <p:spPr>
            <a:xfrm>
              <a:off x="2601912" y="27130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86" name="Straight Arrow Connector 385"/>
            <p:cNvCxnSpPr>
              <a:stCxn id="384" idx="1"/>
              <a:endCxn id="383" idx="6"/>
            </p:cNvCxnSpPr>
            <p:nvPr/>
          </p:nvCxnSpPr>
          <p:spPr>
            <a:xfrm rot="16200000" flipV="1">
              <a:off x="2883853" y="1851977"/>
              <a:ext cx="512613" cy="83265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Arrow Connector 386"/>
            <p:cNvCxnSpPr>
              <a:stCxn id="385" idx="0"/>
              <a:endCxn id="383" idx="4"/>
            </p:cNvCxnSpPr>
            <p:nvPr/>
          </p:nvCxnSpPr>
          <p:spPr>
            <a:xfrm rot="16200000" flipV="1">
              <a:off x="2380932" y="2354897"/>
              <a:ext cx="563880" cy="15240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Arrow Connector 387"/>
            <p:cNvCxnSpPr>
              <a:stCxn id="385" idx="3"/>
              <a:endCxn id="375" idx="6"/>
            </p:cNvCxnSpPr>
            <p:nvPr/>
          </p:nvCxnSpPr>
          <p:spPr>
            <a:xfrm rot="5400000">
              <a:off x="2487613" y="2954804"/>
              <a:ext cx="162093" cy="146853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Arrow Connector 388"/>
            <p:cNvCxnSpPr>
              <a:stCxn id="374" idx="6"/>
              <a:endCxn id="383" idx="2"/>
            </p:cNvCxnSpPr>
            <p:nvPr/>
          </p:nvCxnSpPr>
          <p:spPr>
            <a:xfrm flipV="1">
              <a:off x="1763712" y="2011997"/>
              <a:ext cx="685800" cy="1828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Arrow Connector 389"/>
            <p:cNvCxnSpPr>
              <a:stCxn id="382" idx="1"/>
              <a:endCxn id="394" idx="4"/>
            </p:cNvCxnSpPr>
            <p:nvPr/>
          </p:nvCxnSpPr>
          <p:spPr>
            <a:xfrm rot="16200000" flipV="1">
              <a:off x="1497013" y="3315017"/>
              <a:ext cx="527853" cy="177333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Arrow Connector 390"/>
            <p:cNvCxnSpPr>
              <a:stCxn id="382" idx="7"/>
              <a:endCxn id="375" idx="3"/>
            </p:cNvCxnSpPr>
            <p:nvPr/>
          </p:nvCxnSpPr>
          <p:spPr>
            <a:xfrm rot="5400000" flipH="1" flipV="1">
              <a:off x="1921659" y="3328184"/>
              <a:ext cx="461346" cy="2175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Arrow Connector 391"/>
            <p:cNvCxnSpPr>
              <a:stCxn id="381" idx="7"/>
              <a:endCxn id="373" idx="3"/>
            </p:cNvCxnSpPr>
            <p:nvPr/>
          </p:nvCxnSpPr>
          <p:spPr>
            <a:xfrm rot="5400000" flipH="1" flipV="1">
              <a:off x="511959" y="3213884"/>
              <a:ext cx="385146" cy="3699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Arrow Connector 392"/>
            <p:cNvCxnSpPr>
              <a:stCxn id="385" idx="6"/>
              <a:endCxn id="384" idx="3"/>
            </p:cNvCxnSpPr>
            <p:nvPr/>
          </p:nvCxnSpPr>
          <p:spPr>
            <a:xfrm flipV="1">
              <a:off x="2876232" y="2718584"/>
              <a:ext cx="680253" cy="13161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/>
            <p:cNvSpPr/>
            <p:nvPr/>
          </p:nvSpPr>
          <p:spPr>
            <a:xfrm>
              <a:off x="1535112" y="28654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95" name="Straight Arrow Connector 394"/>
            <p:cNvCxnSpPr>
              <a:stCxn id="403" idx="2"/>
              <a:endCxn id="400" idx="2"/>
            </p:cNvCxnSpPr>
            <p:nvPr/>
          </p:nvCxnSpPr>
          <p:spPr>
            <a:xfrm rot="10800000" flipH="1">
              <a:off x="2906712" y="3154997"/>
              <a:ext cx="68580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6" name="Oval 395"/>
            <p:cNvSpPr/>
            <p:nvPr/>
          </p:nvSpPr>
          <p:spPr>
            <a:xfrm>
              <a:off x="2678112" y="37036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97" name="Straight Arrow Connector 396"/>
            <p:cNvCxnSpPr>
              <a:stCxn id="396" idx="2"/>
              <a:endCxn id="382" idx="5"/>
            </p:cNvCxnSpPr>
            <p:nvPr/>
          </p:nvCxnSpPr>
          <p:spPr>
            <a:xfrm rot="10800000" flipV="1">
              <a:off x="2043580" y="3840796"/>
              <a:ext cx="634533" cy="20787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Arrow Connector 397"/>
            <p:cNvCxnSpPr>
              <a:stCxn id="396" idx="0"/>
              <a:endCxn id="403" idx="3"/>
            </p:cNvCxnSpPr>
            <p:nvPr/>
          </p:nvCxnSpPr>
          <p:spPr>
            <a:xfrm rot="5400000" flipH="1" flipV="1">
              <a:off x="2731451" y="3488206"/>
              <a:ext cx="299253" cy="1316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" name="Oval 398"/>
            <p:cNvSpPr/>
            <p:nvPr/>
          </p:nvSpPr>
          <p:spPr>
            <a:xfrm>
              <a:off x="3440112" y="3856037"/>
              <a:ext cx="274320" cy="274320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400" name="Oval 399"/>
            <p:cNvSpPr/>
            <p:nvPr/>
          </p:nvSpPr>
          <p:spPr>
            <a:xfrm>
              <a:off x="3592512" y="30178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01" name="Straight Arrow Connector 400"/>
            <p:cNvCxnSpPr>
              <a:stCxn id="419" idx="3"/>
              <a:endCxn id="399" idx="7"/>
            </p:cNvCxnSpPr>
            <p:nvPr/>
          </p:nvCxnSpPr>
          <p:spPr>
            <a:xfrm rot="5400000">
              <a:off x="3598059" y="3328186"/>
              <a:ext cx="644226" cy="49182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Arrow Connector 401"/>
            <p:cNvCxnSpPr>
              <a:stCxn id="396" idx="6"/>
              <a:endCxn id="399" idx="2"/>
            </p:cNvCxnSpPr>
            <p:nvPr/>
          </p:nvCxnSpPr>
          <p:spPr>
            <a:xfrm>
              <a:off x="2952432" y="3840797"/>
              <a:ext cx="48768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Oval 402"/>
            <p:cNvSpPr/>
            <p:nvPr/>
          </p:nvSpPr>
          <p:spPr>
            <a:xfrm>
              <a:off x="2906712" y="31702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04" name="Straight Arrow Connector 403"/>
            <p:cNvCxnSpPr>
              <a:stCxn id="412" idx="4"/>
              <a:endCxn id="419" idx="0"/>
            </p:cNvCxnSpPr>
            <p:nvPr/>
          </p:nvCxnSpPr>
          <p:spPr>
            <a:xfrm rot="5400000">
              <a:off x="4168859" y="2816943"/>
              <a:ext cx="295107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Arrow Connector 404"/>
            <p:cNvCxnSpPr>
              <a:stCxn id="420" idx="6"/>
              <a:endCxn id="383" idx="1"/>
            </p:cNvCxnSpPr>
            <p:nvPr/>
          </p:nvCxnSpPr>
          <p:spPr>
            <a:xfrm>
              <a:off x="1733232" y="1783397"/>
              <a:ext cx="756453" cy="1316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6" name="Oval 405"/>
            <p:cNvSpPr/>
            <p:nvPr/>
          </p:nvSpPr>
          <p:spPr>
            <a:xfrm>
              <a:off x="620712" y="3932237"/>
              <a:ext cx="274320" cy="274320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407" name="Oval 406"/>
            <p:cNvSpPr/>
            <p:nvPr/>
          </p:nvSpPr>
          <p:spPr>
            <a:xfrm>
              <a:off x="1154112" y="32464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408" name="Oval 407"/>
            <p:cNvSpPr/>
            <p:nvPr/>
          </p:nvSpPr>
          <p:spPr>
            <a:xfrm>
              <a:off x="1382712" y="39322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09" name="Straight Arrow Connector 408"/>
            <p:cNvCxnSpPr>
              <a:stCxn id="407" idx="3"/>
              <a:endCxn id="406" idx="6"/>
            </p:cNvCxnSpPr>
            <p:nvPr/>
          </p:nvCxnSpPr>
          <p:spPr>
            <a:xfrm rot="5400000">
              <a:off x="750253" y="3625364"/>
              <a:ext cx="588813" cy="29925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Arrow Connector 409"/>
            <p:cNvCxnSpPr>
              <a:stCxn id="406" idx="1"/>
              <a:endCxn id="381" idx="5"/>
            </p:cNvCxnSpPr>
            <p:nvPr/>
          </p:nvCxnSpPr>
          <p:spPr>
            <a:xfrm rot="16200000" flipV="1">
              <a:off x="496719" y="3808244"/>
              <a:ext cx="187026" cy="14130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Arrow Connector 410"/>
            <p:cNvCxnSpPr>
              <a:endCxn id="407" idx="5"/>
            </p:cNvCxnSpPr>
            <p:nvPr/>
          </p:nvCxnSpPr>
          <p:spPr>
            <a:xfrm rot="16200000" flipV="1">
              <a:off x="1159660" y="3709184"/>
              <a:ext cx="527853" cy="70653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" name="Oval 411"/>
            <p:cNvSpPr/>
            <p:nvPr/>
          </p:nvSpPr>
          <p:spPr>
            <a:xfrm>
              <a:off x="4232592" y="2448410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3" name="Straight Arrow Connector 412"/>
            <p:cNvCxnSpPr>
              <a:stCxn id="418" idx="5"/>
            </p:cNvCxnSpPr>
            <p:nvPr/>
          </p:nvCxnSpPr>
          <p:spPr>
            <a:xfrm rot="16200000" flipH="1">
              <a:off x="3895237" y="1735603"/>
              <a:ext cx="9694" cy="45165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4" name="Oval 413"/>
            <p:cNvSpPr/>
            <p:nvPr/>
          </p:nvSpPr>
          <p:spPr>
            <a:xfrm>
              <a:off x="3927792" y="182911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5" name="Straight Arrow Connector 414"/>
            <p:cNvCxnSpPr>
              <a:stCxn id="414" idx="4"/>
              <a:endCxn id="384" idx="7"/>
            </p:cNvCxnSpPr>
            <p:nvPr/>
          </p:nvCxnSpPr>
          <p:spPr>
            <a:xfrm rot="5400000">
              <a:off x="3697120" y="2156777"/>
              <a:ext cx="421173" cy="314493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6" name="Oval 415"/>
            <p:cNvSpPr/>
            <p:nvPr/>
          </p:nvSpPr>
          <p:spPr>
            <a:xfrm>
              <a:off x="4506912" y="19510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7" name="Straight Arrow Connector 416"/>
            <p:cNvCxnSpPr>
              <a:stCxn id="414" idx="6"/>
              <a:endCxn id="416" idx="2"/>
            </p:cNvCxnSpPr>
            <p:nvPr/>
          </p:nvCxnSpPr>
          <p:spPr>
            <a:xfrm>
              <a:off x="4202112" y="1966277"/>
              <a:ext cx="304800" cy="1219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8" name="Oval 417"/>
            <p:cNvSpPr/>
            <p:nvPr/>
          </p:nvSpPr>
          <p:spPr>
            <a:xfrm>
              <a:off x="3440112" y="17224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419" name="Oval 418"/>
            <p:cNvSpPr/>
            <p:nvPr/>
          </p:nvSpPr>
          <p:spPr>
            <a:xfrm>
              <a:off x="4125912" y="30178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420" name="Oval 419"/>
            <p:cNvSpPr/>
            <p:nvPr/>
          </p:nvSpPr>
          <p:spPr>
            <a:xfrm>
              <a:off x="1458912" y="16462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39712" y="4999037"/>
            <a:ext cx="2392680" cy="1524000"/>
            <a:chOff x="285432" y="1646237"/>
            <a:chExt cx="4495800" cy="2560320"/>
          </a:xfrm>
        </p:grpSpPr>
        <p:cxnSp>
          <p:nvCxnSpPr>
            <p:cNvPr id="422" name="Straight Arrow Connector 421"/>
            <p:cNvCxnSpPr>
              <a:stCxn id="445" idx="2"/>
              <a:endCxn id="426" idx="2"/>
            </p:cNvCxnSpPr>
            <p:nvPr/>
          </p:nvCxnSpPr>
          <p:spPr>
            <a:xfrm rot="10800000" flipH="1" flipV="1">
              <a:off x="1535112" y="3002597"/>
              <a:ext cx="68580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3" name="Oval 422"/>
            <p:cNvSpPr/>
            <p:nvPr/>
          </p:nvSpPr>
          <p:spPr>
            <a:xfrm>
              <a:off x="468312" y="239299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424" name="Oval 423"/>
            <p:cNvSpPr/>
            <p:nvPr/>
          </p:nvSpPr>
          <p:spPr>
            <a:xfrm>
              <a:off x="849312" y="2972117"/>
              <a:ext cx="274320" cy="274320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425" name="Oval 424"/>
            <p:cNvSpPr/>
            <p:nvPr/>
          </p:nvSpPr>
          <p:spPr>
            <a:xfrm>
              <a:off x="1489392" y="205771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426" name="Oval 425"/>
            <p:cNvSpPr/>
            <p:nvPr/>
          </p:nvSpPr>
          <p:spPr>
            <a:xfrm>
              <a:off x="2220912" y="2972117"/>
              <a:ext cx="274320" cy="274320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27" name="Straight Arrow Connector 426"/>
            <p:cNvCxnSpPr>
              <a:stCxn id="423" idx="6"/>
              <a:endCxn id="425" idx="2"/>
            </p:cNvCxnSpPr>
            <p:nvPr/>
          </p:nvCxnSpPr>
          <p:spPr>
            <a:xfrm flipV="1">
              <a:off x="742632" y="2194877"/>
              <a:ext cx="746760" cy="3352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Arrow Connector 427"/>
            <p:cNvCxnSpPr>
              <a:stCxn id="425" idx="5"/>
              <a:endCxn id="426" idx="1"/>
            </p:cNvCxnSpPr>
            <p:nvPr/>
          </p:nvCxnSpPr>
          <p:spPr>
            <a:xfrm rot="16200000" flipH="1">
              <a:off x="1632099" y="2383304"/>
              <a:ext cx="720426" cy="537546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Arrow Connector 428"/>
            <p:cNvCxnSpPr>
              <a:stCxn id="424" idx="6"/>
              <a:endCxn id="445" idx="2"/>
            </p:cNvCxnSpPr>
            <p:nvPr/>
          </p:nvCxnSpPr>
          <p:spPr>
            <a:xfrm flipV="1">
              <a:off x="1123632" y="3002597"/>
              <a:ext cx="41148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Arrow Connector 429"/>
            <p:cNvCxnSpPr>
              <a:stCxn id="424" idx="7"/>
              <a:endCxn id="425" idx="3"/>
            </p:cNvCxnSpPr>
            <p:nvPr/>
          </p:nvCxnSpPr>
          <p:spPr>
            <a:xfrm rot="5400000" flipH="1" flipV="1">
              <a:off x="946299" y="2429024"/>
              <a:ext cx="720426" cy="4461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Arrow Connector 430"/>
            <p:cNvCxnSpPr>
              <a:stCxn id="425" idx="4"/>
              <a:endCxn id="445" idx="0"/>
            </p:cNvCxnSpPr>
            <p:nvPr/>
          </p:nvCxnSpPr>
          <p:spPr>
            <a:xfrm rot="16200000" flipH="1">
              <a:off x="1382712" y="2575877"/>
              <a:ext cx="533400" cy="4572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2" name="Oval 431"/>
            <p:cNvSpPr/>
            <p:nvPr/>
          </p:nvSpPr>
          <p:spPr>
            <a:xfrm>
              <a:off x="285432" y="3551237"/>
              <a:ext cx="274320" cy="274320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433" name="Oval 432"/>
            <p:cNvSpPr/>
            <p:nvPr/>
          </p:nvSpPr>
          <p:spPr>
            <a:xfrm>
              <a:off x="1809432" y="3627437"/>
              <a:ext cx="274320" cy="274320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434" name="Oval 433"/>
            <p:cNvSpPr/>
            <p:nvPr/>
          </p:nvSpPr>
          <p:spPr>
            <a:xfrm>
              <a:off x="2449512" y="1874837"/>
              <a:ext cx="274320" cy="274320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435" name="Oval 434"/>
            <p:cNvSpPr/>
            <p:nvPr/>
          </p:nvSpPr>
          <p:spPr>
            <a:xfrm>
              <a:off x="3516312" y="24844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436" name="Oval 435"/>
            <p:cNvSpPr/>
            <p:nvPr/>
          </p:nvSpPr>
          <p:spPr>
            <a:xfrm>
              <a:off x="2601912" y="27130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7" name="Straight Arrow Connector 436"/>
            <p:cNvCxnSpPr>
              <a:stCxn id="435" idx="1"/>
              <a:endCxn id="434" idx="6"/>
            </p:cNvCxnSpPr>
            <p:nvPr/>
          </p:nvCxnSpPr>
          <p:spPr>
            <a:xfrm rot="16200000" flipV="1">
              <a:off x="2883853" y="1851977"/>
              <a:ext cx="512613" cy="83265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Arrow Connector 437"/>
            <p:cNvCxnSpPr>
              <a:stCxn id="436" idx="0"/>
              <a:endCxn id="434" idx="4"/>
            </p:cNvCxnSpPr>
            <p:nvPr/>
          </p:nvCxnSpPr>
          <p:spPr>
            <a:xfrm rot="16200000" flipV="1">
              <a:off x="2380932" y="2354897"/>
              <a:ext cx="563880" cy="15240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Arrow Connector 438"/>
            <p:cNvCxnSpPr>
              <a:stCxn id="436" idx="3"/>
              <a:endCxn id="426" idx="6"/>
            </p:cNvCxnSpPr>
            <p:nvPr/>
          </p:nvCxnSpPr>
          <p:spPr>
            <a:xfrm rot="5400000">
              <a:off x="2487613" y="2954804"/>
              <a:ext cx="162093" cy="146853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Arrow Connector 439"/>
            <p:cNvCxnSpPr>
              <a:stCxn id="425" idx="6"/>
              <a:endCxn id="434" idx="2"/>
            </p:cNvCxnSpPr>
            <p:nvPr/>
          </p:nvCxnSpPr>
          <p:spPr>
            <a:xfrm flipV="1">
              <a:off x="1763712" y="2011997"/>
              <a:ext cx="685800" cy="1828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Arrow Connector 440"/>
            <p:cNvCxnSpPr>
              <a:stCxn id="433" idx="1"/>
              <a:endCxn id="445" idx="4"/>
            </p:cNvCxnSpPr>
            <p:nvPr/>
          </p:nvCxnSpPr>
          <p:spPr>
            <a:xfrm rot="16200000" flipV="1">
              <a:off x="1497013" y="3315017"/>
              <a:ext cx="527853" cy="177333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Arrow Connector 441"/>
            <p:cNvCxnSpPr>
              <a:stCxn id="433" idx="7"/>
              <a:endCxn id="426" idx="3"/>
            </p:cNvCxnSpPr>
            <p:nvPr/>
          </p:nvCxnSpPr>
          <p:spPr>
            <a:xfrm rot="5400000" flipH="1" flipV="1">
              <a:off x="1921659" y="3328184"/>
              <a:ext cx="461346" cy="2175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Arrow Connector 442"/>
            <p:cNvCxnSpPr>
              <a:stCxn id="432" idx="7"/>
              <a:endCxn id="424" idx="3"/>
            </p:cNvCxnSpPr>
            <p:nvPr/>
          </p:nvCxnSpPr>
          <p:spPr>
            <a:xfrm rot="5400000" flipH="1" flipV="1">
              <a:off x="511959" y="3213884"/>
              <a:ext cx="385146" cy="3699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Arrow Connector 443"/>
            <p:cNvCxnSpPr>
              <a:stCxn id="436" idx="6"/>
              <a:endCxn id="435" idx="3"/>
            </p:cNvCxnSpPr>
            <p:nvPr/>
          </p:nvCxnSpPr>
          <p:spPr>
            <a:xfrm flipV="1">
              <a:off x="2876232" y="2718584"/>
              <a:ext cx="680253" cy="13161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5" name="Oval 444"/>
            <p:cNvSpPr/>
            <p:nvPr/>
          </p:nvSpPr>
          <p:spPr>
            <a:xfrm>
              <a:off x="1535112" y="28654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46" name="Straight Arrow Connector 445"/>
            <p:cNvCxnSpPr>
              <a:stCxn id="454" idx="2"/>
              <a:endCxn id="451" idx="2"/>
            </p:cNvCxnSpPr>
            <p:nvPr/>
          </p:nvCxnSpPr>
          <p:spPr>
            <a:xfrm rot="10800000" flipH="1">
              <a:off x="2906712" y="3154997"/>
              <a:ext cx="68580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Oval 446"/>
            <p:cNvSpPr/>
            <p:nvPr/>
          </p:nvSpPr>
          <p:spPr>
            <a:xfrm>
              <a:off x="2678112" y="37036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48" name="Straight Arrow Connector 447"/>
            <p:cNvCxnSpPr>
              <a:stCxn id="447" idx="2"/>
              <a:endCxn id="433" idx="5"/>
            </p:cNvCxnSpPr>
            <p:nvPr/>
          </p:nvCxnSpPr>
          <p:spPr>
            <a:xfrm rot="10800000" flipV="1">
              <a:off x="2043580" y="3840796"/>
              <a:ext cx="634533" cy="20787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Arrow Connector 448"/>
            <p:cNvCxnSpPr>
              <a:stCxn id="447" idx="0"/>
              <a:endCxn id="454" idx="3"/>
            </p:cNvCxnSpPr>
            <p:nvPr/>
          </p:nvCxnSpPr>
          <p:spPr>
            <a:xfrm rot="5400000" flipH="1" flipV="1">
              <a:off x="2731451" y="3488206"/>
              <a:ext cx="299253" cy="1316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" name="Oval 449"/>
            <p:cNvSpPr/>
            <p:nvPr/>
          </p:nvSpPr>
          <p:spPr>
            <a:xfrm>
              <a:off x="3440112" y="3856037"/>
              <a:ext cx="274320" cy="274320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451" name="Oval 450"/>
            <p:cNvSpPr/>
            <p:nvPr/>
          </p:nvSpPr>
          <p:spPr>
            <a:xfrm>
              <a:off x="3592512" y="30178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52" name="Straight Arrow Connector 451"/>
            <p:cNvCxnSpPr>
              <a:stCxn id="470" idx="3"/>
              <a:endCxn id="450" idx="7"/>
            </p:cNvCxnSpPr>
            <p:nvPr/>
          </p:nvCxnSpPr>
          <p:spPr>
            <a:xfrm rot="5400000">
              <a:off x="3598059" y="3328186"/>
              <a:ext cx="644226" cy="49182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Arrow Connector 452"/>
            <p:cNvCxnSpPr>
              <a:stCxn id="447" idx="6"/>
              <a:endCxn id="450" idx="2"/>
            </p:cNvCxnSpPr>
            <p:nvPr/>
          </p:nvCxnSpPr>
          <p:spPr>
            <a:xfrm>
              <a:off x="2952432" y="3840797"/>
              <a:ext cx="48768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4" name="Oval 453"/>
            <p:cNvSpPr/>
            <p:nvPr/>
          </p:nvSpPr>
          <p:spPr>
            <a:xfrm>
              <a:off x="2906712" y="31702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55" name="Straight Arrow Connector 454"/>
            <p:cNvCxnSpPr>
              <a:stCxn id="463" idx="4"/>
              <a:endCxn id="470" idx="0"/>
            </p:cNvCxnSpPr>
            <p:nvPr/>
          </p:nvCxnSpPr>
          <p:spPr>
            <a:xfrm rot="5400000">
              <a:off x="4168859" y="2816943"/>
              <a:ext cx="295107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Arrow Connector 455"/>
            <p:cNvCxnSpPr>
              <a:stCxn id="471" idx="6"/>
              <a:endCxn id="434" idx="1"/>
            </p:cNvCxnSpPr>
            <p:nvPr/>
          </p:nvCxnSpPr>
          <p:spPr>
            <a:xfrm>
              <a:off x="1733232" y="1783397"/>
              <a:ext cx="756453" cy="1316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7" name="Oval 456"/>
            <p:cNvSpPr/>
            <p:nvPr/>
          </p:nvSpPr>
          <p:spPr>
            <a:xfrm>
              <a:off x="620712" y="39322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458" name="Oval 457"/>
            <p:cNvSpPr/>
            <p:nvPr/>
          </p:nvSpPr>
          <p:spPr>
            <a:xfrm>
              <a:off x="1154112" y="32464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459" name="Oval 458"/>
            <p:cNvSpPr/>
            <p:nvPr/>
          </p:nvSpPr>
          <p:spPr>
            <a:xfrm>
              <a:off x="1382712" y="39322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60" name="Straight Arrow Connector 459"/>
            <p:cNvCxnSpPr>
              <a:stCxn id="458" idx="3"/>
              <a:endCxn id="457" idx="7"/>
            </p:cNvCxnSpPr>
            <p:nvPr/>
          </p:nvCxnSpPr>
          <p:spPr>
            <a:xfrm rot="5400000">
              <a:off x="778659" y="3556785"/>
              <a:ext cx="491827" cy="33942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Arrow Connector 460"/>
            <p:cNvCxnSpPr>
              <a:stCxn id="457" idx="1"/>
              <a:endCxn id="432" idx="5"/>
            </p:cNvCxnSpPr>
            <p:nvPr/>
          </p:nvCxnSpPr>
          <p:spPr>
            <a:xfrm rot="16200000" flipV="1">
              <a:off x="496719" y="3808244"/>
              <a:ext cx="187026" cy="14130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Arrow Connector 461"/>
            <p:cNvCxnSpPr>
              <a:endCxn id="458" idx="5"/>
            </p:cNvCxnSpPr>
            <p:nvPr/>
          </p:nvCxnSpPr>
          <p:spPr>
            <a:xfrm rot="16200000" flipV="1">
              <a:off x="1159660" y="3709184"/>
              <a:ext cx="527853" cy="70653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3" name="Oval 462"/>
            <p:cNvSpPr/>
            <p:nvPr/>
          </p:nvSpPr>
          <p:spPr>
            <a:xfrm>
              <a:off x="4232592" y="2448410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64" name="Straight Arrow Connector 463"/>
            <p:cNvCxnSpPr>
              <a:stCxn id="469" idx="6"/>
            </p:cNvCxnSpPr>
            <p:nvPr/>
          </p:nvCxnSpPr>
          <p:spPr>
            <a:xfrm>
              <a:off x="3714431" y="1859597"/>
              <a:ext cx="41148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5" name="Oval 464"/>
            <p:cNvSpPr/>
            <p:nvPr/>
          </p:nvSpPr>
          <p:spPr>
            <a:xfrm>
              <a:off x="3927792" y="182911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66" name="Straight Arrow Connector 465"/>
            <p:cNvCxnSpPr>
              <a:stCxn id="465" idx="4"/>
              <a:endCxn id="435" idx="7"/>
            </p:cNvCxnSpPr>
            <p:nvPr/>
          </p:nvCxnSpPr>
          <p:spPr>
            <a:xfrm rot="5400000">
              <a:off x="3697120" y="2156777"/>
              <a:ext cx="421173" cy="314493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7" name="Oval 466"/>
            <p:cNvSpPr/>
            <p:nvPr/>
          </p:nvSpPr>
          <p:spPr>
            <a:xfrm>
              <a:off x="4506912" y="1951037"/>
              <a:ext cx="274320" cy="274320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68" name="Straight Arrow Connector 467"/>
            <p:cNvCxnSpPr>
              <a:stCxn id="465" idx="6"/>
              <a:endCxn id="467" idx="2"/>
            </p:cNvCxnSpPr>
            <p:nvPr/>
          </p:nvCxnSpPr>
          <p:spPr>
            <a:xfrm>
              <a:off x="4202112" y="1966277"/>
              <a:ext cx="304800" cy="1219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9" name="Oval 468"/>
            <p:cNvSpPr/>
            <p:nvPr/>
          </p:nvSpPr>
          <p:spPr>
            <a:xfrm>
              <a:off x="3440112" y="17224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470" name="Oval 469"/>
            <p:cNvSpPr/>
            <p:nvPr/>
          </p:nvSpPr>
          <p:spPr>
            <a:xfrm>
              <a:off x="4125912" y="30178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471" name="Oval 470"/>
            <p:cNvSpPr/>
            <p:nvPr/>
          </p:nvSpPr>
          <p:spPr>
            <a:xfrm>
              <a:off x="1458912" y="16462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72" name="Group 471"/>
          <p:cNvGrpSpPr/>
          <p:nvPr/>
        </p:nvGrpSpPr>
        <p:grpSpPr>
          <a:xfrm>
            <a:off x="2708592" y="4999037"/>
            <a:ext cx="2392680" cy="1524000"/>
            <a:chOff x="285432" y="1646237"/>
            <a:chExt cx="4495800" cy="2560320"/>
          </a:xfrm>
        </p:grpSpPr>
        <p:cxnSp>
          <p:nvCxnSpPr>
            <p:cNvPr id="473" name="Straight Arrow Connector 472"/>
            <p:cNvCxnSpPr>
              <a:stCxn id="496" idx="2"/>
              <a:endCxn id="477" idx="2"/>
            </p:cNvCxnSpPr>
            <p:nvPr/>
          </p:nvCxnSpPr>
          <p:spPr>
            <a:xfrm rot="10800000" flipH="1" flipV="1">
              <a:off x="1535112" y="3002597"/>
              <a:ext cx="68580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4" name="Oval 473"/>
            <p:cNvSpPr/>
            <p:nvPr/>
          </p:nvSpPr>
          <p:spPr>
            <a:xfrm>
              <a:off x="468312" y="239299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475" name="Oval 474"/>
            <p:cNvSpPr/>
            <p:nvPr/>
          </p:nvSpPr>
          <p:spPr>
            <a:xfrm>
              <a:off x="849312" y="297211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476" name="Oval 475"/>
            <p:cNvSpPr/>
            <p:nvPr/>
          </p:nvSpPr>
          <p:spPr>
            <a:xfrm>
              <a:off x="1489392" y="205771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477" name="Oval 476"/>
            <p:cNvSpPr/>
            <p:nvPr/>
          </p:nvSpPr>
          <p:spPr>
            <a:xfrm>
              <a:off x="2220912" y="297211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78" name="Straight Arrow Connector 477"/>
            <p:cNvCxnSpPr>
              <a:stCxn id="474" idx="6"/>
              <a:endCxn id="476" idx="2"/>
            </p:cNvCxnSpPr>
            <p:nvPr/>
          </p:nvCxnSpPr>
          <p:spPr>
            <a:xfrm flipV="1">
              <a:off x="742632" y="2194877"/>
              <a:ext cx="746760" cy="3352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Arrow Connector 478"/>
            <p:cNvCxnSpPr>
              <a:stCxn id="476" idx="5"/>
              <a:endCxn id="477" idx="1"/>
            </p:cNvCxnSpPr>
            <p:nvPr/>
          </p:nvCxnSpPr>
          <p:spPr>
            <a:xfrm rot="16200000" flipH="1">
              <a:off x="1632099" y="2383304"/>
              <a:ext cx="720426" cy="537546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Arrow Connector 479"/>
            <p:cNvCxnSpPr>
              <a:stCxn id="475" idx="6"/>
              <a:endCxn id="496" idx="2"/>
            </p:cNvCxnSpPr>
            <p:nvPr/>
          </p:nvCxnSpPr>
          <p:spPr>
            <a:xfrm flipV="1">
              <a:off x="1123632" y="3002597"/>
              <a:ext cx="41148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Arrow Connector 480"/>
            <p:cNvCxnSpPr>
              <a:stCxn id="475" idx="7"/>
              <a:endCxn id="476" idx="3"/>
            </p:cNvCxnSpPr>
            <p:nvPr/>
          </p:nvCxnSpPr>
          <p:spPr>
            <a:xfrm rot="5400000" flipH="1" flipV="1">
              <a:off x="946299" y="2429024"/>
              <a:ext cx="720426" cy="4461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Arrow Connector 481"/>
            <p:cNvCxnSpPr>
              <a:stCxn id="476" idx="4"/>
              <a:endCxn id="496" idx="0"/>
            </p:cNvCxnSpPr>
            <p:nvPr/>
          </p:nvCxnSpPr>
          <p:spPr>
            <a:xfrm rot="16200000" flipH="1">
              <a:off x="1382712" y="2575877"/>
              <a:ext cx="533400" cy="4572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3" name="Oval 482"/>
            <p:cNvSpPr/>
            <p:nvPr/>
          </p:nvSpPr>
          <p:spPr>
            <a:xfrm>
              <a:off x="285432" y="35512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484" name="Oval 483"/>
            <p:cNvSpPr/>
            <p:nvPr/>
          </p:nvSpPr>
          <p:spPr>
            <a:xfrm>
              <a:off x="1809432" y="3627437"/>
              <a:ext cx="274320" cy="274320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485" name="Oval 484"/>
            <p:cNvSpPr/>
            <p:nvPr/>
          </p:nvSpPr>
          <p:spPr>
            <a:xfrm>
              <a:off x="2449512" y="1874837"/>
              <a:ext cx="274320" cy="274320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486" name="Oval 485"/>
            <p:cNvSpPr/>
            <p:nvPr/>
          </p:nvSpPr>
          <p:spPr>
            <a:xfrm>
              <a:off x="3516312" y="24844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487" name="Oval 486"/>
            <p:cNvSpPr/>
            <p:nvPr/>
          </p:nvSpPr>
          <p:spPr>
            <a:xfrm>
              <a:off x="2601912" y="27130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88" name="Straight Arrow Connector 487"/>
            <p:cNvCxnSpPr>
              <a:stCxn id="486" idx="1"/>
              <a:endCxn id="485" idx="6"/>
            </p:cNvCxnSpPr>
            <p:nvPr/>
          </p:nvCxnSpPr>
          <p:spPr>
            <a:xfrm rot="16200000" flipV="1">
              <a:off x="2883853" y="1851977"/>
              <a:ext cx="512613" cy="83265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Arrow Connector 488"/>
            <p:cNvCxnSpPr>
              <a:stCxn id="487" idx="0"/>
              <a:endCxn id="485" idx="4"/>
            </p:cNvCxnSpPr>
            <p:nvPr/>
          </p:nvCxnSpPr>
          <p:spPr>
            <a:xfrm rot="16200000" flipV="1">
              <a:off x="2380932" y="2354897"/>
              <a:ext cx="563880" cy="15240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Arrow Connector 489"/>
            <p:cNvCxnSpPr>
              <a:stCxn id="487" idx="3"/>
              <a:endCxn id="477" idx="6"/>
            </p:cNvCxnSpPr>
            <p:nvPr/>
          </p:nvCxnSpPr>
          <p:spPr>
            <a:xfrm rot="5400000">
              <a:off x="2487613" y="2954804"/>
              <a:ext cx="162093" cy="146853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Arrow Connector 490"/>
            <p:cNvCxnSpPr>
              <a:stCxn id="476" idx="6"/>
              <a:endCxn id="485" idx="2"/>
            </p:cNvCxnSpPr>
            <p:nvPr/>
          </p:nvCxnSpPr>
          <p:spPr>
            <a:xfrm flipV="1">
              <a:off x="1763712" y="2011997"/>
              <a:ext cx="685800" cy="1828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Arrow Connector 491"/>
            <p:cNvCxnSpPr>
              <a:stCxn id="484" idx="1"/>
              <a:endCxn id="496" idx="4"/>
            </p:cNvCxnSpPr>
            <p:nvPr/>
          </p:nvCxnSpPr>
          <p:spPr>
            <a:xfrm rot="16200000" flipV="1">
              <a:off x="1497013" y="3315017"/>
              <a:ext cx="527853" cy="177333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Arrow Connector 492"/>
            <p:cNvCxnSpPr>
              <a:stCxn id="484" idx="7"/>
              <a:endCxn id="477" idx="3"/>
            </p:cNvCxnSpPr>
            <p:nvPr/>
          </p:nvCxnSpPr>
          <p:spPr>
            <a:xfrm rot="5400000" flipH="1" flipV="1">
              <a:off x="1921659" y="3328184"/>
              <a:ext cx="461346" cy="2175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Arrow Connector 493"/>
            <p:cNvCxnSpPr>
              <a:stCxn id="483" idx="7"/>
              <a:endCxn id="475" idx="3"/>
            </p:cNvCxnSpPr>
            <p:nvPr/>
          </p:nvCxnSpPr>
          <p:spPr>
            <a:xfrm rot="5400000" flipH="1" flipV="1">
              <a:off x="511959" y="3213884"/>
              <a:ext cx="385146" cy="3699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Arrow Connector 494"/>
            <p:cNvCxnSpPr>
              <a:stCxn id="487" idx="6"/>
              <a:endCxn id="486" idx="3"/>
            </p:cNvCxnSpPr>
            <p:nvPr/>
          </p:nvCxnSpPr>
          <p:spPr>
            <a:xfrm flipV="1">
              <a:off x="2876232" y="2718584"/>
              <a:ext cx="680253" cy="13161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6" name="Oval 495"/>
            <p:cNvSpPr/>
            <p:nvPr/>
          </p:nvSpPr>
          <p:spPr>
            <a:xfrm>
              <a:off x="1535112" y="28654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97" name="Straight Arrow Connector 496"/>
            <p:cNvCxnSpPr>
              <a:stCxn id="505" idx="2"/>
              <a:endCxn id="502" idx="2"/>
            </p:cNvCxnSpPr>
            <p:nvPr/>
          </p:nvCxnSpPr>
          <p:spPr>
            <a:xfrm rot="10800000" flipH="1">
              <a:off x="2906712" y="3154997"/>
              <a:ext cx="68580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8" name="Oval 497"/>
            <p:cNvSpPr/>
            <p:nvPr/>
          </p:nvSpPr>
          <p:spPr>
            <a:xfrm>
              <a:off x="2678112" y="37036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99" name="Straight Arrow Connector 498"/>
            <p:cNvCxnSpPr>
              <a:stCxn id="498" idx="2"/>
              <a:endCxn id="484" idx="5"/>
            </p:cNvCxnSpPr>
            <p:nvPr/>
          </p:nvCxnSpPr>
          <p:spPr>
            <a:xfrm rot="10800000" flipV="1">
              <a:off x="2043580" y="3840796"/>
              <a:ext cx="634533" cy="20787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Arrow Connector 499"/>
            <p:cNvCxnSpPr>
              <a:stCxn id="498" idx="0"/>
              <a:endCxn id="505" idx="3"/>
            </p:cNvCxnSpPr>
            <p:nvPr/>
          </p:nvCxnSpPr>
          <p:spPr>
            <a:xfrm rot="5400000" flipH="1" flipV="1">
              <a:off x="2731451" y="3488206"/>
              <a:ext cx="299253" cy="1316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1" name="Oval 500"/>
            <p:cNvSpPr/>
            <p:nvPr/>
          </p:nvSpPr>
          <p:spPr>
            <a:xfrm>
              <a:off x="3440112" y="3856037"/>
              <a:ext cx="274320" cy="274320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02" name="Oval 501"/>
            <p:cNvSpPr/>
            <p:nvPr/>
          </p:nvSpPr>
          <p:spPr>
            <a:xfrm>
              <a:off x="3592512" y="30178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03" name="Straight Arrow Connector 502"/>
            <p:cNvCxnSpPr>
              <a:stCxn id="521" idx="3"/>
              <a:endCxn id="501" idx="7"/>
            </p:cNvCxnSpPr>
            <p:nvPr/>
          </p:nvCxnSpPr>
          <p:spPr>
            <a:xfrm rot="5400000">
              <a:off x="3598059" y="3328186"/>
              <a:ext cx="644226" cy="49182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Arrow Connector 503"/>
            <p:cNvCxnSpPr>
              <a:stCxn id="498" idx="6"/>
              <a:endCxn id="501" idx="2"/>
            </p:cNvCxnSpPr>
            <p:nvPr/>
          </p:nvCxnSpPr>
          <p:spPr>
            <a:xfrm>
              <a:off x="2952432" y="3840797"/>
              <a:ext cx="48768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5" name="Oval 504"/>
            <p:cNvSpPr/>
            <p:nvPr/>
          </p:nvSpPr>
          <p:spPr>
            <a:xfrm>
              <a:off x="2906712" y="31702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06" name="Straight Arrow Connector 505"/>
            <p:cNvCxnSpPr>
              <a:stCxn id="514" idx="4"/>
              <a:endCxn id="521" idx="0"/>
            </p:cNvCxnSpPr>
            <p:nvPr/>
          </p:nvCxnSpPr>
          <p:spPr>
            <a:xfrm rot="5400000">
              <a:off x="4168859" y="2816943"/>
              <a:ext cx="295107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Arrow Connector 506"/>
            <p:cNvCxnSpPr>
              <a:stCxn id="522" idx="6"/>
              <a:endCxn id="485" idx="1"/>
            </p:cNvCxnSpPr>
            <p:nvPr/>
          </p:nvCxnSpPr>
          <p:spPr>
            <a:xfrm>
              <a:off x="1733232" y="1783397"/>
              <a:ext cx="756453" cy="1316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8" name="Oval 507"/>
            <p:cNvSpPr/>
            <p:nvPr/>
          </p:nvSpPr>
          <p:spPr>
            <a:xfrm>
              <a:off x="620712" y="39322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09" name="Oval 508"/>
            <p:cNvSpPr/>
            <p:nvPr/>
          </p:nvSpPr>
          <p:spPr>
            <a:xfrm>
              <a:off x="1154112" y="3246437"/>
              <a:ext cx="274320" cy="274320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10" name="Oval 509"/>
            <p:cNvSpPr/>
            <p:nvPr/>
          </p:nvSpPr>
          <p:spPr>
            <a:xfrm>
              <a:off x="1382712" y="3932237"/>
              <a:ext cx="274320" cy="274320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11" name="Straight Arrow Connector 510"/>
            <p:cNvCxnSpPr>
              <a:stCxn id="509" idx="3"/>
              <a:endCxn id="508" idx="6"/>
            </p:cNvCxnSpPr>
            <p:nvPr/>
          </p:nvCxnSpPr>
          <p:spPr>
            <a:xfrm rot="5400000">
              <a:off x="750253" y="3625364"/>
              <a:ext cx="588813" cy="29925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Arrow Connector 511"/>
            <p:cNvCxnSpPr>
              <a:stCxn id="508" idx="1"/>
              <a:endCxn id="483" idx="5"/>
            </p:cNvCxnSpPr>
            <p:nvPr/>
          </p:nvCxnSpPr>
          <p:spPr>
            <a:xfrm rot="16200000" flipV="1">
              <a:off x="496719" y="3808244"/>
              <a:ext cx="187026" cy="14130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Arrow Connector 512"/>
            <p:cNvCxnSpPr>
              <a:endCxn id="509" idx="5"/>
            </p:cNvCxnSpPr>
            <p:nvPr/>
          </p:nvCxnSpPr>
          <p:spPr>
            <a:xfrm rot="16200000" flipV="1">
              <a:off x="1159660" y="3709184"/>
              <a:ext cx="527853" cy="70653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4" name="Oval 513"/>
            <p:cNvSpPr/>
            <p:nvPr/>
          </p:nvSpPr>
          <p:spPr>
            <a:xfrm>
              <a:off x="4232592" y="2448410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15" name="Straight Arrow Connector 514"/>
            <p:cNvCxnSpPr>
              <a:stCxn id="520" idx="6"/>
            </p:cNvCxnSpPr>
            <p:nvPr/>
          </p:nvCxnSpPr>
          <p:spPr>
            <a:xfrm>
              <a:off x="3714431" y="1859597"/>
              <a:ext cx="41148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6" name="Oval 515"/>
            <p:cNvSpPr/>
            <p:nvPr/>
          </p:nvSpPr>
          <p:spPr>
            <a:xfrm>
              <a:off x="3927792" y="182911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17" name="Straight Arrow Connector 516"/>
            <p:cNvCxnSpPr>
              <a:stCxn id="516" idx="4"/>
              <a:endCxn id="486" idx="7"/>
            </p:cNvCxnSpPr>
            <p:nvPr/>
          </p:nvCxnSpPr>
          <p:spPr>
            <a:xfrm rot="5400000">
              <a:off x="3697120" y="2156777"/>
              <a:ext cx="421173" cy="314493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8" name="Oval 517"/>
            <p:cNvSpPr/>
            <p:nvPr/>
          </p:nvSpPr>
          <p:spPr>
            <a:xfrm>
              <a:off x="4506912" y="19510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19" name="Straight Arrow Connector 518"/>
            <p:cNvCxnSpPr>
              <a:stCxn id="516" idx="6"/>
              <a:endCxn id="518" idx="2"/>
            </p:cNvCxnSpPr>
            <p:nvPr/>
          </p:nvCxnSpPr>
          <p:spPr>
            <a:xfrm>
              <a:off x="4202112" y="1966277"/>
              <a:ext cx="304800" cy="1219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0" name="Oval 519"/>
            <p:cNvSpPr/>
            <p:nvPr/>
          </p:nvSpPr>
          <p:spPr>
            <a:xfrm>
              <a:off x="3440112" y="17224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21" name="Oval 520"/>
            <p:cNvSpPr/>
            <p:nvPr/>
          </p:nvSpPr>
          <p:spPr>
            <a:xfrm>
              <a:off x="4125912" y="30178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22" name="Oval 521"/>
            <p:cNvSpPr/>
            <p:nvPr/>
          </p:nvSpPr>
          <p:spPr>
            <a:xfrm>
              <a:off x="1458912" y="16462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3" name="Group 522"/>
          <p:cNvGrpSpPr/>
          <p:nvPr/>
        </p:nvGrpSpPr>
        <p:grpSpPr>
          <a:xfrm>
            <a:off x="5146992" y="4999037"/>
            <a:ext cx="2392680" cy="1524000"/>
            <a:chOff x="285432" y="1646237"/>
            <a:chExt cx="4495800" cy="2560320"/>
          </a:xfrm>
        </p:grpSpPr>
        <p:cxnSp>
          <p:nvCxnSpPr>
            <p:cNvPr id="524" name="Straight Arrow Connector 523"/>
            <p:cNvCxnSpPr>
              <a:stCxn id="547" idx="2"/>
              <a:endCxn id="528" idx="2"/>
            </p:cNvCxnSpPr>
            <p:nvPr/>
          </p:nvCxnSpPr>
          <p:spPr>
            <a:xfrm rot="10800000" flipH="1" flipV="1">
              <a:off x="1535112" y="3002597"/>
              <a:ext cx="68580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5" name="Oval 524"/>
            <p:cNvSpPr/>
            <p:nvPr/>
          </p:nvSpPr>
          <p:spPr>
            <a:xfrm>
              <a:off x="468312" y="239299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26" name="Oval 525"/>
            <p:cNvSpPr/>
            <p:nvPr/>
          </p:nvSpPr>
          <p:spPr>
            <a:xfrm>
              <a:off x="849312" y="297211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27" name="Oval 526"/>
            <p:cNvSpPr/>
            <p:nvPr/>
          </p:nvSpPr>
          <p:spPr>
            <a:xfrm>
              <a:off x="1489392" y="205771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28" name="Oval 527"/>
            <p:cNvSpPr/>
            <p:nvPr/>
          </p:nvSpPr>
          <p:spPr>
            <a:xfrm>
              <a:off x="2220912" y="297211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29" name="Straight Arrow Connector 528"/>
            <p:cNvCxnSpPr>
              <a:stCxn id="525" idx="6"/>
              <a:endCxn id="527" idx="2"/>
            </p:cNvCxnSpPr>
            <p:nvPr/>
          </p:nvCxnSpPr>
          <p:spPr>
            <a:xfrm flipV="1">
              <a:off x="742632" y="2194877"/>
              <a:ext cx="746760" cy="3352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Arrow Connector 529"/>
            <p:cNvCxnSpPr>
              <a:stCxn id="527" idx="5"/>
              <a:endCxn id="528" idx="1"/>
            </p:cNvCxnSpPr>
            <p:nvPr/>
          </p:nvCxnSpPr>
          <p:spPr>
            <a:xfrm rot="16200000" flipH="1">
              <a:off x="1632099" y="2383304"/>
              <a:ext cx="720426" cy="537546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Arrow Connector 530"/>
            <p:cNvCxnSpPr>
              <a:stCxn id="526" idx="6"/>
              <a:endCxn id="547" idx="2"/>
            </p:cNvCxnSpPr>
            <p:nvPr/>
          </p:nvCxnSpPr>
          <p:spPr>
            <a:xfrm flipV="1">
              <a:off x="1123632" y="3002597"/>
              <a:ext cx="41148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Arrow Connector 531"/>
            <p:cNvCxnSpPr>
              <a:stCxn id="526" idx="7"/>
              <a:endCxn id="527" idx="3"/>
            </p:cNvCxnSpPr>
            <p:nvPr/>
          </p:nvCxnSpPr>
          <p:spPr>
            <a:xfrm rot="5400000" flipH="1" flipV="1">
              <a:off x="946299" y="2429024"/>
              <a:ext cx="720426" cy="4461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Arrow Connector 532"/>
            <p:cNvCxnSpPr>
              <a:stCxn id="527" idx="4"/>
              <a:endCxn id="547" idx="0"/>
            </p:cNvCxnSpPr>
            <p:nvPr/>
          </p:nvCxnSpPr>
          <p:spPr>
            <a:xfrm rot="16200000" flipH="1">
              <a:off x="1382712" y="2575877"/>
              <a:ext cx="533400" cy="4572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4" name="Oval 533"/>
            <p:cNvSpPr/>
            <p:nvPr/>
          </p:nvSpPr>
          <p:spPr>
            <a:xfrm>
              <a:off x="285432" y="35512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35" name="Oval 534"/>
            <p:cNvSpPr/>
            <p:nvPr/>
          </p:nvSpPr>
          <p:spPr>
            <a:xfrm>
              <a:off x="1809432" y="36274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36" name="Oval 535"/>
            <p:cNvSpPr/>
            <p:nvPr/>
          </p:nvSpPr>
          <p:spPr>
            <a:xfrm>
              <a:off x="2449512" y="18748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37" name="Oval 536"/>
            <p:cNvSpPr/>
            <p:nvPr/>
          </p:nvSpPr>
          <p:spPr>
            <a:xfrm>
              <a:off x="3516312" y="24844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38" name="Oval 537"/>
            <p:cNvSpPr/>
            <p:nvPr/>
          </p:nvSpPr>
          <p:spPr>
            <a:xfrm>
              <a:off x="2601912" y="27130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39" name="Straight Arrow Connector 538"/>
            <p:cNvCxnSpPr>
              <a:stCxn id="537" idx="1"/>
              <a:endCxn id="536" idx="6"/>
            </p:cNvCxnSpPr>
            <p:nvPr/>
          </p:nvCxnSpPr>
          <p:spPr>
            <a:xfrm rot="16200000" flipV="1">
              <a:off x="2883853" y="1851977"/>
              <a:ext cx="512613" cy="83265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Straight Arrow Connector 539"/>
            <p:cNvCxnSpPr>
              <a:stCxn id="538" idx="0"/>
              <a:endCxn id="536" idx="4"/>
            </p:cNvCxnSpPr>
            <p:nvPr/>
          </p:nvCxnSpPr>
          <p:spPr>
            <a:xfrm rot="16200000" flipV="1">
              <a:off x="2380932" y="2354897"/>
              <a:ext cx="563880" cy="15240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Straight Arrow Connector 540"/>
            <p:cNvCxnSpPr>
              <a:stCxn id="538" idx="3"/>
              <a:endCxn id="528" idx="6"/>
            </p:cNvCxnSpPr>
            <p:nvPr/>
          </p:nvCxnSpPr>
          <p:spPr>
            <a:xfrm rot="5400000">
              <a:off x="2487613" y="2954804"/>
              <a:ext cx="162093" cy="146853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Arrow Connector 541"/>
            <p:cNvCxnSpPr>
              <a:stCxn id="527" idx="6"/>
              <a:endCxn id="536" idx="2"/>
            </p:cNvCxnSpPr>
            <p:nvPr/>
          </p:nvCxnSpPr>
          <p:spPr>
            <a:xfrm flipV="1">
              <a:off x="1763712" y="2011997"/>
              <a:ext cx="685800" cy="1828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Arrow Connector 542"/>
            <p:cNvCxnSpPr>
              <a:stCxn id="535" idx="1"/>
              <a:endCxn id="547" idx="4"/>
            </p:cNvCxnSpPr>
            <p:nvPr/>
          </p:nvCxnSpPr>
          <p:spPr>
            <a:xfrm rot="16200000" flipV="1">
              <a:off x="1497013" y="3315017"/>
              <a:ext cx="527853" cy="177333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Straight Arrow Connector 543"/>
            <p:cNvCxnSpPr>
              <a:stCxn id="535" idx="7"/>
              <a:endCxn id="528" idx="3"/>
            </p:cNvCxnSpPr>
            <p:nvPr/>
          </p:nvCxnSpPr>
          <p:spPr>
            <a:xfrm rot="5400000" flipH="1" flipV="1">
              <a:off x="1921659" y="3328184"/>
              <a:ext cx="461346" cy="2175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Straight Arrow Connector 544"/>
            <p:cNvCxnSpPr>
              <a:stCxn id="534" idx="7"/>
              <a:endCxn id="526" idx="3"/>
            </p:cNvCxnSpPr>
            <p:nvPr/>
          </p:nvCxnSpPr>
          <p:spPr>
            <a:xfrm rot="5400000" flipH="1" flipV="1">
              <a:off x="511959" y="3213884"/>
              <a:ext cx="385146" cy="3699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Arrow Connector 545"/>
            <p:cNvCxnSpPr>
              <a:stCxn id="538" idx="6"/>
              <a:endCxn id="537" idx="3"/>
            </p:cNvCxnSpPr>
            <p:nvPr/>
          </p:nvCxnSpPr>
          <p:spPr>
            <a:xfrm flipV="1">
              <a:off x="2876232" y="2718584"/>
              <a:ext cx="680253" cy="13161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7" name="Oval 546"/>
            <p:cNvSpPr/>
            <p:nvPr/>
          </p:nvSpPr>
          <p:spPr>
            <a:xfrm>
              <a:off x="1535112" y="28654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48" name="Straight Arrow Connector 547"/>
            <p:cNvCxnSpPr>
              <a:stCxn id="556" idx="2"/>
              <a:endCxn id="553" idx="2"/>
            </p:cNvCxnSpPr>
            <p:nvPr/>
          </p:nvCxnSpPr>
          <p:spPr>
            <a:xfrm rot="10800000" flipH="1">
              <a:off x="2906712" y="3154997"/>
              <a:ext cx="68580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9" name="Oval 548"/>
            <p:cNvSpPr/>
            <p:nvPr/>
          </p:nvSpPr>
          <p:spPr>
            <a:xfrm>
              <a:off x="2678112" y="37036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0" name="Straight Arrow Connector 549"/>
            <p:cNvCxnSpPr>
              <a:stCxn id="549" idx="2"/>
              <a:endCxn id="535" idx="5"/>
            </p:cNvCxnSpPr>
            <p:nvPr/>
          </p:nvCxnSpPr>
          <p:spPr>
            <a:xfrm rot="10800000" flipV="1">
              <a:off x="2043580" y="3840796"/>
              <a:ext cx="634533" cy="20787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Arrow Connector 550"/>
            <p:cNvCxnSpPr>
              <a:stCxn id="549" idx="0"/>
              <a:endCxn id="556" idx="3"/>
            </p:cNvCxnSpPr>
            <p:nvPr/>
          </p:nvCxnSpPr>
          <p:spPr>
            <a:xfrm rot="5400000" flipH="1" flipV="1">
              <a:off x="2731451" y="3488206"/>
              <a:ext cx="299253" cy="1316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2" name="Oval 551"/>
            <p:cNvSpPr/>
            <p:nvPr/>
          </p:nvSpPr>
          <p:spPr>
            <a:xfrm>
              <a:off x="3440112" y="3856037"/>
              <a:ext cx="274320" cy="274320"/>
            </a:xfrm>
            <a:prstGeom prst="ellipse">
              <a:avLst/>
            </a:prstGeom>
            <a:noFill/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53" name="Oval 552"/>
            <p:cNvSpPr/>
            <p:nvPr/>
          </p:nvSpPr>
          <p:spPr>
            <a:xfrm>
              <a:off x="3592512" y="30178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4" name="Straight Arrow Connector 553"/>
            <p:cNvCxnSpPr>
              <a:stCxn id="572" idx="3"/>
              <a:endCxn id="552" idx="7"/>
            </p:cNvCxnSpPr>
            <p:nvPr/>
          </p:nvCxnSpPr>
          <p:spPr>
            <a:xfrm rot="5400000">
              <a:off x="3598059" y="3328186"/>
              <a:ext cx="644226" cy="49182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Straight Arrow Connector 554"/>
            <p:cNvCxnSpPr>
              <a:stCxn id="549" idx="6"/>
              <a:endCxn id="552" idx="2"/>
            </p:cNvCxnSpPr>
            <p:nvPr/>
          </p:nvCxnSpPr>
          <p:spPr>
            <a:xfrm>
              <a:off x="2952432" y="3840797"/>
              <a:ext cx="48768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6" name="Oval 555"/>
            <p:cNvSpPr/>
            <p:nvPr/>
          </p:nvSpPr>
          <p:spPr>
            <a:xfrm>
              <a:off x="2906712" y="31702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7" name="Straight Arrow Connector 556"/>
            <p:cNvCxnSpPr>
              <a:stCxn id="565" idx="4"/>
              <a:endCxn id="572" idx="0"/>
            </p:cNvCxnSpPr>
            <p:nvPr/>
          </p:nvCxnSpPr>
          <p:spPr>
            <a:xfrm rot="5400000">
              <a:off x="4168859" y="2816943"/>
              <a:ext cx="295107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Arrow Connector 557"/>
            <p:cNvCxnSpPr>
              <a:stCxn id="573" idx="6"/>
              <a:endCxn id="536" idx="1"/>
            </p:cNvCxnSpPr>
            <p:nvPr/>
          </p:nvCxnSpPr>
          <p:spPr>
            <a:xfrm>
              <a:off x="1733232" y="1783397"/>
              <a:ext cx="756453" cy="1316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9" name="Oval 558"/>
            <p:cNvSpPr/>
            <p:nvPr/>
          </p:nvSpPr>
          <p:spPr>
            <a:xfrm>
              <a:off x="620712" y="39322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60" name="Oval 559"/>
            <p:cNvSpPr/>
            <p:nvPr/>
          </p:nvSpPr>
          <p:spPr>
            <a:xfrm>
              <a:off x="1154112" y="32464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61" name="Oval 560"/>
            <p:cNvSpPr/>
            <p:nvPr/>
          </p:nvSpPr>
          <p:spPr>
            <a:xfrm>
              <a:off x="1382712" y="39322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62" name="Straight Arrow Connector 561"/>
            <p:cNvCxnSpPr>
              <a:stCxn id="560" idx="3"/>
              <a:endCxn id="559" idx="6"/>
            </p:cNvCxnSpPr>
            <p:nvPr/>
          </p:nvCxnSpPr>
          <p:spPr>
            <a:xfrm rot="5400000">
              <a:off x="750253" y="3625364"/>
              <a:ext cx="588813" cy="29925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Arrow Connector 562"/>
            <p:cNvCxnSpPr>
              <a:stCxn id="559" idx="1"/>
              <a:endCxn id="534" idx="5"/>
            </p:cNvCxnSpPr>
            <p:nvPr/>
          </p:nvCxnSpPr>
          <p:spPr>
            <a:xfrm rot="16200000" flipV="1">
              <a:off x="496719" y="3808244"/>
              <a:ext cx="187026" cy="14130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Arrow Connector 563"/>
            <p:cNvCxnSpPr>
              <a:endCxn id="560" idx="5"/>
            </p:cNvCxnSpPr>
            <p:nvPr/>
          </p:nvCxnSpPr>
          <p:spPr>
            <a:xfrm rot="16200000" flipV="1">
              <a:off x="1159660" y="3709184"/>
              <a:ext cx="527853" cy="70653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5" name="Oval 564"/>
            <p:cNvSpPr/>
            <p:nvPr/>
          </p:nvSpPr>
          <p:spPr>
            <a:xfrm>
              <a:off x="4232592" y="2448410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66" name="Straight Arrow Connector 565"/>
            <p:cNvCxnSpPr>
              <a:stCxn id="571" idx="6"/>
            </p:cNvCxnSpPr>
            <p:nvPr/>
          </p:nvCxnSpPr>
          <p:spPr>
            <a:xfrm>
              <a:off x="3714431" y="1859597"/>
              <a:ext cx="41148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7" name="Oval 566"/>
            <p:cNvSpPr/>
            <p:nvPr/>
          </p:nvSpPr>
          <p:spPr>
            <a:xfrm>
              <a:off x="3927792" y="182911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68" name="Straight Arrow Connector 567"/>
            <p:cNvCxnSpPr>
              <a:stCxn id="567" idx="4"/>
              <a:endCxn id="537" idx="7"/>
            </p:cNvCxnSpPr>
            <p:nvPr/>
          </p:nvCxnSpPr>
          <p:spPr>
            <a:xfrm rot="5400000">
              <a:off x="3697120" y="2156777"/>
              <a:ext cx="421173" cy="314493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9" name="Oval 568"/>
            <p:cNvSpPr/>
            <p:nvPr/>
          </p:nvSpPr>
          <p:spPr>
            <a:xfrm>
              <a:off x="4506912" y="19510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70" name="Straight Arrow Connector 569"/>
            <p:cNvCxnSpPr>
              <a:stCxn id="567" idx="6"/>
              <a:endCxn id="569" idx="2"/>
            </p:cNvCxnSpPr>
            <p:nvPr/>
          </p:nvCxnSpPr>
          <p:spPr>
            <a:xfrm>
              <a:off x="4202112" y="1966277"/>
              <a:ext cx="304800" cy="1219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1" name="Oval 570"/>
            <p:cNvSpPr/>
            <p:nvPr/>
          </p:nvSpPr>
          <p:spPr>
            <a:xfrm>
              <a:off x="3440112" y="17224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72" name="Oval 571"/>
            <p:cNvSpPr/>
            <p:nvPr/>
          </p:nvSpPr>
          <p:spPr>
            <a:xfrm>
              <a:off x="4125912" y="30178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73" name="Oval 572"/>
            <p:cNvSpPr/>
            <p:nvPr/>
          </p:nvSpPr>
          <p:spPr>
            <a:xfrm>
              <a:off x="1458912" y="16462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74" name="Group 573"/>
          <p:cNvGrpSpPr/>
          <p:nvPr/>
        </p:nvGrpSpPr>
        <p:grpSpPr>
          <a:xfrm>
            <a:off x="7585392" y="4922837"/>
            <a:ext cx="2392680" cy="1524000"/>
            <a:chOff x="285432" y="1646237"/>
            <a:chExt cx="4495800" cy="2560320"/>
          </a:xfrm>
        </p:grpSpPr>
        <p:cxnSp>
          <p:nvCxnSpPr>
            <p:cNvPr id="575" name="Straight Arrow Connector 574"/>
            <p:cNvCxnSpPr>
              <a:stCxn id="598" idx="2"/>
              <a:endCxn id="579" idx="2"/>
            </p:cNvCxnSpPr>
            <p:nvPr/>
          </p:nvCxnSpPr>
          <p:spPr>
            <a:xfrm rot="10800000" flipH="1" flipV="1">
              <a:off x="1535112" y="3002597"/>
              <a:ext cx="68580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6" name="Oval 575"/>
            <p:cNvSpPr/>
            <p:nvPr/>
          </p:nvSpPr>
          <p:spPr>
            <a:xfrm>
              <a:off x="468312" y="239299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77" name="Oval 576"/>
            <p:cNvSpPr/>
            <p:nvPr/>
          </p:nvSpPr>
          <p:spPr>
            <a:xfrm>
              <a:off x="849312" y="297211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78" name="Oval 577"/>
            <p:cNvSpPr/>
            <p:nvPr/>
          </p:nvSpPr>
          <p:spPr>
            <a:xfrm>
              <a:off x="1489392" y="205771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79" name="Oval 578"/>
            <p:cNvSpPr/>
            <p:nvPr/>
          </p:nvSpPr>
          <p:spPr>
            <a:xfrm>
              <a:off x="2220912" y="297211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80" name="Straight Arrow Connector 579"/>
            <p:cNvCxnSpPr>
              <a:stCxn id="576" idx="6"/>
              <a:endCxn id="578" idx="2"/>
            </p:cNvCxnSpPr>
            <p:nvPr/>
          </p:nvCxnSpPr>
          <p:spPr>
            <a:xfrm flipV="1">
              <a:off x="742632" y="2194877"/>
              <a:ext cx="746760" cy="3352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Straight Arrow Connector 580"/>
            <p:cNvCxnSpPr>
              <a:stCxn id="578" idx="5"/>
              <a:endCxn id="579" idx="1"/>
            </p:cNvCxnSpPr>
            <p:nvPr/>
          </p:nvCxnSpPr>
          <p:spPr>
            <a:xfrm rot="16200000" flipH="1">
              <a:off x="1632099" y="2383304"/>
              <a:ext cx="720426" cy="537546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Arrow Connector 581"/>
            <p:cNvCxnSpPr>
              <a:stCxn id="577" idx="6"/>
              <a:endCxn id="598" idx="2"/>
            </p:cNvCxnSpPr>
            <p:nvPr/>
          </p:nvCxnSpPr>
          <p:spPr>
            <a:xfrm flipV="1">
              <a:off x="1123632" y="3002597"/>
              <a:ext cx="41148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Straight Arrow Connector 582"/>
            <p:cNvCxnSpPr>
              <a:stCxn id="577" idx="7"/>
              <a:endCxn id="578" idx="3"/>
            </p:cNvCxnSpPr>
            <p:nvPr/>
          </p:nvCxnSpPr>
          <p:spPr>
            <a:xfrm rot="5400000" flipH="1" flipV="1">
              <a:off x="946299" y="2429024"/>
              <a:ext cx="720426" cy="4461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Arrow Connector 583"/>
            <p:cNvCxnSpPr>
              <a:stCxn id="578" idx="4"/>
              <a:endCxn id="598" idx="0"/>
            </p:cNvCxnSpPr>
            <p:nvPr/>
          </p:nvCxnSpPr>
          <p:spPr>
            <a:xfrm rot="16200000" flipH="1">
              <a:off x="1382712" y="2575877"/>
              <a:ext cx="533400" cy="4572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5" name="Oval 584"/>
            <p:cNvSpPr/>
            <p:nvPr/>
          </p:nvSpPr>
          <p:spPr>
            <a:xfrm>
              <a:off x="285432" y="35512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86" name="Oval 585"/>
            <p:cNvSpPr/>
            <p:nvPr/>
          </p:nvSpPr>
          <p:spPr>
            <a:xfrm>
              <a:off x="1809432" y="36274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87" name="Oval 586"/>
            <p:cNvSpPr/>
            <p:nvPr/>
          </p:nvSpPr>
          <p:spPr>
            <a:xfrm>
              <a:off x="2449512" y="18748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88" name="Oval 587"/>
            <p:cNvSpPr/>
            <p:nvPr/>
          </p:nvSpPr>
          <p:spPr>
            <a:xfrm>
              <a:off x="3516312" y="24844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89" name="Oval 588"/>
            <p:cNvSpPr/>
            <p:nvPr/>
          </p:nvSpPr>
          <p:spPr>
            <a:xfrm>
              <a:off x="2601912" y="27130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90" name="Straight Arrow Connector 589"/>
            <p:cNvCxnSpPr>
              <a:stCxn id="588" idx="1"/>
              <a:endCxn id="587" idx="6"/>
            </p:cNvCxnSpPr>
            <p:nvPr/>
          </p:nvCxnSpPr>
          <p:spPr>
            <a:xfrm rot="16200000" flipV="1">
              <a:off x="2883853" y="1851977"/>
              <a:ext cx="512613" cy="83265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Straight Arrow Connector 590"/>
            <p:cNvCxnSpPr>
              <a:stCxn id="589" idx="0"/>
              <a:endCxn id="587" idx="4"/>
            </p:cNvCxnSpPr>
            <p:nvPr/>
          </p:nvCxnSpPr>
          <p:spPr>
            <a:xfrm rot="16200000" flipV="1">
              <a:off x="2380932" y="2354897"/>
              <a:ext cx="563880" cy="15240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Straight Arrow Connector 591"/>
            <p:cNvCxnSpPr>
              <a:stCxn id="589" idx="3"/>
              <a:endCxn id="579" idx="6"/>
            </p:cNvCxnSpPr>
            <p:nvPr/>
          </p:nvCxnSpPr>
          <p:spPr>
            <a:xfrm rot="5400000">
              <a:off x="2487613" y="2954804"/>
              <a:ext cx="162093" cy="146853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Straight Arrow Connector 592"/>
            <p:cNvCxnSpPr>
              <a:stCxn id="578" idx="6"/>
              <a:endCxn id="587" idx="2"/>
            </p:cNvCxnSpPr>
            <p:nvPr/>
          </p:nvCxnSpPr>
          <p:spPr>
            <a:xfrm flipV="1">
              <a:off x="1763712" y="2011997"/>
              <a:ext cx="685800" cy="1828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Straight Arrow Connector 593"/>
            <p:cNvCxnSpPr>
              <a:stCxn id="586" idx="1"/>
              <a:endCxn id="598" idx="4"/>
            </p:cNvCxnSpPr>
            <p:nvPr/>
          </p:nvCxnSpPr>
          <p:spPr>
            <a:xfrm rot="16200000" flipV="1">
              <a:off x="1497013" y="3315017"/>
              <a:ext cx="527853" cy="177333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Straight Arrow Connector 594"/>
            <p:cNvCxnSpPr>
              <a:stCxn id="586" idx="7"/>
              <a:endCxn id="579" idx="3"/>
            </p:cNvCxnSpPr>
            <p:nvPr/>
          </p:nvCxnSpPr>
          <p:spPr>
            <a:xfrm rot="5400000" flipH="1" flipV="1">
              <a:off x="1921659" y="3328184"/>
              <a:ext cx="461346" cy="2175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Straight Arrow Connector 595"/>
            <p:cNvCxnSpPr>
              <a:stCxn id="585" idx="7"/>
              <a:endCxn id="577" idx="3"/>
            </p:cNvCxnSpPr>
            <p:nvPr/>
          </p:nvCxnSpPr>
          <p:spPr>
            <a:xfrm rot="5400000" flipH="1" flipV="1">
              <a:off x="511959" y="3213884"/>
              <a:ext cx="385146" cy="3699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Straight Arrow Connector 596"/>
            <p:cNvCxnSpPr>
              <a:stCxn id="589" idx="6"/>
              <a:endCxn id="588" idx="3"/>
            </p:cNvCxnSpPr>
            <p:nvPr/>
          </p:nvCxnSpPr>
          <p:spPr>
            <a:xfrm flipV="1">
              <a:off x="2876232" y="2718584"/>
              <a:ext cx="680253" cy="13161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8" name="Oval 597"/>
            <p:cNvSpPr/>
            <p:nvPr/>
          </p:nvSpPr>
          <p:spPr>
            <a:xfrm>
              <a:off x="1535112" y="28654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99" name="Straight Arrow Connector 598"/>
            <p:cNvCxnSpPr>
              <a:stCxn id="607" idx="2"/>
              <a:endCxn id="604" idx="2"/>
            </p:cNvCxnSpPr>
            <p:nvPr/>
          </p:nvCxnSpPr>
          <p:spPr>
            <a:xfrm rot="10800000" flipH="1">
              <a:off x="2906712" y="3154997"/>
              <a:ext cx="68580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0" name="Oval 599"/>
            <p:cNvSpPr/>
            <p:nvPr/>
          </p:nvSpPr>
          <p:spPr>
            <a:xfrm>
              <a:off x="2678112" y="37036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01" name="Straight Arrow Connector 600"/>
            <p:cNvCxnSpPr>
              <a:stCxn id="600" idx="2"/>
              <a:endCxn id="586" idx="5"/>
            </p:cNvCxnSpPr>
            <p:nvPr/>
          </p:nvCxnSpPr>
          <p:spPr>
            <a:xfrm rot="10800000" flipV="1">
              <a:off x="2043580" y="3840796"/>
              <a:ext cx="634533" cy="20787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Straight Arrow Connector 601"/>
            <p:cNvCxnSpPr>
              <a:stCxn id="600" idx="0"/>
              <a:endCxn id="607" idx="3"/>
            </p:cNvCxnSpPr>
            <p:nvPr/>
          </p:nvCxnSpPr>
          <p:spPr>
            <a:xfrm rot="5400000" flipH="1" flipV="1">
              <a:off x="2731451" y="3488206"/>
              <a:ext cx="299253" cy="1316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3" name="Oval 602"/>
            <p:cNvSpPr/>
            <p:nvPr/>
          </p:nvSpPr>
          <p:spPr>
            <a:xfrm>
              <a:off x="3440112" y="38560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604" name="Oval 603"/>
            <p:cNvSpPr/>
            <p:nvPr/>
          </p:nvSpPr>
          <p:spPr>
            <a:xfrm>
              <a:off x="3592512" y="30178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05" name="Straight Arrow Connector 604"/>
            <p:cNvCxnSpPr>
              <a:stCxn id="623" idx="3"/>
              <a:endCxn id="603" idx="7"/>
            </p:cNvCxnSpPr>
            <p:nvPr/>
          </p:nvCxnSpPr>
          <p:spPr>
            <a:xfrm rot="5400000">
              <a:off x="3598059" y="3328186"/>
              <a:ext cx="644226" cy="49182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" name="Straight Arrow Connector 605"/>
            <p:cNvCxnSpPr>
              <a:stCxn id="600" idx="6"/>
              <a:endCxn id="603" idx="2"/>
            </p:cNvCxnSpPr>
            <p:nvPr/>
          </p:nvCxnSpPr>
          <p:spPr>
            <a:xfrm>
              <a:off x="2952432" y="3840797"/>
              <a:ext cx="48768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7" name="Oval 606"/>
            <p:cNvSpPr/>
            <p:nvPr/>
          </p:nvSpPr>
          <p:spPr>
            <a:xfrm>
              <a:off x="2906712" y="31702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08" name="Straight Arrow Connector 607"/>
            <p:cNvCxnSpPr>
              <a:stCxn id="616" idx="4"/>
              <a:endCxn id="623" idx="0"/>
            </p:cNvCxnSpPr>
            <p:nvPr/>
          </p:nvCxnSpPr>
          <p:spPr>
            <a:xfrm rot="5400000">
              <a:off x="4168859" y="2816943"/>
              <a:ext cx="295107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Arrow Connector 608"/>
            <p:cNvCxnSpPr>
              <a:stCxn id="624" idx="6"/>
              <a:endCxn id="587" idx="1"/>
            </p:cNvCxnSpPr>
            <p:nvPr/>
          </p:nvCxnSpPr>
          <p:spPr>
            <a:xfrm>
              <a:off x="1733232" y="1783397"/>
              <a:ext cx="756453" cy="1316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0" name="Oval 609"/>
            <p:cNvSpPr/>
            <p:nvPr/>
          </p:nvSpPr>
          <p:spPr>
            <a:xfrm>
              <a:off x="620712" y="39322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611" name="Oval 610"/>
            <p:cNvSpPr/>
            <p:nvPr/>
          </p:nvSpPr>
          <p:spPr>
            <a:xfrm>
              <a:off x="1154112" y="32464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612" name="Oval 611"/>
            <p:cNvSpPr/>
            <p:nvPr/>
          </p:nvSpPr>
          <p:spPr>
            <a:xfrm>
              <a:off x="1382712" y="39322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13" name="Straight Arrow Connector 612"/>
            <p:cNvCxnSpPr>
              <a:stCxn id="611" idx="3"/>
              <a:endCxn id="610" idx="6"/>
            </p:cNvCxnSpPr>
            <p:nvPr/>
          </p:nvCxnSpPr>
          <p:spPr>
            <a:xfrm rot="5400000">
              <a:off x="750253" y="3625364"/>
              <a:ext cx="588813" cy="29925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Straight Arrow Connector 613"/>
            <p:cNvCxnSpPr>
              <a:stCxn id="610" idx="1"/>
              <a:endCxn id="585" idx="5"/>
            </p:cNvCxnSpPr>
            <p:nvPr/>
          </p:nvCxnSpPr>
          <p:spPr>
            <a:xfrm rot="16200000" flipV="1">
              <a:off x="496719" y="3808244"/>
              <a:ext cx="187026" cy="14130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Straight Arrow Connector 614"/>
            <p:cNvCxnSpPr>
              <a:endCxn id="611" idx="5"/>
            </p:cNvCxnSpPr>
            <p:nvPr/>
          </p:nvCxnSpPr>
          <p:spPr>
            <a:xfrm rot="16200000" flipV="1">
              <a:off x="1159660" y="3709184"/>
              <a:ext cx="527853" cy="70653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" name="Oval 615"/>
            <p:cNvSpPr/>
            <p:nvPr/>
          </p:nvSpPr>
          <p:spPr>
            <a:xfrm>
              <a:off x="4232592" y="2448410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17" name="Straight Arrow Connector 616"/>
            <p:cNvCxnSpPr>
              <a:stCxn id="622" idx="5"/>
            </p:cNvCxnSpPr>
            <p:nvPr/>
          </p:nvCxnSpPr>
          <p:spPr>
            <a:xfrm rot="16200000" flipH="1">
              <a:off x="3895237" y="1735603"/>
              <a:ext cx="9694" cy="45165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8" name="Oval 617"/>
            <p:cNvSpPr/>
            <p:nvPr/>
          </p:nvSpPr>
          <p:spPr>
            <a:xfrm>
              <a:off x="3927792" y="182911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19" name="Straight Arrow Connector 618"/>
            <p:cNvCxnSpPr>
              <a:stCxn id="618" idx="4"/>
              <a:endCxn id="588" idx="7"/>
            </p:cNvCxnSpPr>
            <p:nvPr/>
          </p:nvCxnSpPr>
          <p:spPr>
            <a:xfrm rot="5400000">
              <a:off x="3697120" y="2156777"/>
              <a:ext cx="421173" cy="314493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0" name="Oval 619"/>
            <p:cNvSpPr/>
            <p:nvPr/>
          </p:nvSpPr>
          <p:spPr>
            <a:xfrm>
              <a:off x="4506912" y="19510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1" name="Straight Arrow Connector 620"/>
            <p:cNvCxnSpPr>
              <a:stCxn id="618" idx="6"/>
              <a:endCxn id="620" idx="2"/>
            </p:cNvCxnSpPr>
            <p:nvPr/>
          </p:nvCxnSpPr>
          <p:spPr>
            <a:xfrm>
              <a:off x="4202112" y="1966277"/>
              <a:ext cx="304800" cy="1219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2" name="Oval 621"/>
            <p:cNvSpPr/>
            <p:nvPr/>
          </p:nvSpPr>
          <p:spPr>
            <a:xfrm>
              <a:off x="3440112" y="17224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623" name="Oval 622"/>
            <p:cNvSpPr/>
            <p:nvPr/>
          </p:nvSpPr>
          <p:spPr>
            <a:xfrm>
              <a:off x="4125912" y="30178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624" name="Oval 623"/>
            <p:cNvSpPr/>
            <p:nvPr/>
          </p:nvSpPr>
          <p:spPr>
            <a:xfrm>
              <a:off x="1458912" y="164623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5" name="Rectangle 624"/>
          <p:cNvSpPr/>
          <p:nvPr/>
        </p:nvSpPr>
        <p:spPr>
          <a:xfrm>
            <a:off x="9654014" y="6599237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Calibri" charset="0"/>
              </a:rPr>
              <a:t>T</a:t>
            </a:r>
            <a:endParaRPr lang="en-US" sz="3600" b="1" baseline="-25000" dirty="0"/>
          </a:p>
        </p:txBody>
      </p:sp>
      <p:cxnSp>
        <p:nvCxnSpPr>
          <p:cNvPr id="626" name="Straight Connector 625"/>
          <p:cNvCxnSpPr/>
          <p:nvPr/>
        </p:nvCxnSpPr>
        <p:spPr bwMode="auto">
          <a:xfrm flipV="1">
            <a:off x="925512" y="6751637"/>
            <a:ext cx="8686800" cy="762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627" name="Rectangle 626"/>
          <p:cNvSpPr/>
          <p:nvPr/>
        </p:nvSpPr>
        <p:spPr>
          <a:xfrm>
            <a:off x="433814" y="6638706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Calibri" charset="0"/>
              </a:rPr>
              <a:t>0</a:t>
            </a:r>
            <a:endParaRPr lang="en-US" sz="3600" b="1" baseline="-25000" dirty="0"/>
          </a:p>
        </p:txBody>
      </p:sp>
      <p:cxnSp>
        <p:nvCxnSpPr>
          <p:cNvPr id="629" name="Straight Connector 628"/>
          <p:cNvCxnSpPr/>
          <p:nvPr/>
        </p:nvCxnSpPr>
        <p:spPr bwMode="auto">
          <a:xfrm rot="5400000">
            <a:off x="3402806" y="3359943"/>
            <a:ext cx="227806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1" name="Straight Connector 630"/>
          <p:cNvCxnSpPr/>
          <p:nvPr/>
        </p:nvCxnSpPr>
        <p:spPr bwMode="auto">
          <a:xfrm rot="5400000">
            <a:off x="4926012" y="3359943"/>
            <a:ext cx="227806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2" name="Straight Connector 631"/>
          <p:cNvCxnSpPr/>
          <p:nvPr/>
        </p:nvCxnSpPr>
        <p:spPr bwMode="auto">
          <a:xfrm rot="5400000">
            <a:off x="5384006" y="3359943"/>
            <a:ext cx="227806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3" name="Straight Connector 632"/>
          <p:cNvCxnSpPr/>
          <p:nvPr/>
        </p:nvCxnSpPr>
        <p:spPr bwMode="auto">
          <a:xfrm rot="5400000">
            <a:off x="5612606" y="3359943"/>
            <a:ext cx="227806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4" name="Straight Connector 633"/>
          <p:cNvCxnSpPr/>
          <p:nvPr/>
        </p:nvCxnSpPr>
        <p:spPr bwMode="auto">
          <a:xfrm rot="5400000">
            <a:off x="5993606" y="3359943"/>
            <a:ext cx="227806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5" name="Straight Connector 634"/>
          <p:cNvCxnSpPr/>
          <p:nvPr/>
        </p:nvCxnSpPr>
        <p:spPr bwMode="auto">
          <a:xfrm rot="5400000">
            <a:off x="5688806" y="3359943"/>
            <a:ext cx="227806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6" name="Straight Connector 635"/>
          <p:cNvCxnSpPr/>
          <p:nvPr/>
        </p:nvCxnSpPr>
        <p:spPr bwMode="auto">
          <a:xfrm rot="5400000">
            <a:off x="7593806" y="3359943"/>
            <a:ext cx="227806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7" name="Straight Connector 636"/>
          <p:cNvCxnSpPr/>
          <p:nvPr/>
        </p:nvCxnSpPr>
        <p:spPr bwMode="auto">
          <a:xfrm rot="5400000">
            <a:off x="8279606" y="3359943"/>
            <a:ext cx="227806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8" name="Straight Connector 637"/>
          <p:cNvCxnSpPr/>
          <p:nvPr/>
        </p:nvCxnSpPr>
        <p:spPr bwMode="auto">
          <a:xfrm rot="5400000">
            <a:off x="2945606" y="6789600"/>
            <a:ext cx="227806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9" name="Straight Connector 638"/>
          <p:cNvCxnSpPr/>
          <p:nvPr/>
        </p:nvCxnSpPr>
        <p:spPr bwMode="auto">
          <a:xfrm rot="5400000">
            <a:off x="5612606" y="6789600"/>
            <a:ext cx="227806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0" name="Straight Connector 639"/>
          <p:cNvCxnSpPr/>
          <p:nvPr/>
        </p:nvCxnSpPr>
        <p:spPr bwMode="auto">
          <a:xfrm rot="5400000">
            <a:off x="2107406" y="6789600"/>
            <a:ext cx="227806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1" name="Straight Connector 640"/>
          <p:cNvCxnSpPr/>
          <p:nvPr/>
        </p:nvCxnSpPr>
        <p:spPr bwMode="auto">
          <a:xfrm rot="5400000">
            <a:off x="2336006" y="6789600"/>
            <a:ext cx="227806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2" name="Straight Connector 641"/>
          <p:cNvCxnSpPr/>
          <p:nvPr/>
        </p:nvCxnSpPr>
        <p:spPr bwMode="auto">
          <a:xfrm rot="5400000">
            <a:off x="5459412" y="6789600"/>
            <a:ext cx="227806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3" name="Straight Connector 642"/>
          <p:cNvCxnSpPr/>
          <p:nvPr/>
        </p:nvCxnSpPr>
        <p:spPr bwMode="auto">
          <a:xfrm rot="5400000">
            <a:off x="2412206" y="6789600"/>
            <a:ext cx="227806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4" name="Straight Connector 643"/>
          <p:cNvCxnSpPr/>
          <p:nvPr/>
        </p:nvCxnSpPr>
        <p:spPr bwMode="auto">
          <a:xfrm rot="5400000">
            <a:off x="5154612" y="6789600"/>
            <a:ext cx="227806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5" name="Straight Connector 644"/>
          <p:cNvCxnSpPr/>
          <p:nvPr/>
        </p:nvCxnSpPr>
        <p:spPr bwMode="auto">
          <a:xfrm rot="5400000">
            <a:off x="2717006" y="6789600"/>
            <a:ext cx="227806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6" name="Straight Connector 645"/>
          <p:cNvCxnSpPr/>
          <p:nvPr/>
        </p:nvCxnSpPr>
        <p:spPr bwMode="auto">
          <a:xfrm rot="5400000">
            <a:off x="1421606" y="6789600"/>
            <a:ext cx="227806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7" name="Straight Connector 646"/>
          <p:cNvCxnSpPr/>
          <p:nvPr/>
        </p:nvCxnSpPr>
        <p:spPr bwMode="auto">
          <a:xfrm rot="5400000">
            <a:off x="1802606" y="6789600"/>
            <a:ext cx="227806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8" name="Straight Connector 647"/>
          <p:cNvCxnSpPr/>
          <p:nvPr/>
        </p:nvCxnSpPr>
        <p:spPr bwMode="auto">
          <a:xfrm rot="5400000">
            <a:off x="1193006" y="6788943"/>
            <a:ext cx="227806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9" name="Straight Connector 648"/>
          <p:cNvCxnSpPr/>
          <p:nvPr/>
        </p:nvCxnSpPr>
        <p:spPr bwMode="auto">
          <a:xfrm rot="5400000">
            <a:off x="4164012" y="6789600"/>
            <a:ext cx="227806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0" name="Straight Connector 649"/>
          <p:cNvCxnSpPr/>
          <p:nvPr/>
        </p:nvCxnSpPr>
        <p:spPr bwMode="auto">
          <a:xfrm rot="5400000">
            <a:off x="4621212" y="6789600"/>
            <a:ext cx="227806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1" name="Straight Connector 650"/>
          <p:cNvCxnSpPr/>
          <p:nvPr/>
        </p:nvCxnSpPr>
        <p:spPr bwMode="auto">
          <a:xfrm rot="5400000">
            <a:off x="7364412" y="6789600"/>
            <a:ext cx="227806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2" name="Straight Connector 651"/>
          <p:cNvCxnSpPr/>
          <p:nvPr/>
        </p:nvCxnSpPr>
        <p:spPr bwMode="auto">
          <a:xfrm rot="5400000">
            <a:off x="5765006" y="6789600"/>
            <a:ext cx="227806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3" name="Straight Connector 652"/>
          <p:cNvCxnSpPr/>
          <p:nvPr/>
        </p:nvCxnSpPr>
        <p:spPr bwMode="auto">
          <a:xfrm rot="5400000">
            <a:off x="6907212" y="6789600"/>
            <a:ext cx="227806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4" name="Straight Connector 653"/>
          <p:cNvCxnSpPr/>
          <p:nvPr/>
        </p:nvCxnSpPr>
        <p:spPr bwMode="auto">
          <a:xfrm rot="5400000">
            <a:off x="7669211" y="6789600"/>
            <a:ext cx="227806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5" name="Straight Connector 654"/>
          <p:cNvCxnSpPr/>
          <p:nvPr/>
        </p:nvCxnSpPr>
        <p:spPr bwMode="auto">
          <a:xfrm rot="5400000">
            <a:off x="7821611" y="6789600"/>
            <a:ext cx="227806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6" name="Straight Connector 655"/>
          <p:cNvCxnSpPr/>
          <p:nvPr/>
        </p:nvCxnSpPr>
        <p:spPr bwMode="auto">
          <a:xfrm rot="5400000">
            <a:off x="8507412" y="6789600"/>
            <a:ext cx="227806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7" name="Straight Connector 656"/>
          <p:cNvCxnSpPr/>
          <p:nvPr/>
        </p:nvCxnSpPr>
        <p:spPr bwMode="auto">
          <a:xfrm rot="5400000">
            <a:off x="8659812" y="6789600"/>
            <a:ext cx="227806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25" grpId="0"/>
      <p:bldP spid="6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4</a:t>
            </a:fld>
            <a:endParaRPr lang="fi-FI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 smtClean="0"/>
              <a:t>Continuous time vs sequential model</a:t>
            </a:r>
            <a:endParaRPr lang="en-US" sz="40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712" y="3226466"/>
            <a:ext cx="5715000" cy="2077371"/>
          </a:xfrm>
          <a:prstGeom prst="rect">
            <a:avLst/>
          </a:prstGeom>
        </p:spPr>
      </p:pic>
      <p:sp>
        <p:nvSpPr>
          <p:cNvPr id="39" name="Text Placeholder 2"/>
          <p:cNvSpPr txBox="1">
            <a:spLocks/>
          </p:cNvSpPr>
          <p:nvPr/>
        </p:nvSpPr>
        <p:spPr bwMode="auto">
          <a:xfrm>
            <a:off x="1001712" y="2068448"/>
            <a:ext cx="4648200" cy="12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indent="-51435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Propagation 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has </a:t>
            </a:r>
            <a:b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been modeled</a:t>
            </a:r>
            <a: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as sequential rounds in discrete time steps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514512" y="1570037"/>
            <a:ext cx="2412000" cy="1800000"/>
            <a:chOff x="6514512" y="1570037"/>
            <a:chExt cx="2412000" cy="1800000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52712" y="2713037"/>
              <a:ext cx="457200" cy="590764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 bwMode="auto">
            <a:xfrm>
              <a:off x="6514512" y="1570037"/>
              <a:ext cx="2412000" cy="180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24000"/>
              </a:schemeClr>
            </a:solidFill>
            <a:ln w="19050" cap="flat" cmpd="sng" algn="ctr">
              <a:solidFill>
                <a:schemeClr val="tx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Oval 77"/>
            <p:cNvSpPr>
              <a:spLocks noChangeArrowheads="1"/>
            </p:cNvSpPr>
            <p:nvPr/>
          </p:nvSpPr>
          <p:spPr bwMode="auto">
            <a:xfrm>
              <a:off x="7733712" y="1722437"/>
              <a:ext cx="295275" cy="271463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solidFill>
                    <a:srgbClr val="000000"/>
                  </a:solidFill>
                </a:rPr>
                <a:t>i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7047912" y="1722437"/>
              <a:ext cx="295275" cy="271463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solidFill>
                    <a:srgbClr val="000000"/>
                  </a:solidFill>
                </a:rPr>
                <a:t>j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66" name="AutoShape 64"/>
            <p:cNvCxnSpPr>
              <a:cxnSpLocks noChangeShapeType="1"/>
              <a:stCxn id="53" idx="6"/>
            </p:cNvCxnSpPr>
            <p:nvPr/>
          </p:nvCxnSpPr>
          <p:spPr bwMode="auto">
            <a:xfrm>
              <a:off x="7343187" y="1858962"/>
              <a:ext cx="390525" cy="0"/>
            </a:xfrm>
            <a:prstGeom prst="straightConnector1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sp>
          <p:nvSpPr>
            <p:cNvPr id="69" name="Text Placeholder 2"/>
            <p:cNvSpPr txBox="1">
              <a:spLocks/>
            </p:cNvSpPr>
            <p:nvPr/>
          </p:nvSpPr>
          <p:spPr bwMode="auto">
            <a:xfrm>
              <a:off x="6819312" y="2027237"/>
              <a:ext cx="1752600" cy="670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</a:pPr>
              <a:r>
                <a:rPr lang="en-US" sz="2400" b="1" kern="0" dirty="0" smtClean="0">
                  <a:latin typeface="Calibri" charset="0"/>
                  <a:ea typeface="DejaVu Sans" charset="0"/>
                  <a:cs typeface="DejaVu Sans" charset="0"/>
                </a:rPr>
                <a:t>Probability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libri" charset="0"/>
                  <a:ea typeface="DejaVu Sans" charset="0"/>
                  <a:cs typeface="DejaVu Sans" charset="0"/>
                </a:rPr>
                <a:t> of </a:t>
              </a:r>
              <a:b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libri" charset="0"/>
                  <a:ea typeface="DejaVu Sans" charset="0"/>
                  <a:cs typeface="DejaVu Sans" charset="0"/>
                </a:rPr>
              </a:b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libri" charset="0"/>
                  <a:ea typeface="DejaVu Sans" charset="0"/>
                  <a:cs typeface="DejaVu Sans" charset="0"/>
                </a:rPr>
                <a:t>transmission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endParaRPr>
            </a:p>
          </p:txBody>
        </p:sp>
      </p:grpSp>
      <p:sp>
        <p:nvSpPr>
          <p:cNvPr id="73" name="Text Placeholder 2"/>
          <p:cNvSpPr txBox="1">
            <a:spLocks/>
          </p:cNvSpPr>
          <p:nvPr/>
        </p:nvSpPr>
        <p:spPr bwMode="auto">
          <a:xfrm>
            <a:off x="1001712" y="1527844"/>
            <a:ext cx="3200400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indent="-51435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TRADITIONALLY…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75" name="Text Placeholder 2"/>
          <p:cNvSpPr txBox="1">
            <a:spLocks/>
          </p:cNvSpPr>
          <p:nvPr/>
        </p:nvSpPr>
        <p:spPr bwMode="auto">
          <a:xfrm>
            <a:off x="1077912" y="3703637"/>
            <a:ext cx="3962400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indent="-51435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HOWEVER, REAL TIME </a:t>
            </a:r>
            <a:b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MATTERS…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564312" y="5532437"/>
            <a:ext cx="2412000" cy="1800000"/>
            <a:chOff x="6564312" y="5532437"/>
            <a:chExt cx="2412000" cy="180000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92912" y="6675437"/>
              <a:ext cx="1981200" cy="537486"/>
            </a:xfrm>
            <a:prstGeom prst="rect">
              <a:avLst/>
            </a:prstGeom>
          </p:spPr>
        </p:pic>
        <p:sp>
          <p:nvSpPr>
            <p:cNvPr id="77" name="Rectangle 76"/>
            <p:cNvSpPr/>
            <p:nvPr/>
          </p:nvSpPr>
          <p:spPr bwMode="auto">
            <a:xfrm>
              <a:off x="6564312" y="5532437"/>
              <a:ext cx="2412000" cy="180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24000"/>
              </a:schemeClr>
            </a:solidFill>
            <a:ln w="19050" cap="flat" cmpd="sng" algn="ctr">
              <a:solidFill>
                <a:schemeClr val="tx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7783512" y="5684837"/>
              <a:ext cx="295275" cy="271463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solidFill>
                    <a:srgbClr val="000000"/>
                  </a:solidFill>
                </a:rPr>
                <a:t>i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7097712" y="5684837"/>
              <a:ext cx="295275" cy="271463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solidFill>
                    <a:srgbClr val="000000"/>
                  </a:solidFill>
                </a:rPr>
                <a:t>j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80" name="AutoShape 64"/>
            <p:cNvCxnSpPr>
              <a:cxnSpLocks noChangeShapeType="1"/>
              <a:stCxn id="79" idx="6"/>
            </p:cNvCxnSpPr>
            <p:nvPr/>
          </p:nvCxnSpPr>
          <p:spPr bwMode="auto">
            <a:xfrm>
              <a:off x="7392987" y="5821362"/>
              <a:ext cx="390525" cy="0"/>
            </a:xfrm>
            <a:prstGeom prst="straightConnector1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sp>
          <p:nvSpPr>
            <p:cNvPr id="81" name="Text Placeholder 2"/>
            <p:cNvSpPr txBox="1">
              <a:spLocks/>
            </p:cNvSpPr>
            <p:nvPr/>
          </p:nvSpPr>
          <p:spPr bwMode="auto">
            <a:xfrm>
              <a:off x="6869112" y="5989637"/>
              <a:ext cx="1752600" cy="670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</a:pPr>
              <a:r>
                <a:rPr lang="en-US" sz="2400" b="1" kern="0" dirty="0" smtClean="0">
                  <a:latin typeface="Calibri" charset="0"/>
                  <a:ea typeface="DejaVu Sans" charset="0"/>
                  <a:cs typeface="DejaVu Sans" charset="0"/>
                </a:rPr>
                <a:t>Likelihood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libri" charset="0"/>
                  <a:ea typeface="DejaVu Sans" charset="0"/>
                  <a:cs typeface="DejaVu Sans" charset="0"/>
                </a:rPr>
                <a:t> of </a:t>
              </a:r>
              <a:b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libri" charset="0"/>
                  <a:ea typeface="DejaVu Sans" charset="0"/>
                  <a:cs typeface="DejaVu Sans" charset="0"/>
                </a:rPr>
              </a:b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libri" charset="0"/>
                  <a:ea typeface="DejaVu Sans" charset="0"/>
                  <a:cs typeface="DejaVu Sans" charset="0"/>
                </a:rPr>
                <a:t>transmission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endParaRPr>
            </a:p>
          </p:txBody>
        </p:sp>
      </p:grpSp>
      <p:sp>
        <p:nvSpPr>
          <p:cNvPr id="82" name="Text Placeholder 2"/>
          <p:cNvSpPr txBox="1">
            <a:spLocks/>
          </p:cNvSpPr>
          <p:nvPr/>
        </p:nvSpPr>
        <p:spPr bwMode="auto">
          <a:xfrm>
            <a:off x="1077912" y="5996841"/>
            <a:ext cx="4648200" cy="12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indent="-51435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Propagation is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/>
            </a:r>
            <a:b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modeled</a:t>
            </a:r>
            <a: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as a continuous process with different rates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83" name="Text Placeholder 2"/>
          <p:cNvSpPr txBox="1">
            <a:spLocks/>
          </p:cNvSpPr>
          <p:nvPr/>
        </p:nvSpPr>
        <p:spPr bwMode="auto">
          <a:xfrm>
            <a:off x="1077912" y="5456237"/>
            <a:ext cx="3200400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indent="-51435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IN OUR WORK…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84" name="Text Placeholder 2"/>
          <p:cNvSpPr txBox="1">
            <a:spLocks/>
          </p:cNvSpPr>
          <p:nvPr/>
        </p:nvSpPr>
        <p:spPr bwMode="auto">
          <a:xfrm>
            <a:off x="8785225" y="3551237"/>
            <a:ext cx="1131887" cy="6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400" b="1" kern="0" dirty="0" smtClean="0">
                <a:solidFill>
                  <a:schemeClr val="tx2"/>
                </a:solidFill>
                <a:latin typeface="Calibri" charset="0"/>
                <a:ea typeface="DejaVu Sans" charset="0"/>
                <a:cs typeface="DejaVu Sans" charset="0"/>
              </a:rPr>
              <a:t>#</a:t>
            </a:r>
            <a:r>
              <a:rPr lang="en-US" sz="2400" b="1" kern="0" dirty="0" smtClean="0">
                <a:solidFill>
                  <a:schemeClr val="tx2"/>
                </a:solidFill>
                <a:latin typeface="Calibri" charset="0"/>
                <a:ea typeface="DejaVu Sans" charset="0"/>
                <a:cs typeface="DejaVu Sans" charset="0"/>
              </a:rPr>
              <a:t>greece</a:t>
            </a:r>
            <a:br>
              <a:rPr lang="en-US" sz="2400" b="1" kern="0" dirty="0" smtClean="0">
                <a:solidFill>
                  <a:schemeClr val="tx2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400" b="1" kern="0" dirty="0" smtClean="0">
                <a:solidFill>
                  <a:schemeClr val="tx2"/>
                </a:solidFill>
                <a:latin typeface="Calibri" charset="0"/>
                <a:ea typeface="DejaVu Sans" charset="0"/>
                <a:cs typeface="DejaVu Sans" charset="0"/>
              </a:rPr>
              <a:t>retweets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82" grpId="0"/>
      <p:bldP spid="83" grpId="0"/>
      <p:bldP spid="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5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Influence Maximization: Outline</a:t>
            </a:r>
            <a:endParaRPr lang="en-US" dirty="0"/>
          </a:p>
        </p:txBody>
      </p:sp>
      <p:sp>
        <p:nvSpPr>
          <p:cNvPr id="22532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63512" y="2706253"/>
            <a:ext cx="9688512" cy="2749984"/>
          </a:xfrm>
          <a:noFill/>
        </p:spPr>
        <p:txBody>
          <a:bodyPr wrap="square">
            <a:spAutoFit/>
          </a:bodyPr>
          <a:lstStyle/>
          <a:p>
            <a:pPr marL="1089025" lvl="1" indent="-514350">
              <a:lnSpc>
                <a:spcPct val="90000"/>
              </a:lnSpc>
              <a:spcBef>
                <a:spcPts val="1400"/>
              </a:spcBef>
              <a:spcAft>
                <a:spcPts val="1800"/>
              </a:spcAft>
              <a:buSzTx/>
              <a:buFont typeface="Wingdings" charset="2"/>
              <a:buAutoNum type="arabicPeriod"/>
            </a:pPr>
            <a:r>
              <a:rPr lang="en-US" sz="2600" dirty="0" smtClean="0">
                <a:latin typeface="Calibri" charset="0"/>
                <a:ea typeface="DejaVu Sans" charset="0"/>
                <a:cs typeface="DejaVu Sans" charset="0"/>
              </a:rPr>
              <a:t>Describe the evolution of a diffusion process mathematically</a:t>
            </a:r>
          </a:p>
          <a:p>
            <a:pPr marL="1089025" lvl="1" indent="-514350">
              <a:lnSpc>
                <a:spcPct val="90000"/>
              </a:lnSpc>
              <a:spcBef>
                <a:spcPts val="1400"/>
              </a:spcBef>
              <a:spcAft>
                <a:spcPts val="1800"/>
              </a:spcAft>
              <a:buSzTx/>
              <a:buFont typeface="Wingdings" charset="2"/>
              <a:buAutoNum type="arabicPeriod"/>
            </a:pPr>
            <a:r>
              <a:rPr lang="en-US" sz="2600" dirty="0" smtClean="0">
                <a:latin typeface="Calibri" charset="0"/>
                <a:ea typeface="DejaVu Sans" charset="0"/>
                <a:cs typeface="DejaVu Sans" charset="0"/>
              </a:rPr>
              <a:t>Analytically compute the influence in continuous time</a:t>
            </a:r>
          </a:p>
          <a:p>
            <a:pPr marL="1089025" lvl="1" indent="-514350">
              <a:lnSpc>
                <a:spcPct val="90000"/>
              </a:lnSpc>
              <a:spcBef>
                <a:spcPts val="1400"/>
              </a:spcBef>
              <a:spcAft>
                <a:spcPts val="1800"/>
              </a:spcAft>
              <a:buSzTx/>
              <a:buFont typeface="Wingdings" charset="2"/>
              <a:buAutoNum type="arabicPeriod"/>
            </a:pPr>
            <a:r>
              <a:rPr lang="en-US" sz="2600" dirty="0" smtClean="0">
                <a:latin typeface="Calibri" charset="0"/>
                <a:ea typeface="DejaVu Sans" charset="0"/>
                <a:cs typeface="DejaVu Sans" charset="0"/>
              </a:rPr>
              <a:t>Efficiently find the source nodes that maximizes influence</a:t>
            </a:r>
            <a:endParaRPr lang="en-US" sz="2600" cap="small" dirty="0" smtClean="0">
              <a:latin typeface="Calibri" charset="0"/>
              <a:ea typeface="DejaVu Sans" charset="0"/>
              <a:cs typeface="DejaVu Sans" charset="0"/>
            </a:endParaRPr>
          </a:p>
          <a:p>
            <a:pPr marL="1089025" lvl="1" indent="-514350">
              <a:lnSpc>
                <a:spcPct val="90000"/>
              </a:lnSpc>
              <a:spcBef>
                <a:spcPts val="1400"/>
              </a:spcBef>
              <a:spcAft>
                <a:spcPts val="1800"/>
              </a:spcAft>
              <a:buSzTx/>
              <a:buFont typeface="Wingdings" charset="2"/>
              <a:buAutoNum type="arabicPeriod"/>
            </a:pPr>
            <a:r>
              <a:rPr lang="en-US" sz="2600" dirty="0" smtClean="0">
                <a:latin typeface="Calibri" charset="0"/>
                <a:ea typeface="DejaVu Sans" charset="0"/>
                <a:cs typeface="DejaVu Sans" charset="0"/>
              </a:rPr>
              <a:t>Validate </a:t>
            </a:r>
            <a:r>
              <a:rPr lang="en-US" sz="2600" cap="small" dirty="0" smtClean="0">
                <a:latin typeface="Calibri" charset="0"/>
                <a:ea typeface="DejaVu Sans" charset="0"/>
                <a:cs typeface="DejaVu Sans" charset="0"/>
              </a:rPr>
              <a:t>InfluMax</a:t>
            </a:r>
            <a:r>
              <a:rPr lang="en-US" sz="2600" dirty="0" smtClean="0">
                <a:latin typeface="Calibri" charset="0"/>
                <a:ea typeface="DejaVu Sans" charset="0"/>
                <a:cs typeface="DejaVu Sans" charset="0"/>
              </a:rPr>
              <a:t> on synthetic and real diffusion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/>
          <p:cNvSpPr/>
          <p:nvPr/>
        </p:nvSpPr>
        <p:spPr bwMode="auto">
          <a:xfrm>
            <a:off x="4702512" y="1868837"/>
            <a:ext cx="4932000" cy="1530000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" name="Text Placeholder 2"/>
          <p:cNvSpPr txBox="1">
            <a:spLocks/>
          </p:cNvSpPr>
          <p:nvPr/>
        </p:nvSpPr>
        <p:spPr bwMode="auto">
          <a:xfrm>
            <a:off x="4964112" y="1945037"/>
            <a:ext cx="4343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indent="-514350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defRPr/>
            </a:pPr>
            <a:r>
              <a:rPr lang="en-US" sz="30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Set of source nodes A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: </a:t>
            </a:r>
            <a:b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Nodes in which a diffusion </a:t>
            </a:r>
            <a:b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process starts</a:t>
            </a:r>
            <a: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/>
            </a:r>
            <a:b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</a:b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735512" y="3788237"/>
            <a:ext cx="4932000" cy="2430000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" name="Group 101"/>
          <p:cNvGrpSpPr/>
          <p:nvPr/>
        </p:nvGrpSpPr>
        <p:grpSpPr>
          <a:xfrm>
            <a:off x="719420" y="2027237"/>
            <a:ext cx="3398520" cy="2408083"/>
            <a:chOff x="2525712" y="3627437"/>
            <a:chExt cx="3398520" cy="2408083"/>
          </a:xfrm>
        </p:grpSpPr>
        <p:cxnSp>
          <p:nvCxnSpPr>
            <p:cNvPr id="66" name="Straight Arrow Connector 65"/>
            <p:cNvCxnSpPr>
              <a:stCxn id="98" idx="2"/>
            </p:cNvCxnSpPr>
            <p:nvPr/>
          </p:nvCxnSpPr>
          <p:spPr>
            <a:xfrm rot="10800000" flipH="1">
              <a:off x="3592512" y="5029517"/>
              <a:ext cx="68580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2525712" y="43132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3546792" y="397795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Arrow Connector 76"/>
            <p:cNvCxnSpPr>
              <a:stCxn id="69" idx="6"/>
              <a:endCxn id="73" idx="2"/>
            </p:cNvCxnSpPr>
            <p:nvPr/>
          </p:nvCxnSpPr>
          <p:spPr>
            <a:xfrm flipV="1">
              <a:off x="2800032" y="4115117"/>
              <a:ext cx="746760" cy="3352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73" idx="5"/>
            </p:cNvCxnSpPr>
            <p:nvPr/>
          </p:nvCxnSpPr>
          <p:spPr>
            <a:xfrm rot="16200000" flipH="1">
              <a:off x="3689499" y="4303544"/>
              <a:ext cx="720426" cy="537546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endCxn id="98" idx="2"/>
            </p:cNvCxnSpPr>
            <p:nvPr/>
          </p:nvCxnSpPr>
          <p:spPr>
            <a:xfrm>
              <a:off x="3181032" y="5029517"/>
              <a:ext cx="41148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endCxn id="73" idx="3"/>
            </p:cNvCxnSpPr>
            <p:nvPr/>
          </p:nvCxnSpPr>
          <p:spPr>
            <a:xfrm rot="5400000" flipH="1" flipV="1">
              <a:off x="3003699" y="4349264"/>
              <a:ext cx="720426" cy="4461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3" idx="4"/>
              <a:endCxn id="98" idx="0"/>
            </p:cNvCxnSpPr>
            <p:nvPr/>
          </p:nvCxnSpPr>
          <p:spPr>
            <a:xfrm rot="16200000" flipH="1">
              <a:off x="3333432" y="4602797"/>
              <a:ext cx="746760" cy="4572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4659312" y="3627437"/>
              <a:ext cx="274320" cy="2743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5649912" y="420655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5040312" y="48466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7" name="Straight Arrow Connector 86"/>
            <p:cNvCxnSpPr>
              <a:stCxn id="85" idx="1"/>
              <a:endCxn id="84" idx="5"/>
            </p:cNvCxnSpPr>
            <p:nvPr/>
          </p:nvCxnSpPr>
          <p:spPr>
            <a:xfrm rot="16200000" flipV="1">
              <a:off x="5099199" y="3655844"/>
              <a:ext cx="385146" cy="7966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86" idx="0"/>
              <a:endCxn id="84" idx="4"/>
            </p:cNvCxnSpPr>
            <p:nvPr/>
          </p:nvCxnSpPr>
          <p:spPr>
            <a:xfrm rot="16200000" flipV="1">
              <a:off x="4514532" y="4183697"/>
              <a:ext cx="94488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86" idx="2"/>
            </p:cNvCxnSpPr>
            <p:nvPr/>
          </p:nvCxnSpPr>
          <p:spPr>
            <a:xfrm rot="10800000" flipV="1">
              <a:off x="4552632" y="4983797"/>
              <a:ext cx="487680" cy="4572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73" idx="6"/>
              <a:endCxn id="84" idx="3"/>
            </p:cNvCxnSpPr>
            <p:nvPr/>
          </p:nvCxnSpPr>
          <p:spPr>
            <a:xfrm flipV="1">
              <a:off x="3821112" y="3861584"/>
              <a:ext cx="878373" cy="25353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endCxn id="98" idx="4"/>
            </p:cNvCxnSpPr>
            <p:nvPr/>
          </p:nvCxnSpPr>
          <p:spPr>
            <a:xfrm rot="16200000" flipV="1">
              <a:off x="3501072" y="5501957"/>
              <a:ext cx="487680" cy="3048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rot="5400000" flipH="1" flipV="1">
              <a:off x="3750459" y="5233184"/>
              <a:ext cx="674706" cy="4613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rot="5400000" flipH="1" flipV="1">
              <a:off x="2800032" y="5410517"/>
              <a:ext cx="48768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86" idx="7"/>
              <a:endCxn id="85" idx="3"/>
            </p:cNvCxnSpPr>
            <p:nvPr/>
          </p:nvCxnSpPr>
          <p:spPr>
            <a:xfrm rot="5400000" flipH="1" flipV="1">
              <a:off x="5259219" y="4455944"/>
              <a:ext cx="446106" cy="41562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3592512" y="49990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3624000" y="5761200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2911200" y="5653200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4279200" y="4893600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2907600" y="4886400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6</a:t>
            </a:fld>
            <a:endParaRPr lang="fi-FI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Sources and sink node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487763" y="5410517"/>
            <a:ext cx="1638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Sink node n</a:t>
            </a:r>
            <a:endParaRPr lang="en-US" sz="20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1458912" y="4922837"/>
            <a:ext cx="1738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Source node</a:t>
            </a:r>
            <a:endParaRPr lang="en-US" sz="2000" b="1" dirty="0"/>
          </a:p>
        </p:txBody>
      </p:sp>
      <p:sp>
        <p:nvSpPr>
          <p:cNvPr id="99" name="Rectangle 98"/>
          <p:cNvSpPr/>
          <p:nvPr/>
        </p:nvSpPr>
        <p:spPr>
          <a:xfrm>
            <a:off x="1127878" y="5021124"/>
            <a:ext cx="274445" cy="22562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1127878" y="5505827"/>
            <a:ext cx="274445" cy="22562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3059112" y="1646237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</a:t>
            </a:r>
            <a:endParaRPr lang="en-US" sz="2000" dirty="0"/>
          </a:p>
        </p:txBody>
      </p:sp>
      <p:sp>
        <p:nvSpPr>
          <p:cNvPr id="61" name="Text Placeholder 2"/>
          <p:cNvSpPr txBox="1">
            <a:spLocks/>
          </p:cNvSpPr>
          <p:nvPr/>
        </p:nvSpPr>
        <p:spPr bwMode="auto">
          <a:xfrm>
            <a:off x="4964112" y="3864437"/>
            <a:ext cx="4876800" cy="208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indent="-514350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defRPr/>
            </a:pPr>
            <a:r>
              <a:rPr lang="en-US" sz="30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Sink node n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: </a:t>
            </a:r>
            <a:b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Node under study. We aim to evaluate its probability of infection before T given A: </a:t>
            </a:r>
            <a:b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0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P(t</a:t>
            </a:r>
            <a:r>
              <a:rPr lang="en-US" sz="3000" b="1" baseline="-25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</a:t>
            </a:r>
            <a:r>
              <a:rPr lang="en-US" sz="30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&lt; T | A)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2479992" y="3276917"/>
            <a:ext cx="274320" cy="274320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1108392" y="3276917"/>
            <a:ext cx="274320" cy="274320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2860992" y="2027237"/>
            <a:ext cx="274320" cy="274320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71" grpId="0"/>
      <p:bldP spid="75" grpId="0" animBg="1"/>
      <p:bldP spid="94" grpId="0"/>
      <p:bldP spid="96" grpId="0"/>
      <p:bldP spid="99" grpId="0" animBg="1"/>
      <p:bldP spid="101" grpId="0" animBg="1"/>
      <p:bldP spid="62" grpId="0"/>
      <p:bldP spid="61" grpId="0"/>
      <p:bldP spid="83" grpId="0" animBg="1"/>
      <p:bldP spid="82" grpId="0" animBg="1"/>
      <p:bldP spid="1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/>
          <p:cNvSpPr/>
          <p:nvPr/>
        </p:nvSpPr>
        <p:spPr bwMode="auto">
          <a:xfrm>
            <a:off x="1535112" y="2636837"/>
            <a:ext cx="7272000" cy="1080000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1382712" y="4141727"/>
            <a:ext cx="3931216" cy="2533710"/>
            <a:chOff x="2274604" y="3627437"/>
            <a:chExt cx="3931216" cy="2533710"/>
          </a:xfrm>
        </p:grpSpPr>
        <p:cxnSp>
          <p:nvCxnSpPr>
            <p:cNvPr id="66" name="Straight Arrow Connector 65"/>
            <p:cNvCxnSpPr>
              <a:stCxn id="98" idx="2"/>
            </p:cNvCxnSpPr>
            <p:nvPr/>
          </p:nvCxnSpPr>
          <p:spPr>
            <a:xfrm rot="10800000" flipH="1">
              <a:off x="3592512" y="5029517"/>
              <a:ext cx="68580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2525712" y="43132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3546792" y="397795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Arrow Connector 76"/>
            <p:cNvCxnSpPr>
              <a:stCxn id="69" idx="6"/>
              <a:endCxn id="73" idx="2"/>
            </p:cNvCxnSpPr>
            <p:nvPr/>
          </p:nvCxnSpPr>
          <p:spPr>
            <a:xfrm flipV="1">
              <a:off x="2800032" y="4115117"/>
              <a:ext cx="746760" cy="3352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73" idx="5"/>
            </p:cNvCxnSpPr>
            <p:nvPr/>
          </p:nvCxnSpPr>
          <p:spPr>
            <a:xfrm rot="16200000" flipH="1">
              <a:off x="3689499" y="4303544"/>
              <a:ext cx="720426" cy="537546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endCxn id="98" idx="2"/>
            </p:cNvCxnSpPr>
            <p:nvPr/>
          </p:nvCxnSpPr>
          <p:spPr>
            <a:xfrm>
              <a:off x="3181032" y="5029517"/>
              <a:ext cx="41148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endCxn id="73" idx="3"/>
            </p:cNvCxnSpPr>
            <p:nvPr/>
          </p:nvCxnSpPr>
          <p:spPr>
            <a:xfrm rot="5400000" flipH="1" flipV="1">
              <a:off x="3003699" y="4349264"/>
              <a:ext cx="720426" cy="4461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3" idx="4"/>
              <a:endCxn id="98" idx="0"/>
            </p:cNvCxnSpPr>
            <p:nvPr/>
          </p:nvCxnSpPr>
          <p:spPr>
            <a:xfrm rot="16200000" flipH="1">
              <a:off x="3333432" y="4602797"/>
              <a:ext cx="746760" cy="4572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4659312" y="3627437"/>
              <a:ext cx="274320" cy="2743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5649912" y="420655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5040312" y="48466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7" name="Straight Arrow Connector 86"/>
            <p:cNvCxnSpPr>
              <a:stCxn id="85" idx="1"/>
              <a:endCxn id="84" idx="5"/>
            </p:cNvCxnSpPr>
            <p:nvPr/>
          </p:nvCxnSpPr>
          <p:spPr>
            <a:xfrm rot="16200000" flipV="1">
              <a:off x="5099199" y="3655844"/>
              <a:ext cx="385146" cy="7966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86" idx="0"/>
              <a:endCxn id="84" idx="4"/>
            </p:cNvCxnSpPr>
            <p:nvPr/>
          </p:nvCxnSpPr>
          <p:spPr>
            <a:xfrm rot="16200000" flipV="1">
              <a:off x="4514532" y="4183697"/>
              <a:ext cx="94488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86" idx="2"/>
            </p:cNvCxnSpPr>
            <p:nvPr/>
          </p:nvCxnSpPr>
          <p:spPr>
            <a:xfrm rot="10800000" flipV="1">
              <a:off x="4552632" y="4983797"/>
              <a:ext cx="487680" cy="4572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73" idx="6"/>
              <a:endCxn id="84" idx="3"/>
            </p:cNvCxnSpPr>
            <p:nvPr/>
          </p:nvCxnSpPr>
          <p:spPr>
            <a:xfrm flipV="1">
              <a:off x="3821112" y="3861584"/>
              <a:ext cx="878373" cy="25353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endCxn id="98" idx="4"/>
            </p:cNvCxnSpPr>
            <p:nvPr/>
          </p:nvCxnSpPr>
          <p:spPr>
            <a:xfrm rot="16200000" flipV="1">
              <a:off x="3501072" y="5501957"/>
              <a:ext cx="487680" cy="3048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rot="5400000" flipH="1" flipV="1">
              <a:off x="3750459" y="5233184"/>
              <a:ext cx="674706" cy="4613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rot="5400000" flipH="1" flipV="1">
              <a:off x="2800032" y="5410517"/>
              <a:ext cx="48768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86" idx="7"/>
              <a:endCxn id="85" idx="3"/>
            </p:cNvCxnSpPr>
            <p:nvPr/>
          </p:nvCxnSpPr>
          <p:spPr>
            <a:xfrm rot="5400000" flipH="1" flipV="1">
              <a:off x="5259219" y="4455944"/>
              <a:ext cx="446106" cy="41562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3592512" y="49990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3624000" y="5761200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2911200" y="5653200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4279200" y="4893600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2907600" y="4886400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268912" y="4922837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8</a:t>
              </a:r>
              <a:endParaRPr lang="en-US" sz="20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484404" y="5075237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/>
                  </a:solidFill>
                </a:rPr>
                <a:t>5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302407" y="3627437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</a:t>
              </a:r>
              <a:endParaRPr lang="en-US" sz="20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417604" y="4675127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4</a:t>
              </a:r>
              <a:endParaRPr lang="en-US" sz="20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274604" y="4008437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579404" y="4770437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/>
                  </a:solidFill>
                </a:rPr>
                <a:t>3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601912" y="5513327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6</a:t>
              </a:r>
              <a:endParaRPr lang="en-US" sz="20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341404" y="5761037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7</a:t>
              </a:r>
              <a:endParaRPr lang="en-US" sz="20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878512" y="3856037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9</a:t>
              </a:r>
              <a:endParaRPr lang="en-US" sz="2000" dirty="0"/>
            </a:p>
          </p:txBody>
        </p:sp>
      </p:grp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7</a:t>
            </a:fld>
            <a:endParaRPr lang="fi-FI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Domination: disabled nodes</a:t>
            </a:r>
            <a:endParaRPr lang="en-US" dirty="0"/>
          </a:p>
        </p:txBody>
      </p:sp>
      <p:sp>
        <p:nvSpPr>
          <p:cNvPr id="2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92113" y="1458848"/>
            <a:ext cx="9082087" cy="838691"/>
          </a:xfrm>
          <a:noFill/>
        </p:spPr>
        <p:txBody>
          <a:bodyPr>
            <a:spAutoFit/>
          </a:bodyPr>
          <a:lstStyle/>
          <a:p>
            <a:pPr marL="622300" indent="-514350">
              <a:lnSpc>
                <a:spcPct val="90000"/>
              </a:lnSpc>
              <a:buSzTx/>
              <a:buFont typeface="Wingdings" charset="2"/>
              <a:buChar char="§"/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Given </a:t>
            </a:r>
            <a:r>
              <a:rPr lang="en-US" sz="30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sink node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 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and a set of </a:t>
            </a:r>
            <a:r>
              <a:rPr lang="en-US" sz="30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infected nodes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, we define the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disabled </a:t>
            </a:r>
            <a:r>
              <a:rPr lang="en-US" sz="30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nodes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</a:t>
            </a:r>
            <a:r>
              <a:rPr lang="en-US" sz="3000" b="1" baseline="-25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</a:t>
            </a:r>
            <a:r>
              <a:rPr lang="en-US" sz="30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(I) 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dominated by </a:t>
            </a:r>
            <a:r>
              <a:rPr lang="en-US" sz="30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: </a:t>
            </a:r>
            <a:b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endParaRPr lang="en-US" sz="300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032305" y="4808417"/>
            <a:ext cx="1638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Sink node n</a:t>
            </a:r>
            <a:endParaRPr lang="en-US" sz="20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6003454" y="4320737"/>
            <a:ext cx="1851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Infected node</a:t>
            </a:r>
            <a:endParaRPr lang="en-US" sz="20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6039199" y="5284727"/>
            <a:ext cx="1937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Disabled node</a:t>
            </a:r>
            <a:endParaRPr lang="en-US" sz="2000" b="1" dirty="0"/>
          </a:p>
        </p:txBody>
      </p:sp>
      <p:sp>
        <p:nvSpPr>
          <p:cNvPr id="99" name="Rectangle 98"/>
          <p:cNvSpPr/>
          <p:nvPr/>
        </p:nvSpPr>
        <p:spPr>
          <a:xfrm>
            <a:off x="5672420" y="4419024"/>
            <a:ext cx="274445" cy="22562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5672420" y="5363903"/>
            <a:ext cx="274445" cy="2256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5672420" y="4903727"/>
            <a:ext cx="274445" cy="22562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016908" y="5399490"/>
            <a:ext cx="274320" cy="280877"/>
            <a:chOff x="3059112" y="3819000"/>
            <a:chExt cx="274320" cy="280877"/>
          </a:xfrm>
        </p:grpSpPr>
        <p:sp>
          <p:nvSpPr>
            <p:cNvPr id="54" name="Oval 53"/>
            <p:cNvSpPr/>
            <p:nvPr/>
          </p:nvSpPr>
          <p:spPr>
            <a:xfrm>
              <a:off x="3059112" y="382555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Pie 54"/>
            <p:cNvSpPr/>
            <p:nvPr/>
          </p:nvSpPr>
          <p:spPr bwMode="auto">
            <a:xfrm>
              <a:off x="3059112" y="3819000"/>
              <a:ext cx="273600" cy="2736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388508" y="5406690"/>
            <a:ext cx="274488" cy="274320"/>
            <a:chOff x="4430712" y="3825557"/>
            <a:chExt cx="274488" cy="274320"/>
          </a:xfrm>
        </p:grpSpPr>
        <p:sp>
          <p:nvSpPr>
            <p:cNvPr id="57" name="Oval 56"/>
            <p:cNvSpPr/>
            <p:nvPr/>
          </p:nvSpPr>
          <p:spPr>
            <a:xfrm>
              <a:off x="4430712" y="3825557"/>
              <a:ext cx="274320" cy="274320"/>
            </a:xfrm>
            <a:prstGeom prst="ellipse">
              <a:avLst/>
            </a:prstGeom>
            <a:solidFill>
              <a:schemeClr val="accent2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Pie 57"/>
            <p:cNvSpPr/>
            <p:nvPr/>
          </p:nvSpPr>
          <p:spPr bwMode="auto">
            <a:xfrm>
              <a:off x="4431600" y="3826200"/>
              <a:ext cx="273600" cy="2736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59" name="Oval 58"/>
          <p:cNvSpPr/>
          <p:nvPr/>
        </p:nvSpPr>
        <p:spPr>
          <a:xfrm>
            <a:off x="2020508" y="6166290"/>
            <a:ext cx="274320" cy="2743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2733308" y="6274290"/>
            <a:ext cx="274320" cy="2743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4072220" y="3913127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</a:t>
            </a:r>
            <a:endParaRPr lang="en-US" sz="20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710908" y="6025890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6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448908" y="6274290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7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5" name="Multiply 104"/>
          <p:cNvSpPr/>
          <p:nvPr/>
        </p:nvSpPr>
        <p:spPr bwMode="auto">
          <a:xfrm>
            <a:off x="1710020" y="5608637"/>
            <a:ext cx="381000" cy="304800"/>
          </a:xfrm>
          <a:prstGeom prst="mathMultiply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" name="Multiply 105"/>
          <p:cNvSpPr/>
          <p:nvPr/>
        </p:nvSpPr>
        <p:spPr bwMode="auto">
          <a:xfrm>
            <a:off x="3310220" y="5761037"/>
            <a:ext cx="381000" cy="304800"/>
          </a:xfrm>
          <a:prstGeom prst="mathMultiply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" name="Text Placeholder 2"/>
          <p:cNvSpPr txBox="1">
            <a:spLocks/>
          </p:cNvSpPr>
          <p:nvPr/>
        </p:nvSpPr>
        <p:spPr bwMode="auto">
          <a:xfrm>
            <a:off x="1916112" y="2713037"/>
            <a:ext cx="6629400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indent="-51435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 </a:t>
            </a:r>
            <a: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node u is disabled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if </a:t>
            </a:r>
            <a: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any path from u to n visits at least one infected node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/>
            </a:r>
            <a:b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</a:b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6" grpId="0"/>
      <p:bldP spid="97" grpId="0"/>
      <p:bldP spid="99" grpId="0" animBg="1"/>
      <p:bldP spid="100" grpId="0" animBg="1"/>
      <p:bldP spid="101" grpId="0" animBg="1"/>
      <p:bldP spid="59" grpId="0" animBg="1"/>
      <p:bldP spid="60" grpId="0" animBg="1"/>
      <p:bldP spid="62" grpId="0"/>
      <p:bldP spid="103" grpId="0"/>
      <p:bldP spid="104" grpId="0"/>
      <p:bldP spid="105" grpId="0" animBg="1"/>
      <p:bldP spid="10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Rectangle 396"/>
          <p:cNvSpPr/>
          <p:nvPr/>
        </p:nvSpPr>
        <p:spPr bwMode="auto">
          <a:xfrm>
            <a:off x="1458912" y="2027237"/>
            <a:ext cx="7542000" cy="1080000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8</a:t>
            </a:fld>
            <a:endParaRPr lang="fi-FI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Self domination: disabled sets</a:t>
            </a:r>
            <a:endParaRPr lang="en-US" dirty="0"/>
          </a:p>
        </p:txBody>
      </p:sp>
      <p:sp>
        <p:nvSpPr>
          <p:cNvPr id="2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92113" y="1458848"/>
            <a:ext cx="9372599" cy="423193"/>
          </a:xfrm>
          <a:noFill/>
        </p:spPr>
        <p:txBody>
          <a:bodyPr wrap="square">
            <a:spAutoFit/>
          </a:bodyPr>
          <a:lstStyle/>
          <a:p>
            <a:pPr marL="622300" indent="-514350">
              <a:lnSpc>
                <a:spcPct val="90000"/>
              </a:lnSpc>
              <a:buSzTx/>
              <a:buFont typeface="Wingdings" charset="2"/>
              <a:buChar char="§"/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We define the set of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self-dominant </a:t>
            </a:r>
            <a:r>
              <a:rPr lang="en-US" sz="30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disabled </a:t>
            </a:r>
            <a:r>
              <a:rPr lang="en-US" sz="30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sets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       :</a:t>
            </a:r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712" y="1462555"/>
            <a:ext cx="533400" cy="488482"/>
          </a:xfrm>
          <a:prstGeom prst="rect">
            <a:avLst/>
          </a:prstGeom>
        </p:spPr>
      </p:pic>
      <p:grpSp>
        <p:nvGrpSpPr>
          <p:cNvPr id="151" name="Group 150"/>
          <p:cNvGrpSpPr/>
          <p:nvPr/>
        </p:nvGrpSpPr>
        <p:grpSpPr>
          <a:xfrm>
            <a:off x="239712" y="3398837"/>
            <a:ext cx="3444329" cy="2236527"/>
            <a:chOff x="392112" y="3475037"/>
            <a:chExt cx="4264405" cy="2974651"/>
          </a:xfrm>
        </p:grpSpPr>
        <p:grpSp>
          <p:nvGrpSpPr>
            <p:cNvPr id="97" name="Group 96"/>
            <p:cNvGrpSpPr/>
            <p:nvPr/>
          </p:nvGrpSpPr>
          <p:grpSpPr>
            <a:xfrm>
              <a:off x="392112" y="3475037"/>
              <a:ext cx="3748599" cy="2644302"/>
              <a:chOff x="2274604" y="3627437"/>
              <a:chExt cx="3748599" cy="2644302"/>
            </a:xfrm>
          </p:grpSpPr>
          <p:cxnSp>
            <p:nvCxnSpPr>
              <p:cNvPr id="98" name="Straight Arrow Connector 97"/>
              <p:cNvCxnSpPr>
                <a:stCxn id="126" idx="2"/>
              </p:cNvCxnSpPr>
              <p:nvPr/>
            </p:nvCxnSpPr>
            <p:spPr>
              <a:xfrm rot="10800000" flipH="1">
                <a:off x="3592512" y="5029517"/>
                <a:ext cx="685800" cy="1066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/>
              <p:cNvSpPr/>
              <p:nvPr/>
            </p:nvSpPr>
            <p:spPr>
              <a:xfrm>
                <a:off x="2525712" y="4313237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3546792" y="3977957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1" name="Straight Arrow Connector 100"/>
              <p:cNvCxnSpPr>
                <a:stCxn id="99" idx="6"/>
                <a:endCxn id="100" idx="2"/>
              </p:cNvCxnSpPr>
              <p:nvPr/>
            </p:nvCxnSpPr>
            <p:spPr>
              <a:xfrm flipV="1">
                <a:off x="2800032" y="4115117"/>
                <a:ext cx="746760" cy="3352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stCxn id="100" idx="5"/>
              </p:cNvCxnSpPr>
              <p:nvPr/>
            </p:nvCxnSpPr>
            <p:spPr>
              <a:xfrm rot="16200000" flipH="1">
                <a:off x="3689499" y="4303544"/>
                <a:ext cx="720426" cy="5375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>
                <a:endCxn id="126" idx="2"/>
              </p:cNvCxnSpPr>
              <p:nvPr/>
            </p:nvCxnSpPr>
            <p:spPr>
              <a:xfrm>
                <a:off x="3181032" y="5029517"/>
                <a:ext cx="411480" cy="1066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/>
              <p:cNvCxnSpPr>
                <a:endCxn id="100" idx="3"/>
              </p:cNvCxnSpPr>
              <p:nvPr/>
            </p:nvCxnSpPr>
            <p:spPr>
              <a:xfrm rot="5400000" flipH="1" flipV="1">
                <a:off x="3003699" y="4349264"/>
                <a:ext cx="720426" cy="44610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>
                <a:stCxn id="100" idx="4"/>
                <a:endCxn id="126" idx="0"/>
              </p:cNvCxnSpPr>
              <p:nvPr/>
            </p:nvCxnSpPr>
            <p:spPr>
              <a:xfrm rot="16200000" flipH="1">
                <a:off x="3333432" y="4602797"/>
                <a:ext cx="746760" cy="457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Oval 114"/>
              <p:cNvSpPr/>
              <p:nvPr/>
            </p:nvSpPr>
            <p:spPr>
              <a:xfrm>
                <a:off x="4659312" y="3627437"/>
                <a:ext cx="274320" cy="2743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5649912" y="4206557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4789204" y="4389437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18" name="Straight Arrow Connector 117"/>
              <p:cNvCxnSpPr>
                <a:stCxn id="116" idx="1"/>
                <a:endCxn id="115" idx="5"/>
              </p:cNvCxnSpPr>
              <p:nvPr/>
            </p:nvCxnSpPr>
            <p:spPr>
              <a:xfrm rot="16200000" flipV="1">
                <a:off x="5099199" y="3655844"/>
                <a:ext cx="385146" cy="7966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/>
              <p:cNvCxnSpPr>
                <a:stCxn id="117" idx="0"/>
                <a:endCxn id="115" idx="4"/>
              </p:cNvCxnSpPr>
              <p:nvPr/>
            </p:nvCxnSpPr>
            <p:spPr>
              <a:xfrm rot="16200000" flipV="1">
                <a:off x="4617578" y="4080651"/>
                <a:ext cx="487680" cy="1298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/>
              <p:cNvCxnSpPr>
                <a:stCxn id="117" idx="3"/>
                <a:endCxn id="129" idx="7"/>
              </p:cNvCxnSpPr>
              <p:nvPr/>
            </p:nvCxnSpPr>
            <p:spPr>
              <a:xfrm rot="5400000">
                <a:off x="4516267" y="4620663"/>
                <a:ext cx="310190" cy="31603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>
                <a:stCxn id="100" idx="6"/>
                <a:endCxn id="115" idx="3"/>
              </p:cNvCxnSpPr>
              <p:nvPr/>
            </p:nvCxnSpPr>
            <p:spPr>
              <a:xfrm flipV="1">
                <a:off x="3821112" y="3861584"/>
                <a:ext cx="878373" cy="2535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/>
              <p:cNvCxnSpPr>
                <a:endCxn id="126" idx="4"/>
              </p:cNvCxnSpPr>
              <p:nvPr/>
            </p:nvCxnSpPr>
            <p:spPr>
              <a:xfrm rot="16200000" flipV="1">
                <a:off x="3501072" y="5501957"/>
                <a:ext cx="487680" cy="304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/>
              <p:cNvCxnSpPr/>
              <p:nvPr/>
            </p:nvCxnSpPr>
            <p:spPr>
              <a:xfrm rot="5400000" flipH="1" flipV="1">
                <a:off x="3750459" y="5233184"/>
                <a:ext cx="674706" cy="4613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/>
              <p:cNvCxnSpPr/>
              <p:nvPr/>
            </p:nvCxnSpPr>
            <p:spPr>
              <a:xfrm rot="5400000" flipH="1" flipV="1">
                <a:off x="2800032" y="5410517"/>
                <a:ext cx="48768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>
                <a:stCxn id="117" idx="6"/>
                <a:endCxn id="116" idx="3"/>
              </p:cNvCxnSpPr>
              <p:nvPr/>
            </p:nvCxnSpPr>
            <p:spPr>
              <a:xfrm flipV="1">
                <a:off x="5063524" y="4440704"/>
                <a:ext cx="626561" cy="8589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Oval 125"/>
              <p:cNvSpPr/>
              <p:nvPr/>
            </p:nvSpPr>
            <p:spPr>
              <a:xfrm>
                <a:off x="3592512" y="4999037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3624000" y="5761200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2911200" y="5653200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4279200" y="4893600"/>
                <a:ext cx="274320" cy="274320"/>
              </a:xfrm>
              <a:prstGeom prst="ellipse">
                <a:avLst/>
              </a:prstGeom>
              <a:solidFill>
                <a:schemeClr val="accent2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2907600" y="4886400"/>
                <a:ext cx="274320" cy="274320"/>
              </a:xfrm>
              <a:prstGeom prst="ellipse">
                <a:avLst/>
              </a:prstGeom>
              <a:solidFill>
                <a:schemeClr val="accent2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4916204" y="4544857"/>
                <a:ext cx="352257" cy="409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8</a:t>
                </a:r>
                <a:endParaRPr lang="en-US" sz="1400" dirty="0"/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4332004" y="5132326"/>
                <a:ext cx="352257" cy="409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5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3302407" y="3627437"/>
                <a:ext cx="352257" cy="409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</a:t>
                </a:r>
                <a:endParaRPr lang="en-US" sz="1400" dirty="0"/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3417604" y="4675127"/>
                <a:ext cx="352257" cy="409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4</a:t>
                </a:r>
                <a:endParaRPr lang="en-US" sz="1400" dirty="0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2274604" y="4008436"/>
                <a:ext cx="352257" cy="409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</a:t>
                </a:r>
                <a:endParaRPr lang="en-US" sz="1400" dirty="0"/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2579404" y="4770437"/>
                <a:ext cx="352257" cy="409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3</a:t>
                </a:r>
                <a:endParaRPr lang="en-US" sz="1400" dirty="0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2677090" y="5761038"/>
                <a:ext cx="352257" cy="409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6</a:t>
                </a:r>
                <a:endParaRPr lang="en-US" sz="1400" dirty="0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3341404" y="5862386"/>
                <a:ext cx="352257" cy="409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7</a:t>
                </a:r>
                <a:endParaRPr lang="en-US" sz="1400" dirty="0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5670946" y="4443508"/>
                <a:ext cx="352257" cy="409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9</a:t>
                </a:r>
                <a:endParaRPr lang="en-US" sz="1400" dirty="0"/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2467654" y="5400658"/>
              <a:ext cx="2188863" cy="1049030"/>
              <a:chOff x="6201454" y="3095548"/>
              <a:chExt cx="2188863" cy="1049030"/>
            </a:xfrm>
          </p:grpSpPr>
          <p:sp>
            <p:nvSpPr>
              <p:cNvPr id="141" name="TextBox 140"/>
              <p:cNvSpPr txBox="1"/>
              <p:nvPr/>
            </p:nvSpPr>
            <p:spPr>
              <a:xfrm>
                <a:off x="6484482" y="3612419"/>
                <a:ext cx="1905835" cy="532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Sink node n</a:t>
                </a:r>
                <a:endParaRPr lang="en-US" sz="2000" dirty="0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6484482" y="3095548"/>
                <a:ext cx="1358500" cy="532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Infected</a:t>
                </a:r>
                <a:endParaRPr lang="en-US" sz="2000" dirty="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6201454" y="3288828"/>
                <a:ext cx="274445" cy="225622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6201454" y="3773531"/>
                <a:ext cx="274445" cy="22562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4" name="Group 96"/>
          <p:cNvGrpSpPr/>
          <p:nvPr/>
        </p:nvGrpSpPr>
        <p:grpSpPr>
          <a:xfrm>
            <a:off x="3947731" y="3322637"/>
            <a:ext cx="1778381" cy="1219200"/>
            <a:chOff x="2525712" y="3627437"/>
            <a:chExt cx="3398520" cy="2408083"/>
          </a:xfrm>
        </p:grpSpPr>
        <p:cxnSp>
          <p:nvCxnSpPr>
            <p:cNvPr id="160" name="Straight Arrow Connector 159"/>
            <p:cNvCxnSpPr>
              <a:stCxn id="179" idx="2"/>
            </p:cNvCxnSpPr>
            <p:nvPr/>
          </p:nvCxnSpPr>
          <p:spPr>
            <a:xfrm rot="10800000" flipH="1">
              <a:off x="3592512" y="5029517"/>
              <a:ext cx="68580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Oval 160"/>
            <p:cNvSpPr/>
            <p:nvPr/>
          </p:nvSpPr>
          <p:spPr>
            <a:xfrm>
              <a:off x="2525712" y="43132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Oval 161"/>
            <p:cNvSpPr/>
            <p:nvPr/>
          </p:nvSpPr>
          <p:spPr>
            <a:xfrm>
              <a:off x="3546792" y="397795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3" name="Straight Arrow Connector 162"/>
            <p:cNvCxnSpPr>
              <a:stCxn id="161" idx="6"/>
              <a:endCxn id="162" idx="2"/>
            </p:cNvCxnSpPr>
            <p:nvPr/>
          </p:nvCxnSpPr>
          <p:spPr>
            <a:xfrm flipV="1">
              <a:off x="2800032" y="4115117"/>
              <a:ext cx="746760" cy="3352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>
              <a:stCxn id="162" idx="5"/>
            </p:cNvCxnSpPr>
            <p:nvPr/>
          </p:nvCxnSpPr>
          <p:spPr>
            <a:xfrm rot="16200000" flipH="1">
              <a:off x="3689499" y="4303544"/>
              <a:ext cx="720426" cy="537546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>
              <a:endCxn id="179" idx="2"/>
            </p:cNvCxnSpPr>
            <p:nvPr/>
          </p:nvCxnSpPr>
          <p:spPr>
            <a:xfrm>
              <a:off x="3181032" y="5029517"/>
              <a:ext cx="41148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>
              <a:endCxn id="162" idx="3"/>
            </p:cNvCxnSpPr>
            <p:nvPr/>
          </p:nvCxnSpPr>
          <p:spPr>
            <a:xfrm rot="5400000" flipH="1" flipV="1">
              <a:off x="3003699" y="4349264"/>
              <a:ext cx="720426" cy="4461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>
              <a:stCxn id="162" idx="4"/>
              <a:endCxn id="179" idx="0"/>
            </p:cNvCxnSpPr>
            <p:nvPr/>
          </p:nvCxnSpPr>
          <p:spPr>
            <a:xfrm rot="16200000" flipH="1">
              <a:off x="3333432" y="4602797"/>
              <a:ext cx="746760" cy="4572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Oval 167"/>
            <p:cNvSpPr/>
            <p:nvPr/>
          </p:nvSpPr>
          <p:spPr>
            <a:xfrm>
              <a:off x="4659312" y="3627437"/>
              <a:ext cx="274320" cy="2743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69" name="Oval 168"/>
            <p:cNvSpPr/>
            <p:nvPr/>
          </p:nvSpPr>
          <p:spPr>
            <a:xfrm>
              <a:off x="5649912" y="420655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Oval 169"/>
            <p:cNvSpPr/>
            <p:nvPr/>
          </p:nvSpPr>
          <p:spPr>
            <a:xfrm>
              <a:off x="4789204" y="43894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1" name="Straight Arrow Connector 170"/>
            <p:cNvCxnSpPr>
              <a:stCxn id="169" idx="1"/>
              <a:endCxn id="168" idx="5"/>
            </p:cNvCxnSpPr>
            <p:nvPr/>
          </p:nvCxnSpPr>
          <p:spPr>
            <a:xfrm rot="16200000" flipV="1">
              <a:off x="5099199" y="3655844"/>
              <a:ext cx="385146" cy="7966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>
              <a:stCxn id="170" idx="0"/>
              <a:endCxn id="168" idx="4"/>
            </p:cNvCxnSpPr>
            <p:nvPr/>
          </p:nvCxnSpPr>
          <p:spPr>
            <a:xfrm rot="16200000" flipV="1">
              <a:off x="4617578" y="4080651"/>
              <a:ext cx="487680" cy="1298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>
              <a:stCxn id="170" idx="3"/>
              <a:endCxn id="182" idx="7"/>
            </p:cNvCxnSpPr>
            <p:nvPr/>
          </p:nvCxnSpPr>
          <p:spPr>
            <a:xfrm rot="5400000">
              <a:off x="4516267" y="4620663"/>
              <a:ext cx="310190" cy="31603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stCxn id="162" idx="6"/>
              <a:endCxn id="168" idx="3"/>
            </p:cNvCxnSpPr>
            <p:nvPr/>
          </p:nvCxnSpPr>
          <p:spPr>
            <a:xfrm flipV="1">
              <a:off x="3821112" y="3861584"/>
              <a:ext cx="878373" cy="25353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>
              <a:endCxn id="179" idx="4"/>
            </p:cNvCxnSpPr>
            <p:nvPr/>
          </p:nvCxnSpPr>
          <p:spPr>
            <a:xfrm rot="16200000" flipV="1">
              <a:off x="3501072" y="5501957"/>
              <a:ext cx="487680" cy="3048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/>
            <p:nvPr/>
          </p:nvCxnSpPr>
          <p:spPr>
            <a:xfrm rot="5400000" flipH="1" flipV="1">
              <a:off x="3750459" y="5233184"/>
              <a:ext cx="674706" cy="4613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/>
            <p:nvPr/>
          </p:nvCxnSpPr>
          <p:spPr>
            <a:xfrm rot="5400000" flipH="1" flipV="1">
              <a:off x="2800032" y="5410517"/>
              <a:ext cx="48768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>
              <a:stCxn id="170" idx="6"/>
              <a:endCxn id="169" idx="3"/>
            </p:cNvCxnSpPr>
            <p:nvPr/>
          </p:nvCxnSpPr>
          <p:spPr>
            <a:xfrm flipV="1">
              <a:off x="5063524" y="4440704"/>
              <a:ext cx="626561" cy="8589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Oval 178"/>
            <p:cNvSpPr/>
            <p:nvPr/>
          </p:nvSpPr>
          <p:spPr>
            <a:xfrm>
              <a:off x="3592512" y="49990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Oval 179"/>
            <p:cNvSpPr/>
            <p:nvPr/>
          </p:nvSpPr>
          <p:spPr>
            <a:xfrm>
              <a:off x="3624000" y="57612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81" name="Oval 180"/>
            <p:cNvSpPr/>
            <p:nvPr/>
          </p:nvSpPr>
          <p:spPr>
            <a:xfrm>
              <a:off x="2911200" y="56532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82" name="Oval 181"/>
            <p:cNvSpPr/>
            <p:nvPr/>
          </p:nvSpPr>
          <p:spPr>
            <a:xfrm>
              <a:off x="4279200" y="48936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83" name="Oval 182"/>
            <p:cNvSpPr/>
            <p:nvPr/>
          </p:nvSpPr>
          <p:spPr>
            <a:xfrm>
              <a:off x="2907600" y="48864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3" name="Group 96"/>
          <p:cNvGrpSpPr/>
          <p:nvPr/>
        </p:nvGrpSpPr>
        <p:grpSpPr>
          <a:xfrm>
            <a:off x="3947731" y="4694237"/>
            <a:ext cx="1778381" cy="1219200"/>
            <a:chOff x="2525712" y="3627437"/>
            <a:chExt cx="3398520" cy="2408083"/>
          </a:xfrm>
        </p:grpSpPr>
        <p:cxnSp>
          <p:nvCxnSpPr>
            <p:cNvPr id="194" name="Straight Arrow Connector 193"/>
            <p:cNvCxnSpPr>
              <a:stCxn id="213" idx="2"/>
            </p:cNvCxnSpPr>
            <p:nvPr/>
          </p:nvCxnSpPr>
          <p:spPr>
            <a:xfrm rot="10800000" flipH="1">
              <a:off x="3592512" y="5029517"/>
              <a:ext cx="68580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194"/>
            <p:cNvSpPr/>
            <p:nvPr/>
          </p:nvSpPr>
          <p:spPr>
            <a:xfrm>
              <a:off x="2525712" y="43132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Oval 195"/>
            <p:cNvSpPr/>
            <p:nvPr/>
          </p:nvSpPr>
          <p:spPr>
            <a:xfrm>
              <a:off x="3546792" y="397795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7" name="Straight Arrow Connector 196"/>
            <p:cNvCxnSpPr>
              <a:stCxn id="195" idx="6"/>
              <a:endCxn id="196" idx="2"/>
            </p:cNvCxnSpPr>
            <p:nvPr/>
          </p:nvCxnSpPr>
          <p:spPr>
            <a:xfrm flipV="1">
              <a:off x="2800032" y="4115117"/>
              <a:ext cx="746760" cy="3352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>
              <a:stCxn id="196" idx="5"/>
            </p:cNvCxnSpPr>
            <p:nvPr/>
          </p:nvCxnSpPr>
          <p:spPr>
            <a:xfrm rot="16200000" flipH="1">
              <a:off x="3689499" y="4303544"/>
              <a:ext cx="720426" cy="537546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>
              <a:endCxn id="213" idx="2"/>
            </p:cNvCxnSpPr>
            <p:nvPr/>
          </p:nvCxnSpPr>
          <p:spPr>
            <a:xfrm>
              <a:off x="3181032" y="5029517"/>
              <a:ext cx="41148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>
              <a:endCxn id="196" idx="3"/>
            </p:cNvCxnSpPr>
            <p:nvPr/>
          </p:nvCxnSpPr>
          <p:spPr>
            <a:xfrm rot="5400000" flipH="1" flipV="1">
              <a:off x="3003699" y="4349264"/>
              <a:ext cx="720426" cy="4461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>
              <a:stCxn id="196" idx="4"/>
              <a:endCxn id="213" idx="0"/>
            </p:cNvCxnSpPr>
            <p:nvPr/>
          </p:nvCxnSpPr>
          <p:spPr>
            <a:xfrm rot="16200000" flipH="1">
              <a:off x="3333432" y="4602797"/>
              <a:ext cx="746760" cy="4572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Oval 201"/>
            <p:cNvSpPr/>
            <p:nvPr/>
          </p:nvSpPr>
          <p:spPr>
            <a:xfrm>
              <a:off x="4659312" y="3627437"/>
              <a:ext cx="274320" cy="2743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03" name="Oval 202"/>
            <p:cNvSpPr/>
            <p:nvPr/>
          </p:nvSpPr>
          <p:spPr>
            <a:xfrm>
              <a:off x="5649912" y="420655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04" name="Oval 203"/>
            <p:cNvSpPr/>
            <p:nvPr/>
          </p:nvSpPr>
          <p:spPr>
            <a:xfrm>
              <a:off x="4789204" y="43894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5" name="Straight Arrow Connector 204"/>
            <p:cNvCxnSpPr>
              <a:stCxn id="203" idx="1"/>
              <a:endCxn id="202" idx="5"/>
            </p:cNvCxnSpPr>
            <p:nvPr/>
          </p:nvCxnSpPr>
          <p:spPr>
            <a:xfrm rot="16200000" flipV="1">
              <a:off x="5099199" y="3655844"/>
              <a:ext cx="385146" cy="7966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/>
            <p:cNvCxnSpPr>
              <a:stCxn id="204" idx="0"/>
              <a:endCxn id="202" idx="4"/>
            </p:cNvCxnSpPr>
            <p:nvPr/>
          </p:nvCxnSpPr>
          <p:spPr>
            <a:xfrm rot="16200000" flipV="1">
              <a:off x="4617578" y="4080651"/>
              <a:ext cx="487680" cy="1298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/>
            <p:cNvCxnSpPr>
              <a:stCxn id="204" idx="3"/>
              <a:endCxn id="216" idx="7"/>
            </p:cNvCxnSpPr>
            <p:nvPr/>
          </p:nvCxnSpPr>
          <p:spPr>
            <a:xfrm rot="5400000">
              <a:off x="4516267" y="4620663"/>
              <a:ext cx="310190" cy="31603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/>
            <p:cNvCxnSpPr>
              <a:stCxn id="196" idx="6"/>
              <a:endCxn id="202" idx="3"/>
            </p:cNvCxnSpPr>
            <p:nvPr/>
          </p:nvCxnSpPr>
          <p:spPr>
            <a:xfrm flipV="1">
              <a:off x="3821112" y="3861584"/>
              <a:ext cx="878373" cy="25353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>
              <a:endCxn id="213" idx="4"/>
            </p:cNvCxnSpPr>
            <p:nvPr/>
          </p:nvCxnSpPr>
          <p:spPr>
            <a:xfrm rot="16200000" flipV="1">
              <a:off x="3501072" y="5501957"/>
              <a:ext cx="487680" cy="3048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/>
            <p:nvPr/>
          </p:nvCxnSpPr>
          <p:spPr>
            <a:xfrm rot="5400000" flipH="1" flipV="1">
              <a:off x="3750459" y="5233184"/>
              <a:ext cx="674706" cy="4613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/>
            <p:nvPr/>
          </p:nvCxnSpPr>
          <p:spPr>
            <a:xfrm rot="5400000" flipH="1" flipV="1">
              <a:off x="2800032" y="5410517"/>
              <a:ext cx="48768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/>
            <p:cNvCxnSpPr>
              <a:stCxn id="204" idx="6"/>
              <a:endCxn id="203" idx="3"/>
            </p:cNvCxnSpPr>
            <p:nvPr/>
          </p:nvCxnSpPr>
          <p:spPr>
            <a:xfrm flipV="1">
              <a:off x="5063524" y="4440704"/>
              <a:ext cx="626561" cy="8589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Oval 212"/>
            <p:cNvSpPr/>
            <p:nvPr/>
          </p:nvSpPr>
          <p:spPr>
            <a:xfrm>
              <a:off x="3592512" y="4999037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14" name="Oval 213"/>
            <p:cNvSpPr/>
            <p:nvPr/>
          </p:nvSpPr>
          <p:spPr>
            <a:xfrm>
              <a:off x="3624000" y="57612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Oval 214"/>
            <p:cNvSpPr/>
            <p:nvPr/>
          </p:nvSpPr>
          <p:spPr>
            <a:xfrm>
              <a:off x="2911200" y="56532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Oval 215"/>
            <p:cNvSpPr/>
            <p:nvPr/>
          </p:nvSpPr>
          <p:spPr>
            <a:xfrm>
              <a:off x="4279200" y="48936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17" name="Oval 216"/>
            <p:cNvSpPr/>
            <p:nvPr/>
          </p:nvSpPr>
          <p:spPr>
            <a:xfrm>
              <a:off x="2907600" y="48864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8" name="Group 96"/>
          <p:cNvGrpSpPr/>
          <p:nvPr/>
        </p:nvGrpSpPr>
        <p:grpSpPr>
          <a:xfrm>
            <a:off x="3973512" y="6065837"/>
            <a:ext cx="1778381" cy="1219200"/>
            <a:chOff x="2525712" y="3627437"/>
            <a:chExt cx="3398520" cy="2408083"/>
          </a:xfrm>
        </p:grpSpPr>
        <p:cxnSp>
          <p:nvCxnSpPr>
            <p:cNvPr id="219" name="Straight Arrow Connector 218"/>
            <p:cNvCxnSpPr>
              <a:stCxn id="238" idx="2"/>
            </p:cNvCxnSpPr>
            <p:nvPr/>
          </p:nvCxnSpPr>
          <p:spPr>
            <a:xfrm rot="10800000" flipH="1">
              <a:off x="3592512" y="5029517"/>
              <a:ext cx="68580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Oval 219"/>
            <p:cNvSpPr/>
            <p:nvPr/>
          </p:nvSpPr>
          <p:spPr>
            <a:xfrm>
              <a:off x="2525712" y="4313237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21" name="Oval 220"/>
            <p:cNvSpPr/>
            <p:nvPr/>
          </p:nvSpPr>
          <p:spPr>
            <a:xfrm>
              <a:off x="3546792" y="3977957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2" name="Straight Arrow Connector 221"/>
            <p:cNvCxnSpPr>
              <a:stCxn id="220" idx="6"/>
              <a:endCxn id="221" idx="2"/>
            </p:cNvCxnSpPr>
            <p:nvPr/>
          </p:nvCxnSpPr>
          <p:spPr>
            <a:xfrm flipV="1">
              <a:off x="2800032" y="4115117"/>
              <a:ext cx="746760" cy="3352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>
              <a:stCxn id="221" idx="5"/>
            </p:cNvCxnSpPr>
            <p:nvPr/>
          </p:nvCxnSpPr>
          <p:spPr>
            <a:xfrm rot="16200000" flipH="1">
              <a:off x="3689499" y="4303544"/>
              <a:ext cx="720426" cy="537546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/>
            <p:cNvCxnSpPr>
              <a:endCxn id="238" idx="2"/>
            </p:cNvCxnSpPr>
            <p:nvPr/>
          </p:nvCxnSpPr>
          <p:spPr>
            <a:xfrm>
              <a:off x="3181032" y="5029517"/>
              <a:ext cx="41148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/>
            <p:cNvCxnSpPr>
              <a:endCxn id="221" idx="3"/>
            </p:cNvCxnSpPr>
            <p:nvPr/>
          </p:nvCxnSpPr>
          <p:spPr>
            <a:xfrm rot="5400000" flipH="1" flipV="1">
              <a:off x="3003699" y="4349264"/>
              <a:ext cx="720426" cy="4461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/>
            <p:cNvCxnSpPr>
              <a:stCxn id="221" idx="4"/>
              <a:endCxn id="238" idx="0"/>
            </p:cNvCxnSpPr>
            <p:nvPr/>
          </p:nvCxnSpPr>
          <p:spPr>
            <a:xfrm rot="16200000" flipH="1">
              <a:off x="3333432" y="4602797"/>
              <a:ext cx="746760" cy="4572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Oval 226"/>
            <p:cNvSpPr/>
            <p:nvPr/>
          </p:nvSpPr>
          <p:spPr>
            <a:xfrm>
              <a:off x="4659312" y="3627437"/>
              <a:ext cx="274320" cy="2743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28" name="Oval 227"/>
            <p:cNvSpPr/>
            <p:nvPr/>
          </p:nvSpPr>
          <p:spPr>
            <a:xfrm>
              <a:off x="5649912" y="420655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29" name="Oval 228"/>
            <p:cNvSpPr/>
            <p:nvPr/>
          </p:nvSpPr>
          <p:spPr>
            <a:xfrm>
              <a:off x="4789204" y="43894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0" name="Straight Arrow Connector 229"/>
            <p:cNvCxnSpPr>
              <a:stCxn id="228" idx="1"/>
              <a:endCxn id="227" idx="5"/>
            </p:cNvCxnSpPr>
            <p:nvPr/>
          </p:nvCxnSpPr>
          <p:spPr>
            <a:xfrm rot="16200000" flipV="1">
              <a:off x="5099199" y="3655844"/>
              <a:ext cx="385146" cy="7966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/>
            <p:cNvCxnSpPr>
              <a:stCxn id="229" idx="0"/>
              <a:endCxn id="227" idx="4"/>
            </p:cNvCxnSpPr>
            <p:nvPr/>
          </p:nvCxnSpPr>
          <p:spPr>
            <a:xfrm rot="16200000" flipV="1">
              <a:off x="4617578" y="4080651"/>
              <a:ext cx="487680" cy="1298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/>
            <p:cNvCxnSpPr>
              <a:stCxn id="229" idx="3"/>
              <a:endCxn id="241" idx="7"/>
            </p:cNvCxnSpPr>
            <p:nvPr/>
          </p:nvCxnSpPr>
          <p:spPr>
            <a:xfrm rot="5400000">
              <a:off x="4516267" y="4620663"/>
              <a:ext cx="310190" cy="31603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/>
            <p:cNvCxnSpPr>
              <a:stCxn id="221" idx="6"/>
              <a:endCxn id="227" idx="3"/>
            </p:cNvCxnSpPr>
            <p:nvPr/>
          </p:nvCxnSpPr>
          <p:spPr>
            <a:xfrm flipV="1">
              <a:off x="3821112" y="3861584"/>
              <a:ext cx="878373" cy="25353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/>
            <p:cNvCxnSpPr>
              <a:endCxn id="238" idx="4"/>
            </p:cNvCxnSpPr>
            <p:nvPr/>
          </p:nvCxnSpPr>
          <p:spPr>
            <a:xfrm rot="16200000" flipV="1">
              <a:off x="3501072" y="5501957"/>
              <a:ext cx="487680" cy="3048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234"/>
            <p:cNvCxnSpPr/>
            <p:nvPr/>
          </p:nvCxnSpPr>
          <p:spPr>
            <a:xfrm rot="5400000" flipH="1" flipV="1">
              <a:off x="3750459" y="5233184"/>
              <a:ext cx="674706" cy="4613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 rot="5400000" flipH="1" flipV="1">
              <a:off x="2800032" y="5410517"/>
              <a:ext cx="48768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>
              <a:stCxn id="229" idx="6"/>
              <a:endCxn id="228" idx="3"/>
            </p:cNvCxnSpPr>
            <p:nvPr/>
          </p:nvCxnSpPr>
          <p:spPr>
            <a:xfrm flipV="1">
              <a:off x="5063524" y="4440704"/>
              <a:ext cx="626561" cy="8589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Oval 237"/>
            <p:cNvSpPr/>
            <p:nvPr/>
          </p:nvSpPr>
          <p:spPr>
            <a:xfrm>
              <a:off x="3592512" y="4999037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Oval 238"/>
            <p:cNvSpPr/>
            <p:nvPr/>
          </p:nvSpPr>
          <p:spPr>
            <a:xfrm>
              <a:off x="3624000" y="57612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40" name="Oval 239"/>
            <p:cNvSpPr/>
            <p:nvPr/>
          </p:nvSpPr>
          <p:spPr>
            <a:xfrm>
              <a:off x="2911200" y="56532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41" name="Oval 240"/>
            <p:cNvSpPr/>
            <p:nvPr/>
          </p:nvSpPr>
          <p:spPr>
            <a:xfrm>
              <a:off x="4279200" y="48936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42" name="Oval 241"/>
            <p:cNvSpPr/>
            <p:nvPr/>
          </p:nvSpPr>
          <p:spPr>
            <a:xfrm>
              <a:off x="2907600" y="48864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3" name="Group 96"/>
          <p:cNvGrpSpPr/>
          <p:nvPr/>
        </p:nvGrpSpPr>
        <p:grpSpPr>
          <a:xfrm>
            <a:off x="5954712" y="3322637"/>
            <a:ext cx="1778381" cy="1219200"/>
            <a:chOff x="2525712" y="3627437"/>
            <a:chExt cx="3398520" cy="2408083"/>
          </a:xfrm>
        </p:grpSpPr>
        <p:cxnSp>
          <p:nvCxnSpPr>
            <p:cNvPr id="244" name="Straight Arrow Connector 243"/>
            <p:cNvCxnSpPr>
              <a:stCxn id="263" idx="2"/>
            </p:cNvCxnSpPr>
            <p:nvPr/>
          </p:nvCxnSpPr>
          <p:spPr>
            <a:xfrm rot="10800000" flipH="1">
              <a:off x="3592512" y="5029517"/>
              <a:ext cx="68580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Oval 244"/>
            <p:cNvSpPr/>
            <p:nvPr/>
          </p:nvSpPr>
          <p:spPr>
            <a:xfrm>
              <a:off x="2525712" y="43132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46" name="Oval 245"/>
            <p:cNvSpPr/>
            <p:nvPr/>
          </p:nvSpPr>
          <p:spPr>
            <a:xfrm>
              <a:off x="3546792" y="397795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7" name="Straight Arrow Connector 246"/>
            <p:cNvCxnSpPr>
              <a:stCxn id="245" idx="6"/>
              <a:endCxn id="246" idx="2"/>
            </p:cNvCxnSpPr>
            <p:nvPr/>
          </p:nvCxnSpPr>
          <p:spPr>
            <a:xfrm flipV="1">
              <a:off x="2800032" y="4115117"/>
              <a:ext cx="746760" cy="3352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Arrow Connector 247"/>
            <p:cNvCxnSpPr>
              <a:stCxn id="246" idx="5"/>
            </p:cNvCxnSpPr>
            <p:nvPr/>
          </p:nvCxnSpPr>
          <p:spPr>
            <a:xfrm rot="16200000" flipH="1">
              <a:off x="3689499" y="4303544"/>
              <a:ext cx="720426" cy="537546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Arrow Connector 248"/>
            <p:cNvCxnSpPr>
              <a:endCxn id="263" idx="2"/>
            </p:cNvCxnSpPr>
            <p:nvPr/>
          </p:nvCxnSpPr>
          <p:spPr>
            <a:xfrm>
              <a:off x="3181032" y="5029517"/>
              <a:ext cx="41148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Arrow Connector 249"/>
            <p:cNvCxnSpPr>
              <a:endCxn id="246" idx="3"/>
            </p:cNvCxnSpPr>
            <p:nvPr/>
          </p:nvCxnSpPr>
          <p:spPr>
            <a:xfrm rot="5400000" flipH="1" flipV="1">
              <a:off x="3003699" y="4349264"/>
              <a:ext cx="720426" cy="4461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Arrow Connector 250"/>
            <p:cNvCxnSpPr>
              <a:stCxn id="246" idx="4"/>
              <a:endCxn id="263" idx="0"/>
            </p:cNvCxnSpPr>
            <p:nvPr/>
          </p:nvCxnSpPr>
          <p:spPr>
            <a:xfrm rot="16200000" flipH="1">
              <a:off x="3333432" y="4602797"/>
              <a:ext cx="746760" cy="4572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Oval 251"/>
            <p:cNvSpPr/>
            <p:nvPr/>
          </p:nvSpPr>
          <p:spPr>
            <a:xfrm>
              <a:off x="4659312" y="3627437"/>
              <a:ext cx="274320" cy="2743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53" name="Oval 252"/>
            <p:cNvSpPr/>
            <p:nvPr/>
          </p:nvSpPr>
          <p:spPr>
            <a:xfrm>
              <a:off x="5649912" y="420655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54" name="Oval 253"/>
            <p:cNvSpPr/>
            <p:nvPr/>
          </p:nvSpPr>
          <p:spPr>
            <a:xfrm>
              <a:off x="4789204" y="4389437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55" name="Straight Arrow Connector 254"/>
            <p:cNvCxnSpPr>
              <a:stCxn id="253" idx="1"/>
              <a:endCxn id="252" idx="5"/>
            </p:cNvCxnSpPr>
            <p:nvPr/>
          </p:nvCxnSpPr>
          <p:spPr>
            <a:xfrm rot="16200000" flipV="1">
              <a:off x="5099199" y="3655844"/>
              <a:ext cx="385146" cy="7966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Arrow Connector 255"/>
            <p:cNvCxnSpPr>
              <a:stCxn id="254" idx="0"/>
              <a:endCxn id="252" idx="4"/>
            </p:cNvCxnSpPr>
            <p:nvPr/>
          </p:nvCxnSpPr>
          <p:spPr>
            <a:xfrm rot="16200000" flipV="1">
              <a:off x="4617578" y="4080651"/>
              <a:ext cx="487680" cy="1298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Arrow Connector 256"/>
            <p:cNvCxnSpPr>
              <a:stCxn id="254" idx="3"/>
              <a:endCxn id="266" idx="7"/>
            </p:cNvCxnSpPr>
            <p:nvPr/>
          </p:nvCxnSpPr>
          <p:spPr>
            <a:xfrm rot="5400000">
              <a:off x="4516267" y="4620663"/>
              <a:ext cx="310190" cy="31603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Arrow Connector 257"/>
            <p:cNvCxnSpPr>
              <a:stCxn id="246" idx="6"/>
              <a:endCxn id="252" idx="3"/>
            </p:cNvCxnSpPr>
            <p:nvPr/>
          </p:nvCxnSpPr>
          <p:spPr>
            <a:xfrm flipV="1">
              <a:off x="3821112" y="3861584"/>
              <a:ext cx="878373" cy="25353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Arrow Connector 258"/>
            <p:cNvCxnSpPr>
              <a:endCxn id="263" idx="4"/>
            </p:cNvCxnSpPr>
            <p:nvPr/>
          </p:nvCxnSpPr>
          <p:spPr>
            <a:xfrm rot="16200000" flipV="1">
              <a:off x="3501072" y="5501957"/>
              <a:ext cx="487680" cy="3048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Arrow Connector 259"/>
            <p:cNvCxnSpPr/>
            <p:nvPr/>
          </p:nvCxnSpPr>
          <p:spPr>
            <a:xfrm rot="5400000" flipH="1" flipV="1">
              <a:off x="3750459" y="5233184"/>
              <a:ext cx="674706" cy="4613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Arrow Connector 260"/>
            <p:cNvCxnSpPr/>
            <p:nvPr/>
          </p:nvCxnSpPr>
          <p:spPr>
            <a:xfrm rot="5400000" flipH="1" flipV="1">
              <a:off x="2800032" y="5410517"/>
              <a:ext cx="48768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Arrow Connector 261"/>
            <p:cNvCxnSpPr>
              <a:stCxn id="254" idx="6"/>
              <a:endCxn id="253" idx="3"/>
            </p:cNvCxnSpPr>
            <p:nvPr/>
          </p:nvCxnSpPr>
          <p:spPr>
            <a:xfrm flipV="1">
              <a:off x="5063524" y="4440704"/>
              <a:ext cx="626561" cy="8589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Oval 262"/>
            <p:cNvSpPr/>
            <p:nvPr/>
          </p:nvSpPr>
          <p:spPr>
            <a:xfrm>
              <a:off x="3592512" y="49990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64" name="Oval 263"/>
            <p:cNvSpPr/>
            <p:nvPr/>
          </p:nvSpPr>
          <p:spPr>
            <a:xfrm>
              <a:off x="3624000" y="57612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65" name="Oval 264"/>
            <p:cNvSpPr/>
            <p:nvPr/>
          </p:nvSpPr>
          <p:spPr>
            <a:xfrm>
              <a:off x="2911200" y="56532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66" name="Oval 265"/>
            <p:cNvSpPr/>
            <p:nvPr/>
          </p:nvSpPr>
          <p:spPr>
            <a:xfrm>
              <a:off x="4279200" y="48936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67" name="Oval 266"/>
            <p:cNvSpPr/>
            <p:nvPr/>
          </p:nvSpPr>
          <p:spPr>
            <a:xfrm>
              <a:off x="2907600" y="48864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8" name="Group 96"/>
          <p:cNvGrpSpPr/>
          <p:nvPr/>
        </p:nvGrpSpPr>
        <p:grpSpPr>
          <a:xfrm>
            <a:off x="6030912" y="4694237"/>
            <a:ext cx="1778381" cy="1219200"/>
            <a:chOff x="2525712" y="3627437"/>
            <a:chExt cx="3398520" cy="2408083"/>
          </a:xfrm>
        </p:grpSpPr>
        <p:cxnSp>
          <p:nvCxnSpPr>
            <p:cNvPr id="269" name="Straight Arrow Connector 268"/>
            <p:cNvCxnSpPr>
              <a:stCxn id="288" idx="2"/>
            </p:cNvCxnSpPr>
            <p:nvPr/>
          </p:nvCxnSpPr>
          <p:spPr>
            <a:xfrm rot="10800000" flipH="1">
              <a:off x="3592512" y="5029517"/>
              <a:ext cx="68580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0" name="Oval 269"/>
            <p:cNvSpPr/>
            <p:nvPr/>
          </p:nvSpPr>
          <p:spPr>
            <a:xfrm>
              <a:off x="2525712" y="43132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71" name="Oval 270"/>
            <p:cNvSpPr/>
            <p:nvPr/>
          </p:nvSpPr>
          <p:spPr>
            <a:xfrm>
              <a:off x="3546792" y="397795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72" name="Straight Arrow Connector 271"/>
            <p:cNvCxnSpPr>
              <a:stCxn id="270" idx="6"/>
              <a:endCxn id="271" idx="2"/>
            </p:cNvCxnSpPr>
            <p:nvPr/>
          </p:nvCxnSpPr>
          <p:spPr>
            <a:xfrm flipV="1">
              <a:off x="2800032" y="4115117"/>
              <a:ext cx="746760" cy="3352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Arrow Connector 272"/>
            <p:cNvCxnSpPr>
              <a:stCxn id="271" idx="5"/>
            </p:cNvCxnSpPr>
            <p:nvPr/>
          </p:nvCxnSpPr>
          <p:spPr>
            <a:xfrm rot="16200000" flipH="1">
              <a:off x="3689499" y="4303544"/>
              <a:ext cx="720426" cy="537546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Arrow Connector 273"/>
            <p:cNvCxnSpPr>
              <a:endCxn id="288" idx="2"/>
            </p:cNvCxnSpPr>
            <p:nvPr/>
          </p:nvCxnSpPr>
          <p:spPr>
            <a:xfrm>
              <a:off x="3181032" y="5029517"/>
              <a:ext cx="41148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Arrow Connector 274"/>
            <p:cNvCxnSpPr>
              <a:endCxn id="271" idx="3"/>
            </p:cNvCxnSpPr>
            <p:nvPr/>
          </p:nvCxnSpPr>
          <p:spPr>
            <a:xfrm rot="5400000" flipH="1" flipV="1">
              <a:off x="3003699" y="4349264"/>
              <a:ext cx="720426" cy="4461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Arrow Connector 275"/>
            <p:cNvCxnSpPr>
              <a:stCxn id="271" idx="4"/>
              <a:endCxn id="288" idx="0"/>
            </p:cNvCxnSpPr>
            <p:nvPr/>
          </p:nvCxnSpPr>
          <p:spPr>
            <a:xfrm rot="16200000" flipH="1">
              <a:off x="3333432" y="4602797"/>
              <a:ext cx="746760" cy="4572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Oval 276"/>
            <p:cNvSpPr/>
            <p:nvPr/>
          </p:nvSpPr>
          <p:spPr>
            <a:xfrm>
              <a:off x="4659312" y="3627437"/>
              <a:ext cx="274320" cy="2743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78" name="Oval 277"/>
            <p:cNvSpPr/>
            <p:nvPr/>
          </p:nvSpPr>
          <p:spPr>
            <a:xfrm>
              <a:off x="5649912" y="420655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79" name="Oval 278"/>
            <p:cNvSpPr/>
            <p:nvPr/>
          </p:nvSpPr>
          <p:spPr>
            <a:xfrm>
              <a:off x="4789204" y="4389437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80" name="Straight Arrow Connector 279"/>
            <p:cNvCxnSpPr>
              <a:stCxn id="278" idx="1"/>
              <a:endCxn id="277" idx="5"/>
            </p:cNvCxnSpPr>
            <p:nvPr/>
          </p:nvCxnSpPr>
          <p:spPr>
            <a:xfrm rot="16200000" flipV="1">
              <a:off x="5099199" y="3655844"/>
              <a:ext cx="385146" cy="7966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Arrow Connector 280"/>
            <p:cNvCxnSpPr>
              <a:stCxn id="279" idx="0"/>
              <a:endCxn id="277" idx="4"/>
            </p:cNvCxnSpPr>
            <p:nvPr/>
          </p:nvCxnSpPr>
          <p:spPr>
            <a:xfrm rot="16200000" flipV="1">
              <a:off x="4617578" y="4080651"/>
              <a:ext cx="487680" cy="1298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Arrow Connector 281"/>
            <p:cNvCxnSpPr>
              <a:stCxn id="279" idx="3"/>
              <a:endCxn id="291" idx="7"/>
            </p:cNvCxnSpPr>
            <p:nvPr/>
          </p:nvCxnSpPr>
          <p:spPr>
            <a:xfrm rot="5400000">
              <a:off x="4516267" y="4620663"/>
              <a:ext cx="310190" cy="31603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Arrow Connector 282"/>
            <p:cNvCxnSpPr>
              <a:stCxn id="271" idx="6"/>
              <a:endCxn id="277" idx="3"/>
            </p:cNvCxnSpPr>
            <p:nvPr/>
          </p:nvCxnSpPr>
          <p:spPr>
            <a:xfrm flipV="1">
              <a:off x="3821112" y="3861584"/>
              <a:ext cx="878373" cy="25353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Arrow Connector 283"/>
            <p:cNvCxnSpPr>
              <a:endCxn id="288" idx="4"/>
            </p:cNvCxnSpPr>
            <p:nvPr/>
          </p:nvCxnSpPr>
          <p:spPr>
            <a:xfrm rot="16200000" flipV="1">
              <a:off x="3501072" y="5501957"/>
              <a:ext cx="487680" cy="3048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Arrow Connector 284"/>
            <p:cNvCxnSpPr/>
            <p:nvPr/>
          </p:nvCxnSpPr>
          <p:spPr>
            <a:xfrm rot="5400000" flipH="1" flipV="1">
              <a:off x="3750459" y="5233184"/>
              <a:ext cx="674706" cy="4613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Arrow Connector 285"/>
            <p:cNvCxnSpPr/>
            <p:nvPr/>
          </p:nvCxnSpPr>
          <p:spPr>
            <a:xfrm rot="5400000" flipH="1" flipV="1">
              <a:off x="2800032" y="5410517"/>
              <a:ext cx="48768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/>
            <p:cNvCxnSpPr>
              <a:stCxn id="279" idx="6"/>
              <a:endCxn id="278" idx="3"/>
            </p:cNvCxnSpPr>
            <p:nvPr/>
          </p:nvCxnSpPr>
          <p:spPr>
            <a:xfrm flipV="1">
              <a:off x="5063524" y="4440704"/>
              <a:ext cx="626561" cy="8589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8" name="Oval 287"/>
            <p:cNvSpPr/>
            <p:nvPr/>
          </p:nvSpPr>
          <p:spPr>
            <a:xfrm>
              <a:off x="3592512" y="4999037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89" name="Oval 288"/>
            <p:cNvSpPr/>
            <p:nvPr/>
          </p:nvSpPr>
          <p:spPr>
            <a:xfrm>
              <a:off x="3624000" y="57612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90" name="Oval 289"/>
            <p:cNvSpPr/>
            <p:nvPr/>
          </p:nvSpPr>
          <p:spPr>
            <a:xfrm>
              <a:off x="2911200" y="56532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Oval 290"/>
            <p:cNvSpPr/>
            <p:nvPr/>
          </p:nvSpPr>
          <p:spPr>
            <a:xfrm>
              <a:off x="4279200" y="48936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92" name="Oval 291"/>
            <p:cNvSpPr/>
            <p:nvPr/>
          </p:nvSpPr>
          <p:spPr>
            <a:xfrm>
              <a:off x="2907600" y="48864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3" name="Group 96"/>
          <p:cNvGrpSpPr/>
          <p:nvPr/>
        </p:nvGrpSpPr>
        <p:grpSpPr>
          <a:xfrm>
            <a:off x="6030912" y="6065837"/>
            <a:ext cx="1778381" cy="1219200"/>
            <a:chOff x="2525712" y="3627437"/>
            <a:chExt cx="3398520" cy="2408083"/>
          </a:xfrm>
        </p:grpSpPr>
        <p:cxnSp>
          <p:nvCxnSpPr>
            <p:cNvPr id="294" name="Straight Arrow Connector 293"/>
            <p:cNvCxnSpPr>
              <a:stCxn id="313" idx="2"/>
            </p:cNvCxnSpPr>
            <p:nvPr/>
          </p:nvCxnSpPr>
          <p:spPr>
            <a:xfrm rot="10800000" flipH="1">
              <a:off x="3592512" y="5029517"/>
              <a:ext cx="68580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5" name="Oval 294"/>
            <p:cNvSpPr/>
            <p:nvPr/>
          </p:nvSpPr>
          <p:spPr>
            <a:xfrm>
              <a:off x="2525712" y="4313237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96" name="Oval 295"/>
            <p:cNvSpPr/>
            <p:nvPr/>
          </p:nvSpPr>
          <p:spPr>
            <a:xfrm>
              <a:off x="3546792" y="3977957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97" name="Straight Arrow Connector 296"/>
            <p:cNvCxnSpPr>
              <a:stCxn id="295" idx="6"/>
              <a:endCxn id="296" idx="2"/>
            </p:cNvCxnSpPr>
            <p:nvPr/>
          </p:nvCxnSpPr>
          <p:spPr>
            <a:xfrm flipV="1">
              <a:off x="2800032" y="4115117"/>
              <a:ext cx="746760" cy="3352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Arrow Connector 297"/>
            <p:cNvCxnSpPr>
              <a:stCxn id="296" idx="5"/>
            </p:cNvCxnSpPr>
            <p:nvPr/>
          </p:nvCxnSpPr>
          <p:spPr>
            <a:xfrm rot="16200000" flipH="1">
              <a:off x="3689499" y="4303544"/>
              <a:ext cx="720426" cy="537546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Arrow Connector 298"/>
            <p:cNvCxnSpPr>
              <a:endCxn id="313" idx="2"/>
            </p:cNvCxnSpPr>
            <p:nvPr/>
          </p:nvCxnSpPr>
          <p:spPr>
            <a:xfrm>
              <a:off x="3181032" y="5029517"/>
              <a:ext cx="41148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Arrow Connector 299"/>
            <p:cNvCxnSpPr>
              <a:endCxn id="296" idx="3"/>
            </p:cNvCxnSpPr>
            <p:nvPr/>
          </p:nvCxnSpPr>
          <p:spPr>
            <a:xfrm rot="5400000" flipH="1" flipV="1">
              <a:off x="3003699" y="4349264"/>
              <a:ext cx="720426" cy="4461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Arrow Connector 300"/>
            <p:cNvCxnSpPr>
              <a:stCxn id="296" idx="4"/>
              <a:endCxn id="313" idx="0"/>
            </p:cNvCxnSpPr>
            <p:nvPr/>
          </p:nvCxnSpPr>
          <p:spPr>
            <a:xfrm rot="16200000" flipH="1">
              <a:off x="3333432" y="4602797"/>
              <a:ext cx="746760" cy="4572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2" name="Oval 301"/>
            <p:cNvSpPr/>
            <p:nvPr/>
          </p:nvSpPr>
          <p:spPr>
            <a:xfrm>
              <a:off x="4659312" y="3627437"/>
              <a:ext cx="274320" cy="2743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03" name="Oval 302"/>
            <p:cNvSpPr/>
            <p:nvPr/>
          </p:nvSpPr>
          <p:spPr>
            <a:xfrm>
              <a:off x="5649912" y="420655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04" name="Oval 303"/>
            <p:cNvSpPr/>
            <p:nvPr/>
          </p:nvSpPr>
          <p:spPr>
            <a:xfrm>
              <a:off x="4789204" y="4389437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5" name="Straight Arrow Connector 304"/>
            <p:cNvCxnSpPr>
              <a:stCxn id="303" idx="1"/>
              <a:endCxn id="302" idx="5"/>
            </p:cNvCxnSpPr>
            <p:nvPr/>
          </p:nvCxnSpPr>
          <p:spPr>
            <a:xfrm rot="16200000" flipV="1">
              <a:off x="5099199" y="3655844"/>
              <a:ext cx="385146" cy="7966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Arrow Connector 305"/>
            <p:cNvCxnSpPr>
              <a:stCxn id="304" idx="0"/>
              <a:endCxn id="302" idx="4"/>
            </p:cNvCxnSpPr>
            <p:nvPr/>
          </p:nvCxnSpPr>
          <p:spPr>
            <a:xfrm rot="16200000" flipV="1">
              <a:off x="4617578" y="4080651"/>
              <a:ext cx="487680" cy="1298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Arrow Connector 306"/>
            <p:cNvCxnSpPr>
              <a:stCxn id="304" idx="3"/>
              <a:endCxn id="316" idx="7"/>
            </p:cNvCxnSpPr>
            <p:nvPr/>
          </p:nvCxnSpPr>
          <p:spPr>
            <a:xfrm rot="5400000">
              <a:off x="4516267" y="4620663"/>
              <a:ext cx="310190" cy="31603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Arrow Connector 307"/>
            <p:cNvCxnSpPr>
              <a:stCxn id="296" idx="6"/>
              <a:endCxn id="302" idx="3"/>
            </p:cNvCxnSpPr>
            <p:nvPr/>
          </p:nvCxnSpPr>
          <p:spPr>
            <a:xfrm flipV="1">
              <a:off x="3821112" y="3861584"/>
              <a:ext cx="878373" cy="25353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Arrow Connector 308"/>
            <p:cNvCxnSpPr>
              <a:endCxn id="313" idx="4"/>
            </p:cNvCxnSpPr>
            <p:nvPr/>
          </p:nvCxnSpPr>
          <p:spPr>
            <a:xfrm rot="16200000" flipV="1">
              <a:off x="3501072" y="5501957"/>
              <a:ext cx="487680" cy="3048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Arrow Connector 309"/>
            <p:cNvCxnSpPr/>
            <p:nvPr/>
          </p:nvCxnSpPr>
          <p:spPr>
            <a:xfrm rot="5400000" flipH="1" flipV="1">
              <a:off x="3750459" y="5233184"/>
              <a:ext cx="674706" cy="4613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Arrow Connector 310"/>
            <p:cNvCxnSpPr/>
            <p:nvPr/>
          </p:nvCxnSpPr>
          <p:spPr>
            <a:xfrm rot="5400000" flipH="1" flipV="1">
              <a:off x="2800032" y="5410517"/>
              <a:ext cx="48768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Arrow Connector 311"/>
            <p:cNvCxnSpPr>
              <a:stCxn id="304" idx="6"/>
              <a:endCxn id="303" idx="3"/>
            </p:cNvCxnSpPr>
            <p:nvPr/>
          </p:nvCxnSpPr>
          <p:spPr>
            <a:xfrm flipV="1">
              <a:off x="5063524" y="4440704"/>
              <a:ext cx="626561" cy="8589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Oval 312"/>
            <p:cNvSpPr/>
            <p:nvPr/>
          </p:nvSpPr>
          <p:spPr>
            <a:xfrm>
              <a:off x="3592512" y="4999037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14" name="Oval 313"/>
            <p:cNvSpPr/>
            <p:nvPr/>
          </p:nvSpPr>
          <p:spPr>
            <a:xfrm>
              <a:off x="3624000" y="57612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15" name="Oval 314"/>
            <p:cNvSpPr/>
            <p:nvPr/>
          </p:nvSpPr>
          <p:spPr>
            <a:xfrm>
              <a:off x="2911200" y="56532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16" name="Oval 315"/>
            <p:cNvSpPr/>
            <p:nvPr/>
          </p:nvSpPr>
          <p:spPr>
            <a:xfrm>
              <a:off x="4279200" y="48936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17" name="Oval 316"/>
            <p:cNvSpPr/>
            <p:nvPr/>
          </p:nvSpPr>
          <p:spPr>
            <a:xfrm>
              <a:off x="2907600" y="48864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8" name="Group 96"/>
          <p:cNvGrpSpPr/>
          <p:nvPr/>
        </p:nvGrpSpPr>
        <p:grpSpPr>
          <a:xfrm>
            <a:off x="7935912" y="3322637"/>
            <a:ext cx="1778381" cy="1219200"/>
            <a:chOff x="2525712" y="3627437"/>
            <a:chExt cx="3398520" cy="2408083"/>
          </a:xfrm>
        </p:grpSpPr>
        <p:cxnSp>
          <p:nvCxnSpPr>
            <p:cNvPr id="319" name="Straight Arrow Connector 318"/>
            <p:cNvCxnSpPr>
              <a:stCxn id="338" idx="2"/>
            </p:cNvCxnSpPr>
            <p:nvPr/>
          </p:nvCxnSpPr>
          <p:spPr>
            <a:xfrm rot="10800000" flipH="1">
              <a:off x="3592512" y="5029517"/>
              <a:ext cx="68580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Oval 319"/>
            <p:cNvSpPr/>
            <p:nvPr/>
          </p:nvSpPr>
          <p:spPr>
            <a:xfrm>
              <a:off x="2525712" y="43132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21" name="Oval 320"/>
            <p:cNvSpPr/>
            <p:nvPr/>
          </p:nvSpPr>
          <p:spPr>
            <a:xfrm>
              <a:off x="3546792" y="397795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22" name="Straight Arrow Connector 321"/>
            <p:cNvCxnSpPr>
              <a:stCxn id="320" idx="6"/>
              <a:endCxn id="321" idx="2"/>
            </p:cNvCxnSpPr>
            <p:nvPr/>
          </p:nvCxnSpPr>
          <p:spPr>
            <a:xfrm flipV="1">
              <a:off x="2800032" y="4115117"/>
              <a:ext cx="746760" cy="3352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>
              <a:stCxn id="321" idx="5"/>
            </p:cNvCxnSpPr>
            <p:nvPr/>
          </p:nvCxnSpPr>
          <p:spPr>
            <a:xfrm rot="16200000" flipH="1">
              <a:off x="3689499" y="4303544"/>
              <a:ext cx="720426" cy="537546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Arrow Connector 323"/>
            <p:cNvCxnSpPr>
              <a:endCxn id="338" idx="2"/>
            </p:cNvCxnSpPr>
            <p:nvPr/>
          </p:nvCxnSpPr>
          <p:spPr>
            <a:xfrm>
              <a:off x="3181032" y="5029517"/>
              <a:ext cx="41148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>
              <a:endCxn id="321" idx="3"/>
            </p:cNvCxnSpPr>
            <p:nvPr/>
          </p:nvCxnSpPr>
          <p:spPr>
            <a:xfrm rot="5400000" flipH="1" flipV="1">
              <a:off x="3003699" y="4349264"/>
              <a:ext cx="720426" cy="4461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Arrow Connector 325"/>
            <p:cNvCxnSpPr>
              <a:stCxn id="321" idx="4"/>
              <a:endCxn id="338" idx="0"/>
            </p:cNvCxnSpPr>
            <p:nvPr/>
          </p:nvCxnSpPr>
          <p:spPr>
            <a:xfrm rot="16200000" flipH="1">
              <a:off x="3333432" y="4602797"/>
              <a:ext cx="746760" cy="4572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Oval 326"/>
            <p:cNvSpPr/>
            <p:nvPr/>
          </p:nvSpPr>
          <p:spPr>
            <a:xfrm>
              <a:off x="4659312" y="3627437"/>
              <a:ext cx="274320" cy="2743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28" name="Oval 327"/>
            <p:cNvSpPr/>
            <p:nvPr/>
          </p:nvSpPr>
          <p:spPr>
            <a:xfrm>
              <a:off x="5649912" y="4206557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29" name="Oval 328"/>
            <p:cNvSpPr/>
            <p:nvPr/>
          </p:nvSpPr>
          <p:spPr>
            <a:xfrm>
              <a:off x="4789204" y="4389437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30" name="Straight Arrow Connector 329"/>
            <p:cNvCxnSpPr>
              <a:stCxn id="328" idx="1"/>
              <a:endCxn id="327" idx="5"/>
            </p:cNvCxnSpPr>
            <p:nvPr/>
          </p:nvCxnSpPr>
          <p:spPr>
            <a:xfrm rot="16200000" flipV="1">
              <a:off x="5099199" y="3655844"/>
              <a:ext cx="385146" cy="7966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Arrow Connector 330"/>
            <p:cNvCxnSpPr>
              <a:stCxn id="329" idx="0"/>
              <a:endCxn id="327" idx="4"/>
            </p:cNvCxnSpPr>
            <p:nvPr/>
          </p:nvCxnSpPr>
          <p:spPr>
            <a:xfrm rot="16200000" flipV="1">
              <a:off x="4617578" y="4080651"/>
              <a:ext cx="487680" cy="1298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Arrow Connector 331"/>
            <p:cNvCxnSpPr>
              <a:stCxn id="329" idx="3"/>
              <a:endCxn id="341" idx="7"/>
            </p:cNvCxnSpPr>
            <p:nvPr/>
          </p:nvCxnSpPr>
          <p:spPr>
            <a:xfrm rot="5400000">
              <a:off x="4516267" y="4620663"/>
              <a:ext cx="310190" cy="31603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Arrow Connector 332"/>
            <p:cNvCxnSpPr>
              <a:stCxn id="321" idx="6"/>
              <a:endCxn id="327" idx="3"/>
            </p:cNvCxnSpPr>
            <p:nvPr/>
          </p:nvCxnSpPr>
          <p:spPr>
            <a:xfrm flipV="1">
              <a:off x="3821112" y="3861584"/>
              <a:ext cx="878373" cy="25353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Arrow Connector 333"/>
            <p:cNvCxnSpPr>
              <a:endCxn id="338" idx="4"/>
            </p:cNvCxnSpPr>
            <p:nvPr/>
          </p:nvCxnSpPr>
          <p:spPr>
            <a:xfrm rot="16200000" flipV="1">
              <a:off x="3501072" y="5501957"/>
              <a:ext cx="487680" cy="3048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Arrow Connector 334"/>
            <p:cNvCxnSpPr/>
            <p:nvPr/>
          </p:nvCxnSpPr>
          <p:spPr>
            <a:xfrm rot="5400000" flipH="1" flipV="1">
              <a:off x="3750459" y="5233184"/>
              <a:ext cx="674706" cy="4613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2800032" y="5410517"/>
              <a:ext cx="48768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Arrow Connector 336"/>
            <p:cNvCxnSpPr>
              <a:stCxn id="329" idx="6"/>
              <a:endCxn id="328" idx="3"/>
            </p:cNvCxnSpPr>
            <p:nvPr/>
          </p:nvCxnSpPr>
          <p:spPr>
            <a:xfrm flipV="1">
              <a:off x="5063524" y="4440704"/>
              <a:ext cx="626561" cy="8589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" name="Oval 337"/>
            <p:cNvSpPr/>
            <p:nvPr/>
          </p:nvSpPr>
          <p:spPr>
            <a:xfrm>
              <a:off x="3592512" y="49990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39" name="Oval 338"/>
            <p:cNvSpPr/>
            <p:nvPr/>
          </p:nvSpPr>
          <p:spPr>
            <a:xfrm>
              <a:off x="3624000" y="57612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40" name="Oval 339"/>
            <p:cNvSpPr/>
            <p:nvPr/>
          </p:nvSpPr>
          <p:spPr>
            <a:xfrm>
              <a:off x="2911200" y="56532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41" name="Oval 340"/>
            <p:cNvSpPr/>
            <p:nvPr/>
          </p:nvSpPr>
          <p:spPr>
            <a:xfrm>
              <a:off x="4279200" y="48936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42" name="Oval 341"/>
            <p:cNvSpPr/>
            <p:nvPr/>
          </p:nvSpPr>
          <p:spPr>
            <a:xfrm>
              <a:off x="2907600" y="48864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5" name="Group 394"/>
          <p:cNvGrpSpPr/>
          <p:nvPr/>
        </p:nvGrpSpPr>
        <p:grpSpPr>
          <a:xfrm>
            <a:off x="726802" y="5913437"/>
            <a:ext cx="2637110" cy="1066800"/>
            <a:chOff x="726802" y="5913437"/>
            <a:chExt cx="2637110" cy="1066800"/>
          </a:xfrm>
        </p:grpSpPr>
        <p:sp>
          <p:nvSpPr>
            <p:cNvPr id="344" name="Rounded Rectangle 343"/>
            <p:cNvSpPr/>
            <p:nvPr/>
          </p:nvSpPr>
          <p:spPr bwMode="auto">
            <a:xfrm>
              <a:off x="773112" y="5913437"/>
              <a:ext cx="2514600" cy="10668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726802" y="5989637"/>
              <a:ext cx="263711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latin typeface="Calibri" charset="0"/>
                </a:rPr>
                <a:t>We can find</a:t>
              </a:r>
            </a:p>
            <a:p>
              <a:pPr algn="ctr"/>
              <a:r>
                <a:rPr lang="en-US" sz="2400" dirty="0" smtClean="0">
                  <a:latin typeface="Calibri" charset="0"/>
                </a:rPr>
                <a:t>them all </a:t>
              </a:r>
              <a:r>
                <a:rPr lang="en-US" sz="2400" b="1" dirty="0" smtClean="0">
                  <a:latin typeface="Calibri" charset="0"/>
                </a:rPr>
                <a:t>efficiently</a:t>
              </a:r>
              <a:r>
                <a:rPr lang="en-US" sz="2400" dirty="0" smtClean="0">
                  <a:latin typeface="Calibri" charset="0"/>
                </a:rPr>
                <a:t>!</a:t>
              </a:r>
              <a:endParaRPr lang="en-US" sz="2400" b="1" dirty="0"/>
            </a:p>
          </p:txBody>
        </p:sp>
      </p:grpSp>
      <p:grpSp>
        <p:nvGrpSpPr>
          <p:cNvPr id="345" name="Group 96"/>
          <p:cNvGrpSpPr/>
          <p:nvPr/>
        </p:nvGrpSpPr>
        <p:grpSpPr>
          <a:xfrm>
            <a:off x="7986331" y="4694237"/>
            <a:ext cx="1778381" cy="1219200"/>
            <a:chOff x="2525712" y="3627437"/>
            <a:chExt cx="3398520" cy="2408083"/>
          </a:xfrm>
        </p:grpSpPr>
        <p:cxnSp>
          <p:nvCxnSpPr>
            <p:cNvPr id="346" name="Straight Arrow Connector 345"/>
            <p:cNvCxnSpPr>
              <a:stCxn id="365" idx="2"/>
            </p:cNvCxnSpPr>
            <p:nvPr/>
          </p:nvCxnSpPr>
          <p:spPr>
            <a:xfrm rot="10800000" flipH="1">
              <a:off x="3592512" y="5029517"/>
              <a:ext cx="68580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Oval 346"/>
            <p:cNvSpPr/>
            <p:nvPr/>
          </p:nvSpPr>
          <p:spPr>
            <a:xfrm>
              <a:off x="2525712" y="431323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48" name="Oval 347"/>
            <p:cNvSpPr/>
            <p:nvPr/>
          </p:nvSpPr>
          <p:spPr>
            <a:xfrm>
              <a:off x="3546792" y="3977957"/>
              <a:ext cx="274320" cy="27432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9" name="Straight Arrow Connector 348"/>
            <p:cNvCxnSpPr>
              <a:stCxn id="347" idx="6"/>
              <a:endCxn id="348" idx="2"/>
            </p:cNvCxnSpPr>
            <p:nvPr/>
          </p:nvCxnSpPr>
          <p:spPr>
            <a:xfrm flipV="1">
              <a:off x="2800032" y="4115117"/>
              <a:ext cx="746760" cy="3352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Arrow Connector 349"/>
            <p:cNvCxnSpPr>
              <a:stCxn id="348" idx="5"/>
            </p:cNvCxnSpPr>
            <p:nvPr/>
          </p:nvCxnSpPr>
          <p:spPr>
            <a:xfrm rot="16200000" flipH="1">
              <a:off x="3689499" y="4303544"/>
              <a:ext cx="720426" cy="537546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Arrow Connector 350"/>
            <p:cNvCxnSpPr>
              <a:endCxn id="365" idx="2"/>
            </p:cNvCxnSpPr>
            <p:nvPr/>
          </p:nvCxnSpPr>
          <p:spPr>
            <a:xfrm>
              <a:off x="3181032" y="5029517"/>
              <a:ext cx="41148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Arrow Connector 351"/>
            <p:cNvCxnSpPr>
              <a:endCxn id="348" idx="3"/>
            </p:cNvCxnSpPr>
            <p:nvPr/>
          </p:nvCxnSpPr>
          <p:spPr>
            <a:xfrm rot="5400000" flipH="1" flipV="1">
              <a:off x="3003699" y="4349264"/>
              <a:ext cx="720426" cy="4461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Arrow Connector 352"/>
            <p:cNvCxnSpPr>
              <a:stCxn id="348" idx="4"/>
              <a:endCxn id="365" idx="0"/>
            </p:cNvCxnSpPr>
            <p:nvPr/>
          </p:nvCxnSpPr>
          <p:spPr>
            <a:xfrm rot="16200000" flipH="1">
              <a:off x="3333432" y="4602797"/>
              <a:ext cx="746760" cy="4572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4" name="Oval 353"/>
            <p:cNvSpPr/>
            <p:nvPr/>
          </p:nvSpPr>
          <p:spPr>
            <a:xfrm>
              <a:off x="4659312" y="3627437"/>
              <a:ext cx="274320" cy="2743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55" name="Oval 354"/>
            <p:cNvSpPr/>
            <p:nvPr/>
          </p:nvSpPr>
          <p:spPr>
            <a:xfrm>
              <a:off x="5649912" y="4206557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56" name="Oval 355"/>
            <p:cNvSpPr/>
            <p:nvPr/>
          </p:nvSpPr>
          <p:spPr>
            <a:xfrm>
              <a:off x="4789204" y="4389437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7" name="Straight Arrow Connector 356"/>
            <p:cNvCxnSpPr>
              <a:stCxn id="355" idx="1"/>
              <a:endCxn id="354" idx="5"/>
            </p:cNvCxnSpPr>
            <p:nvPr/>
          </p:nvCxnSpPr>
          <p:spPr>
            <a:xfrm rot="16200000" flipV="1">
              <a:off x="5099199" y="3655844"/>
              <a:ext cx="385146" cy="7966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Arrow Connector 357"/>
            <p:cNvCxnSpPr>
              <a:stCxn id="356" idx="0"/>
              <a:endCxn id="354" idx="4"/>
            </p:cNvCxnSpPr>
            <p:nvPr/>
          </p:nvCxnSpPr>
          <p:spPr>
            <a:xfrm rot="16200000" flipV="1">
              <a:off x="4617578" y="4080651"/>
              <a:ext cx="487680" cy="1298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Arrow Connector 358"/>
            <p:cNvCxnSpPr>
              <a:stCxn id="356" idx="3"/>
              <a:endCxn id="368" idx="7"/>
            </p:cNvCxnSpPr>
            <p:nvPr/>
          </p:nvCxnSpPr>
          <p:spPr>
            <a:xfrm rot="5400000">
              <a:off x="4516267" y="4620663"/>
              <a:ext cx="310190" cy="31603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Arrow Connector 359"/>
            <p:cNvCxnSpPr>
              <a:stCxn id="348" idx="6"/>
              <a:endCxn id="354" idx="3"/>
            </p:cNvCxnSpPr>
            <p:nvPr/>
          </p:nvCxnSpPr>
          <p:spPr>
            <a:xfrm flipV="1">
              <a:off x="3821112" y="3861584"/>
              <a:ext cx="878373" cy="25353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Arrow Connector 360"/>
            <p:cNvCxnSpPr>
              <a:endCxn id="365" idx="4"/>
            </p:cNvCxnSpPr>
            <p:nvPr/>
          </p:nvCxnSpPr>
          <p:spPr>
            <a:xfrm rot="16200000" flipV="1">
              <a:off x="3501072" y="5501957"/>
              <a:ext cx="487680" cy="3048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Arrow Connector 361"/>
            <p:cNvCxnSpPr/>
            <p:nvPr/>
          </p:nvCxnSpPr>
          <p:spPr>
            <a:xfrm rot="5400000" flipH="1" flipV="1">
              <a:off x="3750459" y="5233184"/>
              <a:ext cx="674706" cy="4613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Arrow Connector 362"/>
            <p:cNvCxnSpPr/>
            <p:nvPr/>
          </p:nvCxnSpPr>
          <p:spPr>
            <a:xfrm rot="5400000" flipH="1" flipV="1">
              <a:off x="2800032" y="5410517"/>
              <a:ext cx="48768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Arrow Connector 363"/>
            <p:cNvCxnSpPr>
              <a:stCxn id="356" idx="6"/>
              <a:endCxn id="355" idx="3"/>
            </p:cNvCxnSpPr>
            <p:nvPr/>
          </p:nvCxnSpPr>
          <p:spPr>
            <a:xfrm flipV="1">
              <a:off x="5063524" y="4440704"/>
              <a:ext cx="626561" cy="8589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5" name="Oval 364"/>
            <p:cNvSpPr/>
            <p:nvPr/>
          </p:nvSpPr>
          <p:spPr>
            <a:xfrm>
              <a:off x="3592512" y="4999037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6" name="Oval 365"/>
            <p:cNvSpPr/>
            <p:nvPr/>
          </p:nvSpPr>
          <p:spPr>
            <a:xfrm>
              <a:off x="3624000" y="57612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7" name="Oval 366"/>
            <p:cNvSpPr/>
            <p:nvPr/>
          </p:nvSpPr>
          <p:spPr>
            <a:xfrm>
              <a:off x="2911200" y="56532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8" name="Oval 367"/>
            <p:cNvSpPr/>
            <p:nvPr/>
          </p:nvSpPr>
          <p:spPr>
            <a:xfrm>
              <a:off x="4279200" y="48936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69" name="Oval 368"/>
            <p:cNvSpPr/>
            <p:nvPr/>
          </p:nvSpPr>
          <p:spPr>
            <a:xfrm>
              <a:off x="2907600" y="48864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0" name="Group 96"/>
          <p:cNvGrpSpPr/>
          <p:nvPr/>
        </p:nvGrpSpPr>
        <p:grpSpPr>
          <a:xfrm>
            <a:off x="8012112" y="6065837"/>
            <a:ext cx="1778381" cy="1219200"/>
            <a:chOff x="2525712" y="3627437"/>
            <a:chExt cx="3398520" cy="2408083"/>
          </a:xfrm>
        </p:grpSpPr>
        <p:cxnSp>
          <p:nvCxnSpPr>
            <p:cNvPr id="371" name="Straight Arrow Connector 370"/>
            <p:cNvCxnSpPr>
              <a:stCxn id="390" idx="2"/>
            </p:cNvCxnSpPr>
            <p:nvPr/>
          </p:nvCxnSpPr>
          <p:spPr>
            <a:xfrm rot="10800000" flipH="1">
              <a:off x="3592512" y="5029517"/>
              <a:ext cx="68580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2" name="Oval 371"/>
            <p:cNvSpPr/>
            <p:nvPr/>
          </p:nvSpPr>
          <p:spPr>
            <a:xfrm>
              <a:off x="2525712" y="4313237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73" name="Oval 372"/>
            <p:cNvSpPr/>
            <p:nvPr/>
          </p:nvSpPr>
          <p:spPr>
            <a:xfrm>
              <a:off x="3546792" y="3977957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74" name="Straight Arrow Connector 373"/>
            <p:cNvCxnSpPr>
              <a:stCxn id="372" idx="6"/>
              <a:endCxn id="373" idx="2"/>
            </p:cNvCxnSpPr>
            <p:nvPr/>
          </p:nvCxnSpPr>
          <p:spPr>
            <a:xfrm flipV="1">
              <a:off x="2800032" y="4115117"/>
              <a:ext cx="746760" cy="3352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Arrow Connector 374"/>
            <p:cNvCxnSpPr>
              <a:stCxn id="373" idx="5"/>
            </p:cNvCxnSpPr>
            <p:nvPr/>
          </p:nvCxnSpPr>
          <p:spPr>
            <a:xfrm rot="16200000" flipH="1">
              <a:off x="3689499" y="4303544"/>
              <a:ext cx="720426" cy="537546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Arrow Connector 375"/>
            <p:cNvCxnSpPr>
              <a:endCxn id="390" idx="2"/>
            </p:cNvCxnSpPr>
            <p:nvPr/>
          </p:nvCxnSpPr>
          <p:spPr>
            <a:xfrm>
              <a:off x="3181032" y="5029517"/>
              <a:ext cx="411480" cy="106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Arrow Connector 376"/>
            <p:cNvCxnSpPr>
              <a:endCxn id="373" idx="3"/>
            </p:cNvCxnSpPr>
            <p:nvPr/>
          </p:nvCxnSpPr>
          <p:spPr>
            <a:xfrm rot="5400000" flipH="1" flipV="1">
              <a:off x="3003699" y="4349264"/>
              <a:ext cx="720426" cy="4461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Arrow Connector 377"/>
            <p:cNvCxnSpPr>
              <a:stCxn id="373" idx="4"/>
              <a:endCxn id="390" idx="0"/>
            </p:cNvCxnSpPr>
            <p:nvPr/>
          </p:nvCxnSpPr>
          <p:spPr>
            <a:xfrm rot="16200000" flipH="1">
              <a:off x="3333432" y="4602797"/>
              <a:ext cx="746760" cy="4572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" name="Oval 378"/>
            <p:cNvSpPr/>
            <p:nvPr/>
          </p:nvSpPr>
          <p:spPr>
            <a:xfrm>
              <a:off x="4659312" y="3627437"/>
              <a:ext cx="274320" cy="2743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80" name="Oval 379"/>
            <p:cNvSpPr/>
            <p:nvPr/>
          </p:nvSpPr>
          <p:spPr>
            <a:xfrm>
              <a:off x="5649912" y="4206557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81" name="Oval 380"/>
            <p:cNvSpPr/>
            <p:nvPr/>
          </p:nvSpPr>
          <p:spPr>
            <a:xfrm>
              <a:off x="4789204" y="4389437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82" name="Straight Arrow Connector 381"/>
            <p:cNvCxnSpPr>
              <a:stCxn id="380" idx="1"/>
              <a:endCxn id="379" idx="5"/>
            </p:cNvCxnSpPr>
            <p:nvPr/>
          </p:nvCxnSpPr>
          <p:spPr>
            <a:xfrm rot="16200000" flipV="1">
              <a:off x="5099199" y="3655844"/>
              <a:ext cx="385146" cy="7966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Arrow Connector 382"/>
            <p:cNvCxnSpPr>
              <a:stCxn id="381" idx="0"/>
              <a:endCxn id="379" idx="4"/>
            </p:cNvCxnSpPr>
            <p:nvPr/>
          </p:nvCxnSpPr>
          <p:spPr>
            <a:xfrm rot="16200000" flipV="1">
              <a:off x="4617578" y="4080651"/>
              <a:ext cx="487680" cy="1298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Arrow Connector 383"/>
            <p:cNvCxnSpPr>
              <a:stCxn id="381" idx="3"/>
              <a:endCxn id="393" idx="7"/>
            </p:cNvCxnSpPr>
            <p:nvPr/>
          </p:nvCxnSpPr>
          <p:spPr>
            <a:xfrm rot="5400000">
              <a:off x="4516267" y="4620663"/>
              <a:ext cx="310190" cy="31603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Arrow Connector 384"/>
            <p:cNvCxnSpPr>
              <a:stCxn id="373" idx="6"/>
              <a:endCxn id="379" idx="3"/>
            </p:cNvCxnSpPr>
            <p:nvPr/>
          </p:nvCxnSpPr>
          <p:spPr>
            <a:xfrm flipV="1">
              <a:off x="3821112" y="3861584"/>
              <a:ext cx="878373" cy="25353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Arrow Connector 385"/>
            <p:cNvCxnSpPr>
              <a:endCxn id="390" idx="4"/>
            </p:cNvCxnSpPr>
            <p:nvPr/>
          </p:nvCxnSpPr>
          <p:spPr>
            <a:xfrm rot="16200000" flipV="1">
              <a:off x="3501072" y="5501957"/>
              <a:ext cx="487680" cy="3048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Arrow Connector 386"/>
            <p:cNvCxnSpPr/>
            <p:nvPr/>
          </p:nvCxnSpPr>
          <p:spPr>
            <a:xfrm rot="5400000" flipH="1" flipV="1">
              <a:off x="3750459" y="5233184"/>
              <a:ext cx="674706" cy="4613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Arrow Connector 387"/>
            <p:cNvCxnSpPr/>
            <p:nvPr/>
          </p:nvCxnSpPr>
          <p:spPr>
            <a:xfrm rot="5400000" flipH="1" flipV="1">
              <a:off x="2800032" y="5410517"/>
              <a:ext cx="48768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Arrow Connector 388"/>
            <p:cNvCxnSpPr>
              <a:stCxn id="381" idx="6"/>
              <a:endCxn id="380" idx="3"/>
            </p:cNvCxnSpPr>
            <p:nvPr/>
          </p:nvCxnSpPr>
          <p:spPr>
            <a:xfrm flipV="1">
              <a:off x="5063524" y="4440704"/>
              <a:ext cx="626561" cy="8589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0" name="Oval 389"/>
            <p:cNvSpPr/>
            <p:nvPr/>
          </p:nvSpPr>
          <p:spPr>
            <a:xfrm>
              <a:off x="3592512" y="4999037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91" name="Oval 390"/>
            <p:cNvSpPr/>
            <p:nvPr/>
          </p:nvSpPr>
          <p:spPr>
            <a:xfrm>
              <a:off x="3624000" y="57612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92" name="Oval 391"/>
            <p:cNvSpPr/>
            <p:nvPr/>
          </p:nvSpPr>
          <p:spPr>
            <a:xfrm>
              <a:off x="2911200" y="56532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93" name="Oval 392"/>
            <p:cNvSpPr/>
            <p:nvPr/>
          </p:nvSpPr>
          <p:spPr>
            <a:xfrm>
              <a:off x="4279200" y="48936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Oval 393"/>
            <p:cNvSpPr/>
            <p:nvPr/>
          </p:nvSpPr>
          <p:spPr>
            <a:xfrm>
              <a:off x="2907600" y="4886400"/>
              <a:ext cx="274320" cy="2743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96" name="Text Placeholder 2"/>
          <p:cNvSpPr txBox="1">
            <a:spLocks/>
          </p:cNvSpPr>
          <p:nvPr/>
        </p:nvSpPr>
        <p:spPr bwMode="auto">
          <a:xfrm>
            <a:off x="1763712" y="2103437"/>
            <a:ext cx="7086600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indent="-514350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0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Nodes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in a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self-dominant disable 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set </a:t>
            </a:r>
            <a:r>
              <a:rPr lang="en-US" sz="30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only block themselves relative to the sink node n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9</a:t>
            </a:fld>
            <a:endParaRPr lang="fi-FI" dirty="0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77108"/>
          </a:xfrm>
        </p:spPr>
        <p:txBody>
          <a:bodyPr wrap="square">
            <a:spAutoFit/>
          </a:bodyPr>
          <a:lstStyle/>
          <a:p>
            <a:pPr eaLnBrk="1"/>
            <a:r>
              <a:rPr lang="en-US" dirty="0" smtClean="0"/>
              <a:t>Monitoring a diffusion process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 bwMode="auto">
          <a:xfrm>
            <a:off x="1077912" y="5422637"/>
            <a:ext cx="8172000" cy="1710000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392113" y="1458848"/>
            <a:ext cx="9082087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30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Given 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a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sink node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 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and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a diffusion process starting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in 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source set A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: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</a:t>
            </a:r>
            <a:b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</a:b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059312" y="2484437"/>
            <a:ext cx="6372000" cy="1620000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1458912" y="2587637"/>
            <a:ext cx="7467600" cy="12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000" kern="0" dirty="0" smtClean="0">
                <a:latin typeface="Calibri" charset="0"/>
                <a:ea typeface="DejaVu Sans" charset="0"/>
                <a:cs typeface="DejaVu Sans" charset="0"/>
              </a:rPr>
              <a:t>We show that a</a:t>
            </a:r>
            <a:r>
              <a:rPr lang="en-US" sz="3000" b="1" kern="0" dirty="0" smtClean="0">
                <a:latin typeface="Calibri" charset="0"/>
                <a:ea typeface="DejaVu Sans" charset="0"/>
                <a:cs typeface="DejaVu Sans" charset="0"/>
              </a:rPr>
              <a:t> diffusion process </a:t>
            </a:r>
            <a:br>
              <a:rPr lang="en-US" sz="3000" b="1" kern="0" dirty="0" smtClean="0">
                <a:latin typeface="Calibri" charset="0"/>
                <a:ea typeface="DejaVu Sans" charset="0"/>
                <a:cs typeface="DejaVu Sans" charset="0"/>
              </a:rPr>
            </a:br>
            <a:r>
              <a:rPr lang="en-US" sz="3000" kern="0" dirty="0" smtClean="0">
                <a:latin typeface="Calibri" charset="0"/>
                <a:ea typeface="DejaVu Sans" charset="0"/>
                <a:cs typeface="DejaVu Sans" charset="0"/>
              </a:rPr>
              <a:t>can be </a:t>
            </a:r>
            <a:r>
              <a:rPr lang="en-US" sz="3000" b="1" kern="0" dirty="0" smtClean="0">
                <a:latin typeface="Calibri" charset="0"/>
                <a:ea typeface="DejaVu Sans" charset="0"/>
                <a:cs typeface="DejaVu Sans" charset="0"/>
              </a:rPr>
              <a:t>described by </a:t>
            </a:r>
            <a:r>
              <a:rPr lang="en-US" sz="3000" kern="0" dirty="0" smtClean="0">
                <a:latin typeface="Calibri" charset="0"/>
                <a:ea typeface="DejaVu Sans" charset="0"/>
                <a:cs typeface="DejaVu Sans" charset="0"/>
              </a:rPr>
              <a:t>the</a:t>
            </a:r>
            <a:r>
              <a:rPr lang="en-US" sz="3000" b="1" kern="0" dirty="0" smtClean="0">
                <a:latin typeface="Calibri" charset="0"/>
                <a:ea typeface="DejaVu Sans" charset="0"/>
                <a:cs typeface="DejaVu Sans" charset="0"/>
              </a:rPr>
              <a:t> state space </a:t>
            </a:r>
            <a:br>
              <a:rPr lang="en-US" sz="3000" b="1" kern="0" dirty="0" smtClean="0">
                <a:latin typeface="Calibri" charset="0"/>
                <a:ea typeface="DejaVu Sans" charset="0"/>
                <a:cs typeface="DejaVu Sans" charset="0"/>
              </a:rPr>
            </a:br>
            <a:r>
              <a:rPr lang="en-US" sz="3000" b="1" kern="0" dirty="0" smtClean="0">
                <a:latin typeface="Calibri" charset="0"/>
                <a:ea typeface="DejaVu Sans" charset="0"/>
                <a:cs typeface="DejaVu Sans" charset="0"/>
              </a:rPr>
              <a:t>of</a:t>
            </a:r>
            <a:r>
              <a:rPr lang="en-US" sz="3000" b="1" kern="0" dirty="0" smtClean="0">
                <a:latin typeface="Calibri" charset="0"/>
                <a:ea typeface="DejaVu Sans" charset="0"/>
                <a:cs typeface="DejaVu Sans" charset="0"/>
              </a:rPr>
              <a:t> self-dominant disabled </a:t>
            </a:r>
            <a:r>
              <a:rPr lang="en-US" sz="3000" b="1" kern="0" dirty="0" smtClean="0">
                <a:latin typeface="Calibri" charset="0"/>
                <a:ea typeface="DejaVu Sans" charset="0"/>
                <a:cs typeface="DejaVu Sans" charset="0"/>
              </a:rPr>
              <a:t>sets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2297112" y="4279637"/>
            <a:ext cx="1219200" cy="9144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 bwMode="auto">
          <a:xfrm>
            <a:off x="3744912" y="4542244"/>
            <a:ext cx="3429000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This means that…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 bwMode="auto">
          <a:xfrm>
            <a:off x="1382712" y="5574546"/>
            <a:ext cx="7696200" cy="12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000" kern="0" dirty="0" smtClean="0">
                <a:latin typeface="Calibri" charset="0"/>
                <a:ea typeface="DejaVu Sans" charset="0"/>
                <a:cs typeface="DejaVu Sans" charset="0"/>
              </a:rPr>
              <a:t>The </a:t>
            </a:r>
            <a:r>
              <a:rPr lang="en-US" sz="3000" b="1" kern="0" dirty="0" smtClean="0">
                <a:latin typeface="Calibri" charset="0"/>
                <a:ea typeface="DejaVu Sans" charset="0"/>
                <a:cs typeface="DejaVu Sans" charset="0"/>
              </a:rPr>
              <a:t>probability of infecting </a:t>
            </a:r>
            <a:r>
              <a:rPr lang="en-US" sz="3000" kern="0" dirty="0" smtClean="0">
                <a:latin typeface="Calibri" charset="0"/>
                <a:ea typeface="DejaVu Sans" charset="0"/>
                <a:cs typeface="DejaVu Sans" charset="0"/>
              </a:rPr>
              <a:t>the</a:t>
            </a:r>
            <a:r>
              <a:rPr lang="en-US" sz="3000" b="1" kern="0" dirty="0" smtClean="0">
                <a:latin typeface="Calibri" charset="0"/>
                <a:ea typeface="DejaVu Sans" charset="0"/>
                <a:cs typeface="DejaVu Sans" charset="0"/>
              </a:rPr>
              <a:t> sink node n before T </a:t>
            </a:r>
            <a:r>
              <a:rPr lang="en-US" sz="3000" kern="0" dirty="0" smtClean="0">
                <a:latin typeface="Calibri" charset="0"/>
                <a:ea typeface="DejaVu Sans" charset="0"/>
                <a:cs typeface="DejaVu Sans" charset="0"/>
              </a:rPr>
              <a:t>is the </a:t>
            </a:r>
            <a:r>
              <a:rPr lang="en-US" sz="3000" b="1" kern="0" dirty="0" smtClean="0">
                <a:latin typeface="Calibri" charset="0"/>
                <a:ea typeface="DejaVu Sans" charset="0"/>
                <a:cs typeface="DejaVu Sans" charset="0"/>
              </a:rPr>
              <a:t>probability of reaching a specific disabled set before T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grpSp>
        <p:nvGrpSpPr>
          <p:cNvPr id="256" name="Group 255"/>
          <p:cNvGrpSpPr/>
          <p:nvPr/>
        </p:nvGrpSpPr>
        <p:grpSpPr>
          <a:xfrm>
            <a:off x="7707312" y="2408237"/>
            <a:ext cx="2159381" cy="1752600"/>
            <a:chOff x="7707312" y="2408237"/>
            <a:chExt cx="2159381" cy="1752600"/>
          </a:xfrm>
        </p:grpSpPr>
        <p:grpSp>
          <p:nvGrpSpPr>
            <p:cNvPr id="21" name="Group 96"/>
            <p:cNvGrpSpPr/>
            <p:nvPr/>
          </p:nvGrpSpPr>
          <p:grpSpPr>
            <a:xfrm>
              <a:off x="7707312" y="2408237"/>
              <a:ext cx="657258" cy="539262"/>
              <a:chOff x="2525712" y="3627437"/>
              <a:chExt cx="3398520" cy="2408083"/>
            </a:xfrm>
          </p:grpSpPr>
          <p:cxnSp>
            <p:nvCxnSpPr>
              <p:cNvPr id="22" name="Straight Arrow Connector 21"/>
              <p:cNvCxnSpPr>
                <a:stCxn id="41" idx="2"/>
              </p:cNvCxnSpPr>
              <p:nvPr/>
            </p:nvCxnSpPr>
            <p:spPr>
              <a:xfrm rot="10800000" flipH="1">
                <a:off x="3592512" y="5029517"/>
                <a:ext cx="685800" cy="1066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/>
              <p:cNvSpPr/>
              <p:nvPr/>
            </p:nvSpPr>
            <p:spPr>
              <a:xfrm>
                <a:off x="2525712" y="4313237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546792" y="3977957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5" name="Straight Arrow Connector 24"/>
              <p:cNvCxnSpPr>
                <a:stCxn id="23" idx="6"/>
                <a:endCxn id="24" idx="2"/>
              </p:cNvCxnSpPr>
              <p:nvPr/>
            </p:nvCxnSpPr>
            <p:spPr>
              <a:xfrm flipV="1">
                <a:off x="2800032" y="4115117"/>
                <a:ext cx="746760" cy="3352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24" idx="5"/>
              </p:cNvCxnSpPr>
              <p:nvPr/>
            </p:nvCxnSpPr>
            <p:spPr>
              <a:xfrm rot="16200000" flipH="1">
                <a:off x="3689499" y="4303544"/>
                <a:ext cx="720426" cy="5375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endCxn id="41" idx="2"/>
              </p:cNvCxnSpPr>
              <p:nvPr/>
            </p:nvCxnSpPr>
            <p:spPr>
              <a:xfrm>
                <a:off x="3181032" y="5029517"/>
                <a:ext cx="411480" cy="1066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endCxn id="24" idx="3"/>
              </p:cNvCxnSpPr>
              <p:nvPr/>
            </p:nvCxnSpPr>
            <p:spPr>
              <a:xfrm rot="5400000" flipH="1" flipV="1">
                <a:off x="3003699" y="4349264"/>
                <a:ext cx="720426" cy="44610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24" idx="4"/>
                <a:endCxn id="41" idx="0"/>
              </p:cNvCxnSpPr>
              <p:nvPr/>
            </p:nvCxnSpPr>
            <p:spPr>
              <a:xfrm rot="16200000" flipH="1">
                <a:off x="3333432" y="4602797"/>
                <a:ext cx="746760" cy="457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4659312" y="3627437"/>
                <a:ext cx="274320" cy="2743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649912" y="4206557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789204" y="4389437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3" name="Straight Arrow Connector 32"/>
              <p:cNvCxnSpPr>
                <a:stCxn id="31" idx="1"/>
                <a:endCxn id="30" idx="5"/>
              </p:cNvCxnSpPr>
              <p:nvPr/>
            </p:nvCxnSpPr>
            <p:spPr>
              <a:xfrm rot="16200000" flipV="1">
                <a:off x="5099199" y="3655844"/>
                <a:ext cx="385146" cy="7966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32" idx="0"/>
                <a:endCxn id="30" idx="4"/>
              </p:cNvCxnSpPr>
              <p:nvPr/>
            </p:nvCxnSpPr>
            <p:spPr>
              <a:xfrm rot="16200000" flipV="1">
                <a:off x="4617578" y="4080651"/>
                <a:ext cx="487680" cy="1298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stCxn id="32" idx="3"/>
                <a:endCxn id="44" idx="7"/>
              </p:cNvCxnSpPr>
              <p:nvPr/>
            </p:nvCxnSpPr>
            <p:spPr>
              <a:xfrm rot="5400000">
                <a:off x="4516267" y="4620663"/>
                <a:ext cx="310190" cy="31603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stCxn id="24" idx="6"/>
                <a:endCxn id="30" idx="3"/>
              </p:cNvCxnSpPr>
              <p:nvPr/>
            </p:nvCxnSpPr>
            <p:spPr>
              <a:xfrm flipV="1">
                <a:off x="3821112" y="3861584"/>
                <a:ext cx="878373" cy="2535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endCxn id="41" idx="4"/>
              </p:cNvCxnSpPr>
              <p:nvPr/>
            </p:nvCxnSpPr>
            <p:spPr>
              <a:xfrm rot="16200000" flipV="1">
                <a:off x="3501072" y="5501957"/>
                <a:ext cx="487680" cy="304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rot="5400000" flipH="1" flipV="1">
                <a:off x="3750459" y="5233184"/>
                <a:ext cx="674706" cy="4613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rot="5400000" flipH="1" flipV="1">
                <a:off x="2800032" y="5410517"/>
                <a:ext cx="48768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stCxn id="32" idx="6"/>
                <a:endCxn id="31" idx="3"/>
              </p:cNvCxnSpPr>
              <p:nvPr/>
            </p:nvCxnSpPr>
            <p:spPr>
              <a:xfrm flipV="1">
                <a:off x="5063524" y="4440704"/>
                <a:ext cx="626561" cy="8589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/>
              <p:cNvSpPr/>
              <p:nvPr/>
            </p:nvSpPr>
            <p:spPr>
              <a:xfrm>
                <a:off x="3592512" y="4999037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624000" y="5761200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911200" y="5653200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279200" y="4893600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907600" y="4886400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96"/>
            <p:cNvGrpSpPr/>
            <p:nvPr/>
          </p:nvGrpSpPr>
          <p:grpSpPr>
            <a:xfrm>
              <a:off x="7707312" y="3014906"/>
              <a:ext cx="657258" cy="539262"/>
              <a:chOff x="2525712" y="3627437"/>
              <a:chExt cx="3398520" cy="2408083"/>
            </a:xfrm>
          </p:grpSpPr>
          <p:cxnSp>
            <p:nvCxnSpPr>
              <p:cNvPr id="47" name="Straight Arrow Connector 46"/>
              <p:cNvCxnSpPr>
                <a:stCxn id="76" idx="2"/>
              </p:cNvCxnSpPr>
              <p:nvPr/>
            </p:nvCxnSpPr>
            <p:spPr>
              <a:xfrm rot="10800000" flipH="1">
                <a:off x="3592512" y="5029517"/>
                <a:ext cx="685800" cy="1066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l 47"/>
              <p:cNvSpPr/>
              <p:nvPr/>
            </p:nvSpPr>
            <p:spPr>
              <a:xfrm>
                <a:off x="2525712" y="4313237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546792" y="3977957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0" name="Straight Arrow Connector 49"/>
              <p:cNvCxnSpPr>
                <a:stCxn id="48" idx="6"/>
                <a:endCxn id="49" idx="2"/>
              </p:cNvCxnSpPr>
              <p:nvPr/>
            </p:nvCxnSpPr>
            <p:spPr>
              <a:xfrm flipV="1">
                <a:off x="2800032" y="4115117"/>
                <a:ext cx="746760" cy="3352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>
                <a:stCxn id="49" idx="5"/>
              </p:cNvCxnSpPr>
              <p:nvPr/>
            </p:nvCxnSpPr>
            <p:spPr>
              <a:xfrm rot="16200000" flipH="1">
                <a:off x="3689499" y="4303544"/>
                <a:ext cx="720426" cy="5375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>
                <a:endCxn id="76" idx="2"/>
              </p:cNvCxnSpPr>
              <p:nvPr/>
            </p:nvCxnSpPr>
            <p:spPr>
              <a:xfrm>
                <a:off x="3181032" y="5029517"/>
                <a:ext cx="411480" cy="1066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>
                <a:endCxn id="49" idx="3"/>
              </p:cNvCxnSpPr>
              <p:nvPr/>
            </p:nvCxnSpPr>
            <p:spPr>
              <a:xfrm rot="5400000" flipH="1" flipV="1">
                <a:off x="3003699" y="4349264"/>
                <a:ext cx="720426" cy="44610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>
                <a:stCxn id="49" idx="4"/>
                <a:endCxn id="76" idx="0"/>
              </p:cNvCxnSpPr>
              <p:nvPr/>
            </p:nvCxnSpPr>
            <p:spPr>
              <a:xfrm rot="16200000" flipH="1">
                <a:off x="3333432" y="4602797"/>
                <a:ext cx="746760" cy="457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/>
              <p:cNvSpPr/>
              <p:nvPr/>
            </p:nvSpPr>
            <p:spPr>
              <a:xfrm>
                <a:off x="4659312" y="3627437"/>
                <a:ext cx="274320" cy="2743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5649912" y="4206557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4789204" y="4389437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8" name="Straight Arrow Connector 67"/>
              <p:cNvCxnSpPr>
                <a:stCxn id="66" idx="1"/>
                <a:endCxn id="65" idx="5"/>
              </p:cNvCxnSpPr>
              <p:nvPr/>
            </p:nvCxnSpPr>
            <p:spPr>
              <a:xfrm rot="16200000" flipV="1">
                <a:off x="5099199" y="3655844"/>
                <a:ext cx="385146" cy="7966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>
                <a:stCxn id="67" idx="0"/>
                <a:endCxn id="65" idx="4"/>
              </p:cNvCxnSpPr>
              <p:nvPr/>
            </p:nvCxnSpPr>
            <p:spPr>
              <a:xfrm rot="16200000" flipV="1">
                <a:off x="4617578" y="4080651"/>
                <a:ext cx="487680" cy="1298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>
                <a:stCxn id="67" idx="3"/>
                <a:endCxn id="79" idx="7"/>
              </p:cNvCxnSpPr>
              <p:nvPr/>
            </p:nvCxnSpPr>
            <p:spPr>
              <a:xfrm rot="5400000">
                <a:off x="4516267" y="4620663"/>
                <a:ext cx="310190" cy="31603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>
                <a:stCxn id="49" idx="6"/>
                <a:endCxn id="65" idx="3"/>
              </p:cNvCxnSpPr>
              <p:nvPr/>
            </p:nvCxnSpPr>
            <p:spPr>
              <a:xfrm flipV="1">
                <a:off x="3821112" y="3861584"/>
                <a:ext cx="878373" cy="2535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>
                <a:endCxn id="76" idx="4"/>
              </p:cNvCxnSpPr>
              <p:nvPr/>
            </p:nvCxnSpPr>
            <p:spPr>
              <a:xfrm rot="16200000" flipV="1">
                <a:off x="3501072" y="5501957"/>
                <a:ext cx="487680" cy="304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rot="5400000" flipH="1" flipV="1">
                <a:off x="3750459" y="5233184"/>
                <a:ext cx="674706" cy="4613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 rot="5400000" flipH="1" flipV="1">
                <a:off x="2800032" y="5410517"/>
                <a:ext cx="48768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>
                <a:stCxn id="67" idx="6"/>
                <a:endCxn id="66" idx="3"/>
              </p:cNvCxnSpPr>
              <p:nvPr/>
            </p:nvCxnSpPr>
            <p:spPr>
              <a:xfrm flipV="1">
                <a:off x="5063524" y="4440704"/>
                <a:ext cx="626561" cy="8589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/>
              <p:nvPr/>
            </p:nvSpPr>
            <p:spPr>
              <a:xfrm>
                <a:off x="3592512" y="4999037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624000" y="5761200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2911200" y="5653200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279200" y="4893600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907600" y="4886400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1" name="Group 96"/>
            <p:cNvGrpSpPr/>
            <p:nvPr/>
          </p:nvGrpSpPr>
          <p:grpSpPr>
            <a:xfrm>
              <a:off x="7716840" y="3621575"/>
              <a:ext cx="657258" cy="539262"/>
              <a:chOff x="2525712" y="3627437"/>
              <a:chExt cx="3398520" cy="2408083"/>
            </a:xfrm>
          </p:grpSpPr>
          <p:cxnSp>
            <p:nvCxnSpPr>
              <p:cNvPr id="82" name="Straight Arrow Connector 81"/>
              <p:cNvCxnSpPr>
                <a:stCxn id="101" idx="2"/>
              </p:cNvCxnSpPr>
              <p:nvPr/>
            </p:nvCxnSpPr>
            <p:spPr>
              <a:xfrm rot="10800000" flipH="1">
                <a:off x="3592512" y="5029517"/>
                <a:ext cx="685800" cy="1066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Oval 82"/>
              <p:cNvSpPr/>
              <p:nvPr/>
            </p:nvSpPr>
            <p:spPr>
              <a:xfrm>
                <a:off x="2525712" y="4313237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546792" y="3977957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5" name="Straight Arrow Connector 84"/>
              <p:cNvCxnSpPr>
                <a:stCxn id="83" idx="6"/>
                <a:endCxn id="84" idx="2"/>
              </p:cNvCxnSpPr>
              <p:nvPr/>
            </p:nvCxnSpPr>
            <p:spPr>
              <a:xfrm flipV="1">
                <a:off x="2800032" y="4115117"/>
                <a:ext cx="746760" cy="3352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>
                <a:stCxn id="84" idx="5"/>
              </p:cNvCxnSpPr>
              <p:nvPr/>
            </p:nvCxnSpPr>
            <p:spPr>
              <a:xfrm rot="16200000" flipH="1">
                <a:off x="3689499" y="4303544"/>
                <a:ext cx="720426" cy="5375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>
                <a:endCxn id="101" idx="2"/>
              </p:cNvCxnSpPr>
              <p:nvPr/>
            </p:nvCxnSpPr>
            <p:spPr>
              <a:xfrm>
                <a:off x="3181032" y="5029517"/>
                <a:ext cx="411480" cy="1066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endCxn id="84" idx="3"/>
              </p:cNvCxnSpPr>
              <p:nvPr/>
            </p:nvCxnSpPr>
            <p:spPr>
              <a:xfrm rot="5400000" flipH="1" flipV="1">
                <a:off x="3003699" y="4349264"/>
                <a:ext cx="720426" cy="44610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>
                <a:stCxn id="84" idx="4"/>
                <a:endCxn id="101" idx="0"/>
              </p:cNvCxnSpPr>
              <p:nvPr/>
            </p:nvCxnSpPr>
            <p:spPr>
              <a:xfrm rot="16200000" flipH="1">
                <a:off x="3333432" y="4602797"/>
                <a:ext cx="746760" cy="457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Oval 89"/>
              <p:cNvSpPr/>
              <p:nvPr/>
            </p:nvSpPr>
            <p:spPr>
              <a:xfrm>
                <a:off x="4659312" y="3627437"/>
                <a:ext cx="274320" cy="2743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649912" y="4206557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4789204" y="4389437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3" name="Straight Arrow Connector 92"/>
              <p:cNvCxnSpPr>
                <a:stCxn id="91" idx="1"/>
                <a:endCxn id="90" idx="5"/>
              </p:cNvCxnSpPr>
              <p:nvPr/>
            </p:nvCxnSpPr>
            <p:spPr>
              <a:xfrm rot="16200000" flipV="1">
                <a:off x="5099199" y="3655844"/>
                <a:ext cx="385146" cy="7966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>
                <a:stCxn id="92" idx="0"/>
                <a:endCxn id="90" idx="4"/>
              </p:cNvCxnSpPr>
              <p:nvPr/>
            </p:nvCxnSpPr>
            <p:spPr>
              <a:xfrm rot="16200000" flipV="1">
                <a:off x="4617578" y="4080651"/>
                <a:ext cx="487680" cy="1298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>
                <a:stCxn id="92" idx="3"/>
                <a:endCxn id="104" idx="7"/>
              </p:cNvCxnSpPr>
              <p:nvPr/>
            </p:nvCxnSpPr>
            <p:spPr>
              <a:xfrm rot="5400000">
                <a:off x="4516267" y="4620663"/>
                <a:ext cx="310190" cy="31603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>
                <a:stCxn id="84" idx="6"/>
                <a:endCxn id="90" idx="3"/>
              </p:cNvCxnSpPr>
              <p:nvPr/>
            </p:nvCxnSpPr>
            <p:spPr>
              <a:xfrm flipV="1">
                <a:off x="3821112" y="3861584"/>
                <a:ext cx="878373" cy="2535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>
                <a:endCxn id="101" idx="4"/>
              </p:cNvCxnSpPr>
              <p:nvPr/>
            </p:nvCxnSpPr>
            <p:spPr>
              <a:xfrm rot="16200000" flipV="1">
                <a:off x="3501072" y="5501957"/>
                <a:ext cx="487680" cy="304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 rot="5400000" flipH="1" flipV="1">
                <a:off x="3750459" y="5233184"/>
                <a:ext cx="674706" cy="4613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 rot="5400000" flipH="1" flipV="1">
                <a:off x="2800032" y="5410517"/>
                <a:ext cx="48768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>
                <a:stCxn id="92" idx="6"/>
                <a:endCxn id="91" idx="3"/>
              </p:cNvCxnSpPr>
              <p:nvPr/>
            </p:nvCxnSpPr>
            <p:spPr>
              <a:xfrm flipV="1">
                <a:off x="5063524" y="4440704"/>
                <a:ext cx="626561" cy="8589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Oval 100"/>
              <p:cNvSpPr/>
              <p:nvPr/>
            </p:nvSpPr>
            <p:spPr>
              <a:xfrm>
                <a:off x="3592512" y="4999037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3624000" y="5761200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2911200" y="5653200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4279200" y="4893600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2907600" y="4886400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6" name="Group 96"/>
            <p:cNvGrpSpPr/>
            <p:nvPr/>
          </p:nvGrpSpPr>
          <p:grpSpPr>
            <a:xfrm>
              <a:off x="8449057" y="2408237"/>
              <a:ext cx="657258" cy="539262"/>
              <a:chOff x="2525712" y="3627437"/>
              <a:chExt cx="3398520" cy="2408083"/>
            </a:xfrm>
          </p:grpSpPr>
          <p:cxnSp>
            <p:nvCxnSpPr>
              <p:cNvPr id="107" name="Straight Arrow Connector 106"/>
              <p:cNvCxnSpPr>
                <a:stCxn id="126" idx="2"/>
              </p:cNvCxnSpPr>
              <p:nvPr/>
            </p:nvCxnSpPr>
            <p:spPr>
              <a:xfrm rot="10800000" flipH="1">
                <a:off x="3592512" y="5029517"/>
                <a:ext cx="685800" cy="1066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Oval 107"/>
              <p:cNvSpPr/>
              <p:nvPr/>
            </p:nvSpPr>
            <p:spPr>
              <a:xfrm>
                <a:off x="2525712" y="4313237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3546792" y="3977957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10" name="Straight Arrow Connector 109"/>
              <p:cNvCxnSpPr>
                <a:stCxn id="108" idx="6"/>
                <a:endCxn id="109" idx="2"/>
              </p:cNvCxnSpPr>
              <p:nvPr/>
            </p:nvCxnSpPr>
            <p:spPr>
              <a:xfrm flipV="1">
                <a:off x="2800032" y="4115117"/>
                <a:ext cx="746760" cy="3352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stCxn id="109" idx="5"/>
              </p:cNvCxnSpPr>
              <p:nvPr/>
            </p:nvCxnSpPr>
            <p:spPr>
              <a:xfrm rot="16200000" flipH="1">
                <a:off x="3689499" y="4303544"/>
                <a:ext cx="720426" cy="5375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>
                <a:endCxn id="126" idx="2"/>
              </p:cNvCxnSpPr>
              <p:nvPr/>
            </p:nvCxnSpPr>
            <p:spPr>
              <a:xfrm>
                <a:off x="3181032" y="5029517"/>
                <a:ext cx="411480" cy="1066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/>
              <p:cNvCxnSpPr>
                <a:endCxn id="109" idx="3"/>
              </p:cNvCxnSpPr>
              <p:nvPr/>
            </p:nvCxnSpPr>
            <p:spPr>
              <a:xfrm rot="5400000" flipH="1" flipV="1">
                <a:off x="3003699" y="4349264"/>
                <a:ext cx="720426" cy="44610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>
                <a:stCxn id="109" idx="4"/>
                <a:endCxn id="126" idx="0"/>
              </p:cNvCxnSpPr>
              <p:nvPr/>
            </p:nvCxnSpPr>
            <p:spPr>
              <a:xfrm rot="16200000" flipH="1">
                <a:off x="3333432" y="4602797"/>
                <a:ext cx="746760" cy="457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Oval 114"/>
              <p:cNvSpPr/>
              <p:nvPr/>
            </p:nvSpPr>
            <p:spPr>
              <a:xfrm>
                <a:off x="4659312" y="3627437"/>
                <a:ext cx="274320" cy="2743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5649912" y="4206557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4789204" y="4389437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18" name="Straight Arrow Connector 117"/>
              <p:cNvCxnSpPr>
                <a:stCxn id="116" idx="1"/>
                <a:endCxn id="115" idx="5"/>
              </p:cNvCxnSpPr>
              <p:nvPr/>
            </p:nvCxnSpPr>
            <p:spPr>
              <a:xfrm rot="16200000" flipV="1">
                <a:off x="5099199" y="3655844"/>
                <a:ext cx="385146" cy="7966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/>
              <p:cNvCxnSpPr>
                <a:stCxn id="117" idx="0"/>
                <a:endCxn id="115" idx="4"/>
              </p:cNvCxnSpPr>
              <p:nvPr/>
            </p:nvCxnSpPr>
            <p:spPr>
              <a:xfrm rot="16200000" flipV="1">
                <a:off x="4617578" y="4080651"/>
                <a:ext cx="487680" cy="1298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/>
              <p:cNvCxnSpPr>
                <a:stCxn id="117" idx="3"/>
                <a:endCxn id="129" idx="7"/>
              </p:cNvCxnSpPr>
              <p:nvPr/>
            </p:nvCxnSpPr>
            <p:spPr>
              <a:xfrm rot="5400000">
                <a:off x="4516267" y="4620663"/>
                <a:ext cx="310190" cy="31603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>
                <a:stCxn id="109" idx="6"/>
                <a:endCxn id="115" idx="3"/>
              </p:cNvCxnSpPr>
              <p:nvPr/>
            </p:nvCxnSpPr>
            <p:spPr>
              <a:xfrm flipV="1">
                <a:off x="3821112" y="3861584"/>
                <a:ext cx="878373" cy="2535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/>
              <p:cNvCxnSpPr>
                <a:endCxn id="126" idx="4"/>
              </p:cNvCxnSpPr>
              <p:nvPr/>
            </p:nvCxnSpPr>
            <p:spPr>
              <a:xfrm rot="16200000" flipV="1">
                <a:off x="3501072" y="5501957"/>
                <a:ext cx="487680" cy="304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/>
              <p:cNvCxnSpPr/>
              <p:nvPr/>
            </p:nvCxnSpPr>
            <p:spPr>
              <a:xfrm rot="5400000" flipH="1" flipV="1">
                <a:off x="3750459" y="5233184"/>
                <a:ext cx="674706" cy="4613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/>
              <p:cNvCxnSpPr/>
              <p:nvPr/>
            </p:nvCxnSpPr>
            <p:spPr>
              <a:xfrm rot="5400000" flipH="1" flipV="1">
                <a:off x="2800032" y="5410517"/>
                <a:ext cx="48768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>
                <a:stCxn id="117" idx="6"/>
                <a:endCxn id="116" idx="3"/>
              </p:cNvCxnSpPr>
              <p:nvPr/>
            </p:nvCxnSpPr>
            <p:spPr>
              <a:xfrm flipV="1">
                <a:off x="5063524" y="4440704"/>
                <a:ext cx="626561" cy="8589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Oval 125"/>
              <p:cNvSpPr/>
              <p:nvPr/>
            </p:nvSpPr>
            <p:spPr>
              <a:xfrm>
                <a:off x="3592512" y="4999037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3624000" y="5761200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2911200" y="5653200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4279200" y="4893600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2907600" y="4886400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1" name="Group 96"/>
            <p:cNvGrpSpPr/>
            <p:nvPr/>
          </p:nvGrpSpPr>
          <p:grpSpPr>
            <a:xfrm>
              <a:off x="8477219" y="3014906"/>
              <a:ext cx="657258" cy="539262"/>
              <a:chOff x="2525712" y="3627437"/>
              <a:chExt cx="3398520" cy="2408083"/>
            </a:xfrm>
          </p:grpSpPr>
          <p:cxnSp>
            <p:nvCxnSpPr>
              <p:cNvPr id="132" name="Straight Arrow Connector 131"/>
              <p:cNvCxnSpPr>
                <a:stCxn id="151" idx="2"/>
              </p:cNvCxnSpPr>
              <p:nvPr/>
            </p:nvCxnSpPr>
            <p:spPr>
              <a:xfrm rot="10800000" flipH="1">
                <a:off x="3592512" y="5029517"/>
                <a:ext cx="685800" cy="1066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Oval 132"/>
              <p:cNvSpPr/>
              <p:nvPr/>
            </p:nvSpPr>
            <p:spPr>
              <a:xfrm>
                <a:off x="2525712" y="4313237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3546792" y="3977957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35" name="Straight Arrow Connector 134"/>
              <p:cNvCxnSpPr>
                <a:stCxn id="133" idx="6"/>
                <a:endCxn id="134" idx="2"/>
              </p:cNvCxnSpPr>
              <p:nvPr/>
            </p:nvCxnSpPr>
            <p:spPr>
              <a:xfrm flipV="1">
                <a:off x="2800032" y="4115117"/>
                <a:ext cx="746760" cy="3352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/>
              <p:cNvCxnSpPr>
                <a:stCxn id="134" idx="5"/>
              </p:cNvCxnSpPr>
              <p:nvPr/>
            </p:nvCxnSpPr>
            <p:spPr>
              <a:xfrm rot="16200000" flipH="1">
                <a:off x="3689499" y="4303544"/>
                <a:ext cx="720426" cy="5375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>
                <a:endCxn id="151" idx="2"/>
              </p:cNvCxnSpPr>
              <p:nvPr/>
            </p:nvCxnSpPr>
            <p:spPr>
              <a:xfrm>
                <a:off x="3181032" y="5029517"/>
                <a:ext cx="411480" cy="1066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/>
              <p:cNvCxnSpPr>
                <a:endCxn id="134" idx="3"/>
              </p:cNvCxnSpPr>
              <p:nvPr/>
            </p:nvCxnSpPr>
            <p:spPr>
              <a:xfrm rot="5400000" flipH="1" flipV="1">
                <a:off x="3003699" y="4349264"/>
                <a:ext cx="720426" cy="44610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/>
              <p:cNvCxnSpPr>
                <a:stCxn id="134" idx="4"/>
                <a:endCxn id="151" idx="0"/>
              </p:cNvCxnSpPr>
              <p:nvPr/>
            </p:nvCxnSpPr>
            <p:spPr>
              <a:xfrm rot="16200000" flipH="1">
                <a:off x="3333432" y="4602797"/>
                <a:ext cx="746760" cy="457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Oval 139"/>
              <p:cNvSpPr/>
              <p:nvPr/>
            </p:nvSpPr>
            <p:spPr>
              <a:xfrm>
                <a:off x="4659312" y="3627437"/>
                <a:ext cx="274320" cy="2743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5649912" y="4206557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4789204" y="4389437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43" name="Straight Arrow Connector 142"/>
              <p:cNvCxnSpPr>
                <a:stCxn id="141" idx="1"/>
                <a:endCxn id="140" idx="5"/>
              </p:cNvCxnSpPr>
              <p:nvPr/>
            </p:nvCxnSpPr>
            <p:spPr>
              <a:xfrm rot="16200000" flipV="1">
                <a:off x="5099199" y="3655844"/>
                <a:ext cx="385146" cy="7966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/>
              <p:cNvCxnSpPr>
                <a:stCxn id="142" idx="0"/>
                <a:endCxn id="140" idx="4"/>
              </p:cNvCxnSpPr>
              <p:nvPr/>
            </p:nvCxnSpPr>
            <p:spPr>
              <a:xfrm rot="16200000" flipV="1">
                <a:off x="4617578" y="4080651"/>
                <a:ext cx="487680" cy="1298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/>
              <p:cNvCxnSpPr>
                <a:stCxn id="142" idx="3"/>
                <a:endCxn id="154" idx="7"/>
              </p:cNvCxnSpPr>
              <p:nvPr/>
            </p:nvCxnSpPr>
            <p:spPr>
              <a:xfrm rot="5400000">
                <a:off x="4516267" y="4620663"/>
                <a:ext cx="310190" cy="31603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/>
              <p:cNvCxnSpPr>
                <a:stCxn id="134" idx="6"/>
                <a:endCxn id="140" idx="3"/>
              </p:cNvCxnSpPr>
              <p:nvPr/>
            </p:nvCxnSpPr>
            <p:spPr>
              <a:xfrm flipV="1">
                <a:off x="3821112" y="3861584"/>
                <a:ext cx="878373" cy="2535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Arrow Connector 146"/>
              <p:cNvCxnSpPr>
                <a:endCxn id="151" idx="4"/>
              </p:cNvCxnSpPr>
              <p:nvPr/>
            </p:nvCxnSpPr>
            <p:spPr>
              <a:xfrm rot="16200000" flipV="1">
                <a:off x="3501072" y="5501957"/>
                <a:ext cx="487680" cy="304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/>
              <p:cNvCxnSpPr/>
              <p:nvPr/>
            </p:nvCxnSpPr>
            <p:spPr>
              <a:xfrm rot="5400000" flipH="1" flipV="1">
                <a:off x="3750459" y="5233184"/>
                <a:ext cx="674706" cy="4613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Arrow Connector 148"/>
              <p:cNvCxnSpPr/>
              <p:nvPr/>
            </p:nvCxnSpPr>
            <p:spPr>
              <a:xfrm rot="5400000" flipH="1" flipV="1">
                <a:off x="2800032" y="5410517"/>
                <a:ext cx="48768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/>
              <p:cNvCxnSpPr>
                <a:stCxn id="142" idx="6"/>
                <a:endCxn id="141" idx="3"/>
              </p:cNvCxnSpPr>
              <p:nvPr/>
            </p:nvCxnSpPr>
            <p:spPr>
              <a:xfrm flipV="1">
                <a:off x="5063524" y="4440704"/>
                <a:ext cx="626561" cy="8589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Oval 150"/>
              <p:cNvSpPr/>
              <p:nvPr/>
            </p:nvSpPr>
            <p:spPr>
              <a:xfrm>
                <a:off x="3592512" y="4999037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3624000" y="5761200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2911200" y="5653200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4279200" y="4893600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2907600" y="4886400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6" name="Group 96"/>
            <p:cNvGrpSpPr/>
            <p:nvPr/>
          </p:nvGrpSpPr>
          <p:grpSpPr>
            <a:xfrm>
              <a:off x="8477219" y="3621575"/>
              <a:ext cx="657258" cy="539262"/>
              <a:chOff x="2525712" y="3627437"/>
              <a:chExt cx="3398520" cy="2408083"/>
            </a:xfrm>
          </p:grpSpPr>
          <p:cxnSp>
            <p:nvCxnSpPr>
              <p:cNvPr id="157" name="Straight Arrow Connector 156"/>
              <p:cNvCxnSpPr>
                <a:stCxn id="176" idx="2"/>
              </p:cNvCxnSpPr>
              <p:nvPr/>
            </p:nvCxnSpPr>
            <p:spPr>
              <a:xfrm rot="10800000" flipH="1">
                <a:off x="3592512" y="5029517"/>
                <a:ext cx="685800" cy="1066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Oval 157"/>
              <p:cNvSpPr/>
              <p:nvPr/>
            </p:nvSpPr>
            <p:spPr>
              <a:xfrm>
                <a:off x="2525712" y="4313237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3546792" y="3977957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0" name="Straight Arrow Connector 159"/>
              <p:cNvCxnSpPr>
                <a:stCxn id="158" idx="6"/>
                <a:endCxn id="159" idx="2"/>
              </p:cNvCxnSpPr>
              <p:nvPr/>
            </p:nvCxnSpPr>
            <p:spPr>
              <a:xfrm flipV="1">
                <a:off x="2800032" y="4115117"/>
                <a:ext cx="746760" cy="3352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160"/>
              <p:cNvCxnSpPr>
                <a:stCxn id="159" idx="5"/>
              </p:cNvCxnSpPr>
              <p:nvPr/>
            </p:nvCxnSpPr>
            <p:spPr>
              <a:xfrm rot="16200000" flipH="1">
                <a:off x="3689499" y="4303544"/>
                <a:ext cx="720426" cy="5375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/>
              <p:cNvCxnSpPr>
                <a:endCxn id="176" idx="2"/>
              </p:cNvCxnSpPr>
              <p:nvPr/>
            </p:nvCxnSpPr>
            <p:spPr>
              <a:xfrm>
                <a:off x="3181032" y="5029517"/>
                <a:ext cx="411480" cy="1066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Arrow Connector 162"/>
              <p:cNvCxnSpPr>
                <a:endCxn id="159" idx="3"/>
              </p:cNvCxnSpPr>
              <p:nvPr/>
            </p:nvCxnSpPr>
            <p:spPr>
              <a:xfrm rot="5400000" flipH="1" flipV="1">
                <a:off x="3003699" y="4349264"/>
                <a:ext cx="720426" cy="44610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Arrow Connector 163"/>
              <p:cNvCxnSpPr>
                <a:stCxn id="159" idx="4"/>
                <a:endCxn id="176" idx="0"/>
              </p:cNvCxnSpPr>
              <p:nvPr/>
            </p:nvCxnSpPr>
            <p:spPr>
              <a:xfrm rot="16200000" flipH="1">
                <a:off x="3333432" y="4602797"/>
                <a:ext cx="746760" cy="457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Oval 164"/>
              <p:cNvSpPr/>
              <p:nvPr/>
            </p:nvSpPr>
            <p:spPr>
              <a:xfrm>
                <a:off x="4659312" y="3627437"/>
                <a:ext cx="274320" cy="2743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5649912" y="4206557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4789204" y="4389437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8" name="Straight Arrow Connector 167"/>
              <p:cNvCxnSpPr>
                <a:stCxn id="166" idx="1"/>
                <a:endCxn id="165" idx="5"/>
              </p:cNvCxnSpPr>
              <p:nvPr/>
            </p:nvCxnSpPr>
            <p:spPr>
              <a:xfrm rot="16200000" flipV="1">
                <a:off x="5099199" y="3655844"/>
                <a:ext cx="385146" cy="7966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/>
              <p:cNvCxnSpPr>
                <a:stCxn id="167" idx="0"/>
                <a:endCxn id="165" idx="4"/>
              </p:cNvCxnSpPr>
              <p:nvPr/>
            </p:nvCxnSpPr>
            <p:spPr>
              <a:xfrm rot="16200000" flipV="1">
                <a:off x="4617578" y="4080651"/>
                <a:ext cx="487680" cy="1298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Arrow Connector 169"/>
              <p:cNvCxnSpPr>
                <a:stCxn id="167" idx="3"/>
                <a:endCxn id="179" idx="7"/>
              </p:cNvCxnSpPr>
              <p:nvPr/>
            </p:nvCxnSpPr>
            <p:spPr>
              <a:xfrm rot="5400000">
                <a:off x="4516267" y="4620663"/>
                <a:ext cx="310190" cy="31603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/>
              <p:cNvCxnSpPr>
                <a:stCxn id="159" idx="6"/>
                <a:endCxn id="165" idx="3"/>
              </p:cNvCxnSpPr>
              <p:nvPr/>
            </p:nvCxnSpPr>
            <p:spPr>
              <a:xfrm flipV="1">
                <a:off x="3821112" y="3861584"/>
                <a:ext cx="878373" cy="2535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Arrow Connector 171"/>
              <p:cNvCxnSpPr>
                <a:endCxn id="176" idx="4"/>
              </p:cNvCxnSpPr>
              <p:nvPr/>
            </p:nvCxnSpPr>
            <p:spPr>
              <a:xfrm rot="16200000" flipV="1">
                <a:off x="3501072" y="5501957"/>
                <a:ext cx="487680" cy="304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Arrow Connector 172"/>
              <p:cNvCxnSpPr/>
              <p:nvPr/>
            </p:nvCxnSpPr>
            <p:spPr>
              <a:xfrm rot="5400000" flipH="1" flipV="1">
                <a:off x="3750459" y="5233184"/>
                <a:ext cx="674706" cy="4613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Arrow Connector 173"/>
              <p:cNvCxnSpPr/>
              <p:nvPr/>
            </p:nvCxnSpPr>
            <p:spPr>
              <a:xfrm rot="5400000" flipH="1" flipV="1">
                <a:off x="2800032" y="5410517"/>
                <a:ext cx="48768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/>
              <p:cNvCxnSpPr>
                <a:stCxn id="167" idx="6"/>
                <a:endCxn id="166" idx="3"/>
              </p:cNvCxnSpPr>
              <p:nvPr/>
            </p:nvCxnSpPr>
            <p:spPr>
              <a:xfrm flipV="1">
                <a:off x="5063524" y="4440704"/>
                <a:ext cx="626561" cy="8589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Oval 175"/>
              <p:cNvSpPr/>
              <p:nvPr/>
            </p:nvSpPr>
            <p:spPr>
              <a:xfrm>
                <a:off x="3592512" y="4999037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3624000" y="5761200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2911200" y="5653200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4279200" y="4893600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2907600" y="4886400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1" name="Group 96"/>
            <p:cNvGrpSpPr/>
            <p:nvPr/>
          </p:nvGrpSpPr>
          <p:grpSpPr>
            <a:xfrm>
              <a:off x="9181273" y="2408237"/>
              <a:ext cx="657258" cy="539262"/>
              <a:chOff x="2525712" y="3627437"/>
              <a:chExt cx="3398520" cy="2408083"/>
            </a:xfrm>
          </p:grpSpPr>
          <p:cxnSp>
            <p:nvCxnSpPr>
              <p:cNvPr id="182" name="Straight Arrow Connector 181"/>
              <p:cNvCxnSpPr>
                <a:stCxn id="201" idx="2"/>
              </p:cNvCxnSpPr>
              <p:nvPr/>
            </p:nvCxnSpPr>
            <p:spPr>
              <a:xfrm rot="10800000" flipH="1">
                <a:off x="3592512" y="5029517"/>
                <a:ext cx="685800" cy="1066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Oval 182"/>
              <p:cNvSpPr/>
              <p:nvPr/>
            </p:nvSpPr>
            <p:spPr>
              <a:xfrm>
                <a:off x="2525712" y="4313237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3546792" y="3977957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85" name="Straight Arrow Connector 184"/>
              <p:cNvCxnSpPr>
                <a:stCxn id="183" idx="6"/>
                <a:endCxn id="184" idx="2"/>
              </p:cNvCxnSpPr>
              <p:nvPr/>
            </p:nvCxnSpPr>
            <p:spPr>
              <a:xfrm flipV="1">
                <a:off x="2800032" y="4115117"/>
                <a:ext cx="746760" cy="3352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Arrow Connector 185"/>
              <p:cNvCxnSpPr>
                <a:stCxn id="184" idx="5"/>
              </p:cNvCxnSpPr>
              <p:nvPr/>
            </p:nvCxnSpPr>
            <p:spPr>
              <a:xfrm rot="16200000" flipH="1">
                <a:off x="3689499" y="4303544"/>
                <a:ext cx="720426" cy="5375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Arrow Connector 186"/>
              <p:cNvCxnSpPr>
                <a:endCxn id="201" idx="2"/>
              </p:cNvCxnSpPr>
              <p:nvPr/>
            </p:nvCxnSpPr>
            <p:spPr>
              <a:xfrm>
                <a:off x="3181032" y="5029517"/>
                <a:ext cx="411480" cy="1066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Arrow Connector 187"/>
              <p:cNvCxnSpPr>
                <a:endCxn id="184" idx="3"/>
              </p:cNvCxnSpPr>
              <p:nvPr/>
            </p:nvCxnSpPr>
            <p:spPr>
              <a:xfrm rot="5400000" flipH="1" flipV="1">
                <a:off x="3003699" y="4349264"/>
                <a:ext cx="720426" cy="44610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Arrow Connector 188"/>
              <p:cNvCxnSpPr>
                <a:stCxn id="184" idx="4"/>
                <a:endCxn id="201" idx="0"/>
              </p:cNvCxnSpPr>
              <p:nvPr/>
            </p:nvCxnSpPr>
            <p:spPr>
              <a:xfrm rot="16200000" flipH="1">
                <a:off x="3333432" y="4602797"/>
                <a:ext cx="746760" cy="457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Oval 189"/>
              <p:cNvSpPr/>
              <p:nvPr/>
            </p:nvSpPr>
            <p:spPr>
              <a:xfrm>
                <a:off x="4659312" y="3627437"/>
                <a:ext cx="274320" cy="2743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5649912" y="4206557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4789204" y="4389437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93" name="Straight Arrow Connector 192"/>
              <p:cNvCxnSpPr>
                <a:stCxn id="191" idx="1"/>
                <a:endCxn id="190" idx="5"/>
              </p:cNvCxnSpPr>
              <p:nvPr/>
            </p:nvCxnSpPr>
            <p:spPr>
              <a:xfrm rot="16200000" flipV="1">
                <a:off x="5099199" y="3655844"/>
                <a:ext cx="385146" cy="7966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Arrow Connector 193"/>
              <p:cNvCxnSpPr>
                <a:stCxn id="192" idx="0"/>
                <a:endCxn id="190" idx="4"/>
              </p:cNvCxnSpPr>
              <p:nvPr/>
            </p:nvCxnSpPr>
            <p:spPr>
              <a:xfrm rot="16200000" flipV="1">
                <a:off x="4617578" y="4080651"/>
                <a:ext cx="487680" cy="1298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Arrow Connector 194"/>
              <p:cNvCxnSpPr>
                <a:stCxn id="192" idx="3"/>
                <a:endCxn id="204" idx="7"/>
              </p:cNvCxnSpPr>
              <p:nvPr/>
            </p:nvCxnSpPr>
            <p:spPr>
              <a:xfrm rot="5400000">
                <a:off x="4516267" y="4620663"/>
                <a:ext cx="310190" cy="31603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Arrow Connector 195"/>
              <p:cNvCxnSpPr>
                <a:stCxn id="184" idx="6"/>
                <a:endCxn id="190" idx="3"/>
              </p:cNvCxnSpPr>
              <p:nvPr/>
            </p:nvCxnSpPr>
            <p:spPr>
              <a:xfrm flipV="1">
                <a:off x="3821112" y="3861584"/>
                <a:ext cx="878373" cy="2535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Arrow Connector 196"/>
              <p:cNvCxnSpPr>
                <a:endCxn id="201" idx="4"/>
              </p:cNvCxnSpPr>
              <p:nvPr/>
            </p:nvCxnSpPr>
            <p:spPr>
              <a:xfrm rot="16200000" flipV="1">
                <a:off x="3501072" y="5501957"/>
                <a:ext cx="487680" cy="304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Arrow Connector 197"/>
              <p:cNvCxnSpPr/>
              <p:nvPr/>
            </p:nvCxnSpPr>
            <p:spPr>
              <a:xfrm rot="5400000" flipH="1" flipV="1">
                <a:off x="3750459" y="5233184"/>
                <a:ext cx="674706" cy="4613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Arrow Connector 198"/>
              <p:cNvCxnSpPr/>
              <p:nvPr/>
            </p:nvCxnSpPr>
            <p:spPr>
              <a:xfrm rot="5400000" flipH="1" flipV="1">
                <a:off x="2800032" y="5410517"/>
                <a:ext cx="48768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Arrow Connector 199"/>
              <p:cNvCxnSpPr>
                <a:stCxn id="192" idx="6"/>
                <a:endCxn id="191" idx="3"/>
              </p:cNvCxnSpPr>
              <p:nvPr/>
            </p:nvCxnSpPr>
            <p:spPr>
              <a:xfrm flipV="1">
                <a:off x="5063524" y="4440704"/>
                <a:ext cx="626561" cy="8589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200"/>
              <p:cNvSpPr/>
              <p:nvPr/>
            </p:nvSpPr>
            <p:spPr>
              <a:xfrm>
                <a:off x="3592512" y="4999037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3624000" y="5761200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2911200" y="5653200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4279200" y="4893600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2907600" y="4886400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6" name="Group 96"/>
            <p:cNvGrpSpPr/>
            <p:nvPr/>
          </p:nvGrpSpPr>
          <p:grpSpPr>
            <a:xfrm>
              <a:off x="9199907" y="3014906"/>
              <a:ext cx="657258" cy="539262"/>
              <a:chOff x="2525712" y="3627437"/>
              <a:chExt cx="3398520" cy="2408083"/>
            </a:xfrm>
          </p:grpSpPr>
          <p:cxnSp>
            <p:nvCxnSpPr>
              <p:cNvPr id="207" name="Straight Arrow Connector 206"/>
              <p:cNvCxnSpPr>
                <a:stCxn id="226" idx="2"/>
              </p:cNvCxnSpPr>
              <p:nvPr/>
            </p:nvCxnSpPr>
            <p:spPr>
              <a:xfrm rot="10800000" flipH="1">
                <a:off x="3592512" y="5029517"/>
                <a:ext cx="685800" cy="1066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Oval 207"/>
              <p:cNvSpPr/>
              <p:nvPr/>
            </p:nvSpPr>
            <p:spPr>
              <a:xfrm>
                <a:off x="2525712" y="4313237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3546792" y="3977957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10" name="Straight Arrow Connector 209"/>
              <p:cNvCxnSpPr>
                <a:stCxn id="208" idx="6"/>
                <a:endCxn id="209" idx="2"/>
              </p:cNvCxnSpPr>
              <p:nvPr/>
            </p:nvCxnSpPr>
            <p:spPr>
              <a:xfrm flipV="1">
                <a:off x="2800032" y="4115117"/>
                <a:ext cx="746760" cy="3352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210"/>
              <p:cNvCxnSpPr>
                <a:stCxn id="209" idx="5"/>
              </p:cNvCxnSpPr>
              <p:nvPr/>
            </p:nvCxnSpPr>
            <p:spPr>
              <a:xfrm rot="16200000" flipH="1">
                <a:off x="3689499" y="4303544"/>
                <a:ext cx="720426" cy="5375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211"/>
              <p:cNvCxnSpPr>
                <a:endCxn id="226" idx="2"/>
              </p:cNvCxnSpPr>
              <p:nvPr/>
            </p:nvCxnSpPr>
            <p:spPr>
              <a:xfrm>
                <a:off x="3181032" y="5029517"/>
                <a:ext cx="411480" cy="1066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Arrow Connector 212"/>
              <p:cNvCxnSpPr>
                <a:endCxn id="209" idx="3"/>
              </p:cNvCxnSpPr>
              <p:nvPr/>
            </p:nvCxnSpPr>
            <p:spPr>
              <a:xfrm rot="5400000" flipH="1" flipV="1">
                <a:off x="3003699" y="4349264"/>
                <a:ext cx="720426" cy="44610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Arrow Connector 213"/>
              <p:cNvCxnSpPr>
                <a:stCxn id="209" idx="4"/>
                <a:endCxn id="226" idx="0"/>
              </p:cNvCxnSpPr>
              <p:nvPr/>
            </p:nvCxnSpPr>
            <p:spPr>
              <a:xfrm rot="16200000" flipH="1">
                <a:off x="3333432" y="4602797"/>
                <a:ext cx="746760" cy="457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" name="Oval 214"/>
              <p:cNvSpPr/>
              <p:nvPr/>
            </p:nvSpPr>
            <p:spPr>
              <a:xfrm>
                <a:off x="4659312" y="3627437"/>
                <a:ext cx="274320" cy="2743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5649912" y="4206557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4789204" y="4389437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18" name="Straight Arrow Connector 217"/>
              <p:cNvCxnSpPr>
                <a:stCxn id="216" idx="1"/>
                <a:endCxn id="215" idx="5"/>
              </p:cNvCxnSpPr>
              <p:nvPr/>
            </p:nvCxnSpPr>
            <p:spPr>
              <a:xfrm rot="16200000" flipV="1">
                <a:off x="5099199" y="3655844"/>
                <a:ext cx="385146" cy="7966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Arrow Connector 218"/>
              <p:cNvCxnSpPr>
                <a:stCxn id="217" idx="0"/>
                <a:endCxn id="215" idx="4"/>
              </p:cNvCxnSpPr>
              <p:nvPr/>
            </p:nvCxnSpPr>
            <p:spPr>
              <a:xfrm rot="16200000" flipV="1">
                <a:off x="4617578" y="4080651"/>
                <a:ext cx="487680" cy="1298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Arrow Connector 219"/>
              <p:cNvCxnSpPr>
                <a:stCxn id="217" idx="3"/>
                <a:endCxn id="229" idx="7"/>
              </p:cNvCxnSpPr>
              <p:nvPr/>
            </p:nvCxnSpPr>
            <p:spPr>
              <a:xfrm rot="5400000">
                <a:off x="4516267" y="4620663"/>
                <a:ext cx="310190" cy="31603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Arrow Connector 220"/>
              <p:cNvCxnSpPr>
                <a:stCxn id="209" idx="6"/>
                <a:endCxn id="215" idx="3"/>
              </p:cNvCxnSpPr>
              <p:nvPr/>
            </p:nvCxnSpPr>
            <p:spPr>
              <a:xfrm flipV="1">
                <a:off x="3821112" y="3861584"/>
                <a:ext cx="878373" cy="2535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Arrow Connector 221"/>
              <p:cNvCxnSpPr>
                <a:endCxn id="226" idx="4"/>
              </p:cNvCxnSpPr>
              <p:nvPr/>
            </p:nvCxnSpPr>
            <p:spPr>
              <a:xfrm rot="16200000" flipV="1">
                <a:off x="3501072" y="5501957"/>
                <a:ext cx="487680" cy="304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Arrow Connector 222"/>
              <p:cNvCxnSpPr/>
              <p:nvPr/>
            </p:nvCxnSpPr>
            <p:spPr>
              <a:xfrm rot="5400000" flipH="1" flipV="1">
                <a:off x="3750459" y="5233184"/>
                <a:ext cx="674706" cy="4613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Arrow Connector 223"/>
              <p:cNvCxnSpPr/>
              <p:nvPr/>
            </p:nvCxnSpPr>
            <p:spPr>
              <a:xfrm rot="5400000" flipH="1" flipV="1">
                <a:off x="2800032" y="5410517"/>
                <a:ext cx="48768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Arrow Connector 224"/>
              <p:cNvCxnSpPr>
                <a:stCxn id="217" idx="6"/>
                <a:endCxn id="216" idx="3"/>
              </p:cNvCxnSpPr>
              <p:nvPr/>
            </p:nvCxnSpPr>
            <p:spPr>
              <a:xfrm flipV="1">
                <a:off x="5063524" y="4440704"/>
                <a:ext cx="626561" cy="8589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6" name="Oval 225"/>
              <p:cNvSpPr/>
              <p:nvPr/>
            </p:nvSpPr>
            <p:spPr>
              <a:xfrm>
                <a:off x="3592512" y="4999037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3624000" y="5761200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2911200" y="5653200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4279200" y="4893600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2907600" y="4886400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1" name="Group 96"/>
            <p:cNvGrpSpPr/>
            <p:nvPr/>
          </p:nvGrpSpPr>
          <p:grpSpPr>
            <a:xfrm>
              <a:off x="9209435" y="3621575"/>
              <a:ext cx="657258" cy="539262"/>
              <a:chOff x="2525712" y="3627437"/>
              <a:chExt cx="3398520" cy="2408083"/>
            </a:xfrm>
          </p:grpSpPr>
          <p:cxnSp>
            <p:nvCxnSpPr>
              <p:cNvPr id="232" name="Straight Arrow Connector 231"/>
              <p:cNvCxnSpPr>
                <a:stCxn id="251" idx="2"/>
              </p:cNvCxnSpPr>
              <p:nvPr/>
            </p:nvCxnSpPr>
            <p:spPr>
              <a:xfrm rot="10800000" flipH="1">
                <a:off x="3592512" y="5029517"/>
                <a:ext cx="685800" cy="1066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Oval 232"/>
              <p:cNvSpPr/>
              <p:nvPr/>
            </p:nvSpPr>
            <p:spPr>
              <a:xfrm>
                <a:off x="2525712" y="4313237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3546792" y="3977957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35" name="Straight Arrow Connector 234"/>
              <p:cNvCxnSpPr>
                <a:stCxn id="233" idx="6"/>
                <a:endCxn id="234" idx="2"/>
              </p:cNvCxnSpPr>
              <p:nvPr/>
            </p:nvCxnSpPr>
            <p:spPr>
              <a:xfrm flipV="1">
                <a:off x="2800032" y="4115117"/>
                <a:ext cx="746760" cy="3352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Arrow Connector 235"/>
              <p:cNvCxnSpPr>
                <a:stCxn id="234" idx="5"/>
              </p:cNvCxnSpPr>
              <p:nvPr/>
            </p:nvCxnSpPr>
            <p:spPr>
              <a:xfrm rot="16200000" flipH="1">
                <a:off x="3689499" y="4303544"/>
                <a:ext cx="720426" cy="5375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Arrow Connector 236"/>
              <p:cNvCxnSpPr>
                <a:endCxn id="251" idx="2"/>
              </p:cNvCxnSpPr>
              <p:nvPr/>
            </p:nvCxnSpPr>
            <p:spPr>
              <a:xfrm>
                <a:off x="3181032" y="5029517"/>
                <a:ext cx="411480" cy="1066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Arrow Connector 237"/>
              <p:cNvCxnSpPr>
                <a:endCxn id="234" idx="3"/>
              </p:cNvCxnSpPr>
              <p:nvPr/>
            </p:nvCxnSpPr>
            <p:spPr>
              <a:xfrm rot="5400000" flipH="1" flipV="1">
                <a:off x="3003699" y="4349264"/>
                <a:ext cx="720426" cy="44610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Arrow Connector 238"/>
              <p:cNvCxnSpPr>
                <a:stCxn id="234" idx="4"/>
                <a:endCxn id="251" idx="0"/>
              </p:cNvCxnSpPr>
              <p:nvPr/>
            </p:nvCxnSpPr>
            <p:spPr>
              <a:xfrm rot="16200000" flipH="1">
                <a:off x="3333432" y="4602797"/>
                <a:ext cx="746760" cy="457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Oval 239"/>
              <p:cNvSpPr/>
              <p:nvPr/>
            </p:nvSpPr>
            <p:spPr>
              <a:xfrm>
                <a:off x="4659312" y="3627437"/>
                <a:ext cx="274320" cy="2743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5649912" y="4206557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4789204" y="4389437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43" name="Straight Arrow Connector 242"/>
              <p:cNvCxnSpPr>
                <a:stCxn id="241" idx="1"/>
                <a:endCxn id="240" idx="5"/>
              </p:cNvCxnSpPr>
              <p:nvPr/>
            </p:nvCxnSpPr>
            <p:spPr>
              <a:xfrm rot="16200000" flipV="1">
                <a:off x="5099199" y="3655844"/>
                <a:ext cx="385146" cy="7966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Arrow Connector 243"/>
              <p:cNvCxnSpPr>
                <a:stCxn id="242" idx="0"/>
                <a:endCxn id="240" idx="4"/>
              </p:cNvCxnSpPr>
              <p:nvPr/>
            </p:nvCxnSpPr>
            <p:spPr>
              <a:xfrm rot="16200000" flipV="1">
                <a:off x="4617578" y="4080651"/>
                <a:ext cx="487680" cy="1298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Arrow Connector 244"/>
              <p:cNvCxnSpPr>
                <a:stCxn id="242" idx="3"/>
                <a:endCxn id="254" idx="7"/>
              </p:cNvCxnSpPr>
              <p:nvPr/>
            </p:nvCxnSpPr>
            <p:spPr>
              <a:xfrm rot="5400000">
                <a:off x="4516267" y="4620663"/>
                <a:ext cx="310190" cy="31603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Arrow Connector 245"/>
              <p:cNvCxnSpPr>
                <a:stCxn id="234" idx="6"/>
                <a:endCxn id="240" idx="3"/>
              </p:cNvCxnSpPr>
              <p:nvPr/>
            </p:nvCxnSpPr>
            <p:spPr>
              <a:xfrm flipV="1">
                <a:off x="3821112" y="3861584"/>
                <a:ext cx="878373" cy="2535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Arrow Connector 246"/>
              <p:cNvCxnSpPr>
                <a:endCxn id="251" idx="4"/>
              </p:cNvCxnSpPr>
              <p:nvPr/>
            </p:nvCxnSpPr>
            <p:spPr>
              <a:xfrm rot="16200000" flipV="1">
                <a:off x="3501072" y="5501957"/>
                <a:ext cx="487680" cy="304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Arrow Connector 247"/>
              <p:cNvCxnSpPr/>
              <p:nvPr/>
            </p:nvCxnSpPr>
            <p:spPr>
              <a:xfrm rot="5400000" flipH="1" flipV="1">
                <a:off x="3750459" y="5233184"/>
                <a:ext cx="674706" cy="4613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Arrow Connector 248"/>
              <p:cNvCxnSpPr/>
              <p:nvPr/>
            </p:nvCxnSpPr>
            <p:spPr>
              <a:xfrm rot="5400000" flipH="1" flipV="1">
                <a:off x="2800032" y="5410517"/>
                <a:ext cx="48768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Arrow Connector 249"/>
              <p:cNvCxnSpPr>
                <a:stCxn id="242" idx="6"/>
                <a:endCxn id="241" idx="3"/>
              </p:cNvCxnSpPr>
              <p:nvPr/>
            </p:nvCxnSpPr>
            <p:spPr>
              <a:xfrm flipV="1">
                <a:off x="5063524" y="4440704"/>
                <a:ext cx="626561" cy="8589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1" name="Oval 250"/>
              <p:cNvSpPr/>
              <p:nvPr/>
            </p:nvSpPr>
            <p:spPr>
              <a:xfrm>
                <a:off x="3592512" y="4999037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3624000" y="5761200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2911200" y="5653200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4279200" y="4893600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5" name="Oval 254"/>
              <p:cNvSpPr/>
              <p:nvPr/>
            </p:nvSpPr>
            <p:spPr>
              <a:xfrm>
                <a:off x="2907600" y="4886400"/>
                <a:ext cx="274320" cy="2743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57" name="Right Arrow 256"/>
          <p:cNvSpPr/>
          <p:nvPr/>
        </p:nvSpPr>
        <p:spPr bwMode="auto">
          <a:xfrm>
            <a:off x="6488112" y="3575237"/>
            <a:ext cx="990600" cy="1908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8" grpId="0" animBg="1"/>
      <p:bldP spid="19" grpId="0"/>
      <p:bldP spid="20" grpId="0"/>
      <p:bldP spid="257" grpId="0" animBg="1"/>
    </p:bldLst>
  </p:timing>
</p:sld>
</file>

<file path=ppt/theme/theme1.xml><?xml version="1.0" encoding="utf-8"?>
<a:theme xmlns:a="http://schemas.openxmlformats.org/drawingml/2006/main" name="Glossy">
  <a:themeElements>
    <a:clrScheme name="Gloss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Glossy">
      <a:majorFont>
        <a:latin typeface="Arial"/>
        <a:ea typeface="DejaVu Sans"/>
        <a:cs typeface="DejaVu Sans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loss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50792</TotalTime>
  <Words>1041</Words>
  <Application>Microsoft Macintosh PowerPoint</Application>
  <PresentationFormat>Custom</PresentationFormat>
  <Paragraphs>171</Paragraphs>
  <Slides>21</Slides>
  <Notes>21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Glossy</vt:lpstr>
      <vt:lpstr>Manuel Gomez Rodriguez Bernhard Schölkopf</vt:lpstr>
      <vt:lpstr>Propagation</vt:lpstr>
      <vt:lpstr>Influence Maximization</vt:lpstr>
      <vt:lpstr>Continuous time vs sequential model</vt:lpstr>
      <vt:lpstr>Influence Maximization: Outline</vt:lpstr>
      <vt:lpstr>Sources and sink node</vt:lpstr>
      <vt:lpstr>Domination: disabled nodes</vt:lpstr>
      <vt:lpstr>Self domination: disabled sets</vt:lpstr>
      <vt:lpstr>Monitoring a diffusion process</vt:lpstr>
      <vt:lpstr>Diffusion process: continuous time</vt:lpstr>
      <vt:lpstr>Diffusion process as a CTMC</vt:lpstr>
      <vt:lpstr>Computing influence</vt:lpstr>
      <vt:lpstr>Maximizing the influence</vt:lpstr>
      <vt:lpstr>Submodular maximization</vt:lpstr>
      <vt:lpstr>Experimental Setup</vt:lpstr>
      <vt:lpstr>Influence vs. number of sources</vt:lpstr>
      <vt:lpstr>Influence vs. time horizon</vt:lpstr>
      <vt:lpstr>Influence vs. time horizon</vt:lpstr>
      <vt:lpstr>Real data: Influence vs. # of sources</vt:lpstr>
      <vt:lpstr>Conclusions</vt:lpstr>
      <vt:lpstr>Thanks!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Temporal Dynamics of Diffusion Networks</dc:title>
  <dc:subject/>
  <dc:creator/>
  <cp:keywords/>
  <dc:description/>
  <cp:lastModifiedBy>Manuel Gomez Rodriguez</cp:lastModifiedBy>
  <cp:revision>2278</cp:revision>
  <dcterms:created xsi:type="dcterms:W3CDTF">2012-06-28T09:22:57Z</dcterms:created>
  <dcterms:modified xsi:type="dcterms:W3CDTF">2012-06-29T07:12:50Z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