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3" r:id="rId12"/>
    <p:sldId id="264" r:id="rId13"/>
    <p:sldId id="265" r:id="rId14"/>
  </p:sldIdLst>
  <p:sldSz cx="10080625" cy="7559675"/>
  <p:notesSz cx="7559675" cy="1069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34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3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8413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8413"/>
            <a:ext cx="3281362" cy="533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8D86C6E5-C2A4-4562-898B-C27307E0035D}" type="slidenum">
              <a:rPr/>
              <a:pPr>
                <a:defRPr sz="1400"/>
              </a:pPr>
              <a:t>‹#›</a:t>
            </a:fld>
            <a:endParaRPr lang="fi-FI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291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9900" y="0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D8284490-27C3-4D98-B75A-E774FD3DD2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5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1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8ADD-4AC5-4A8F-AF52-B3666058C2B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BA490-4BD7-46B3-B14F-BA16B418AE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8ACB-F239-438A-B01B-F6361A1174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AF028-E775-45A5-A836-208BBE91AAC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9B84-5538-4E61-991A-3E13A515B9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C3CF-E462-4732-B5CA-E021EA405A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7997-B69E-420E-9CE3-CE660F43C7B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8A5E-93C7-4637-9532-E71AD56456F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D0B2-70D4-4E9D-B0D7-197CA4CAB2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3E13-65FB-42A1-B50E-A030C5A020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F0C6-11D1-4FAC-8B90-4DA6D76412B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640000004B0FFB7843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tekstimuotoa napsauttamalla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8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BC8159DE-AF7F-4333-B211-E95B93B802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 lang="fi-FI">
          <a:solidFill>
            <a:schemeClr val="tx1"/>
          </a:solidFill>
          <a:latin typeface="Arial" pitchFamily="34" charset="0"/>
        </a:defRPr>
      </a:lvl1pPr>
      <a:lvl2pPr marL="863600" lvl="1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 lang="fi-FI">
          <a:solidFill>
            <a:schemeClr val="tx1"/>
          </a:solidFill>
          <a:latin typeface="Arial" pitchFamily="34" charset="0"/>
        </a:defRPr>
      </a:lvl2pPr>
      <a:lvl3pPr marL="1295400" lvl="2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 lang="fi-FI">
          <a:solidFill>
            <a:schemeClr val="tx1"/>
          </a:solidFill>
          <a:latin typeface="Arial" pitchFamily="34" charset="0"/>
        </a:defRPr>
      </a:lvl3pPr>
      <a:lvl4pPr marL="1727200" lvl="3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 lang="fi-FI">
          <a:solidFill>
            <a:schemeClr val="tx1"/>
          </a:solidFill>
          <a:latin typeface="Arial" pitchFamily="34" charset="0"/>
        </a:defRPr>
      </a:lvl4pPr>
      <a:lvl5pPr marL="2159000" lvl="4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 lang="fi-FI">
          <a:solidFill>
            <a:schemeClr val="tx1"/>
          </a:solidFill>
          <a:latin typeface="Arial" pitchFamily="34" charset="0"/>
        </a:defRPr>
      </a:lvl5pPr>
      <a:lvl6pPr marL="2592000" marR="0" lvl="5" indent="-216000" rtl="0" hangingPunct="0">
        <a:buClr>
          <a:srgbClr val="FF6309"/>
        </a:buClr>
        <a:buSzPct val="45000"/>
        <a:buFont typeface="StarSymbol"/>
        <a:buChar char=""/>
        <a:tabLst/>
        <a:defRPr lang="fi-FI"/>
      </a:lvl6pPr>
      <a:lvl7pPr marL="3024000" marR="0" lvl="6" indent="-216000" rtl="0" hangingPunct="0">
        <a:buClr>
          <a:srgbClr val="FF6309"/>
        </a:buClr>
        <a:buSzPct val="45000"/>
        <a:buFont typeface="StarSymbol"/>
        <a:buChar char=""/>
        <a:tabLst/>
        <a:defRPr lang="fi-FI"/>
      </a:lvl7pPr>
      <a:lvl8pPr marL="3456000" marR="0" lvl="7" indent="-216000" rtl="0" hangingPunct="0">
        <a:buClr>
          <a:srgbClr val="FF6309"/>
        </a:buClr>
        <a:buSzPct val="45000"/>
        <a:buFont typeface="StarSymbol"/>
        <a:buChar char=""/>
        <a:tabLst/>
        <a:defRPr lang="fi-FI"/>
      </a:lvl8pPr>
      <a:lvl9pPr marL="3888000" marR="0" lvl="8" indent="-216000" rtl="0" hangingPunct="0">
        <a:buClr>
          <a:srgbClr val="FF6309"/>
        </a:buClr>
        <a:buSzPct val="45000"/>
        <a:buFont typeface="StarSymbol"/>
        <a:buChar char=""/>
        <a:tabLst/>
        <a:defRPr lang="fi-FI"/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5913" y="1798638"/>
            <a:ext cx="9070975" cy="1354137"/>
          </a:xfrm>
        </p:spPr>
        <p:txBody>
          <a:bodyPr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BCI-based R</a:t>
            </a: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obot Rehabilitation</a:t>
            </a:r>
            <a:b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Stroke Patients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1" name="Title 2"/>
          <p:cNvSpPr txBox="1">
            <a:spLocks noGrp="1"/>
          </p:cNvSpPr>
          <p:nvPr>
            <p:ph type="title" idx="4294967295"/>
          </p:nvPr>
        </p:nvSpPr>
        <p:spPr>
          <a:xfrm>
            <a:off x="925513" y="3932238"/>
            <a:ext cx="8077200" cy="554037"/>
          </a:xfrm>
        </p:spPr>
        <p:txBody>
          <a:bodyPr>
            <a:spAutoFit/>
          </a:bodyPr>
          <a:lstStyle/>
          <a:p>
            <a:pPr algn="ctr" eaLnBrk="1"/>
            <a:r>
              <a:rPr sz="1800" smtClean="0">
                <a:solidFill>
                  <a:srgbClr val="666666"/>
                </a:solidFill>
                <a:latin typeface="Arial" pitchFamily="34" charset="0"/>
                <a:ea typeface="DejaVu Sans"/>
                <a:cs typeface="DejaVu Sans"/>
              </a:rPr>
              <a:t>M. Gomez-Rodriguez</a:t>
            </a:r>
            <a: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DejaVu Sans"/>
              </a:rPr>
              <a:t>1,2</a:t>
            </a:r>
            <a:r>
              <a:rPr lang="es-ES" sz="1800" smtClean="0">
                <a:solidFill>
                  <a:srgbClr val="666666"/>
                </a:solidFill>
                <a:latin typeface="Arial" pitchFamily="34" charset="0"/>
                <a:ea typeface="DejaVu Sans"/>
                <a:cs typeface="DejaVu Sans"/>
              </a:rPr>
              <a:t>       J. Peters</a:t>
            </a:r>
            <a: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DejaVu Sans"/>
              </a:rPr>
              <a:t> 1</a:t>
            </a:r>
            <a:r>
              <a:rPr lang="es-ES" sz="1800" smtClean="0">
                <a:solidFill>
                  <a:srgbClr val="666666"/>
                </a:solidFill>
                <a:latin typeface="Arial" pitchFamily="34" charset="0"/>
                <a:ea typeface="DejaVu Sans"/>
                <a:cs typeface="DejaVu Sans"/>
              </a:rPr>
              <a:t>       J..  Hill</a:t>
            </a:r>
            <a: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DejaVu Sans"/>
              </a:rPr>
              <a:t> 1</a:t>
            </a:r>
            <a:r>
              <a:rPr lang="es-ES" sz="1800" smtClean="0">
                <a:solidFill>
                  <a:srgbClr val="666666"/>
                </a:solidFill>
                <a:latin typeface="Arial" pitchFamily="34" charset="0"/>
                <a:ea typeface="DejaVu Sans"/>
                <a:cs typeface="DejaVu Sans"/>
              </a:rPr>
              <a:t>       A. Gharabaghi</a:t>
            </a:r>
            <a: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Arial" pitchFamily="34" charset="0"/>
              </a:rPr>
              <a:t> 3</a:t>
            </a:r>
            <a:b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Arial" pitchFamily="34" charset="0"/>
              </a:rPr>
            </a:br>
            <a:r>
              <a:rPr lang="es-ES" sz="1800" smtClean="0">
                <a:solidFill>
                  <a:srgbClr val="666666"/>
                </a:solidFill>
                <a:latin typeface="Arial" pitchFamily="34" charset="0"/>
                <a:ea typeface="DejaVu Sans"/>
                <a:cs typeface="DejaVu Sans"/>
              </a:rPr>
              <a:t>B. Schölkopf</a:t>
            </a:r>
            <a: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DejaVu Sans"/>
              </a:rPr>
              <a:t> 1</a:t>
            </a:r>
            <a:r>
              <a:rPr lang="es-ES" sz="1800" smtClean="0">
                <a:solidFill>
                  <a:srgbClr val="666666"/>
                </a:solidFill>
                <a:latin typeface="Arial" pitchFamily="34" charset="0"/>
                <a:ea typeface="DejaVu Sans"/>
                <a:cs typeface="DejaVu Sans"/>
              </a:rPr>
              <a:t>       M.. Grosse-Wentrup</a:t>
            </a:r>
            <a:r>
              <a:rPr sz="18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DejaVu Sans"/>
              </a:rPr>
              <a:t> </a:t>
            </a:r>
            <a:r>
              <a:rPr sz="2200" b="0" baseline="30000" smtClean="0">
                <a:solidFill>
                  <a:srgbClr val="666666"/>
                </a:solidFill>
                <a:latin typeface="Times New Roman" pitchFamily="18" charset="0"/>
                <a:ea typeface="DejaVu Sans"/>
                <a:cs typeface="DejaVu Sans"/>
              </a:rPr>
              <a:t>1 </a:t>
            </a:r>
            <a:endParaRPr sz="2200" b="0" baseline="30000" smtClean="0">
              <a:solidFill>
                <a:srgbClr val="666666"/>
              </a:solidFill>
              <a:latin typeface="Times New Roman" pitchFamily="18" charset="0"/>
              <a:ea typeface="DejaVu Sans"/>
              <a:cs typeface="Arial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925513" y="5303838"/>
            <a:ext cx="7543800" cy="738187"/>
          </a:xfrm>
        </p:spPr>
        <p:txBody>
          <a:bodyPr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/>
              </a:rPr>
              <a:t>1 </a:t>
            </a:r>
            <a:r>
              <a:rPr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/>
              </a:rPr>
              <a:t>MPI for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/>
              </a:rPr>
              <a:t>Biological Cybernetics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sz="16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/>
              </a:rPr>
              <a:t>2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Stanford University</a:t>
            </a:r>
            <a:b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sz="16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/>
                <a:cs typeface="Arial" pitchFamily="34"/>
              </a:rPr>
              <a:t>3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/>
              </a:rPr>
              <a:t>University Hospital Tuebingen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2313" y="6751638"/>
            <a:ext cx="5562600" cy="27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DejaVu Sans" pitchFamily="2"/>
                <a:cs typeface="DejaVu Sans" pitchFamily="2"/>
              </a:rPr>
              <a:t>International BCI Meeting, June 2010</a:t>
            </a:r>
          </a:p>
        </p:txBody>
      </p:sp>
      <p:pic>
        <p:nvPicPr>
          <p:cNvPr id="2054" name="Picture 8" descr="logo_kyb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5151438"/>
            <a:ext cx="111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stanford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313" y="5151438"/>
            <a:ext cx="9048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85763"/>
            <a:ext cx="9612312" cy="492125"/>
          </a:xfrm>
        </p:spPr>
        <p:txBody>
          <a:bodyPr>
            <a:spAutoFit/>
          </a:bodyPr>
          <a:lstStyle/>
          <a:p>
            <a:pPr eaLnBrk="1"/>
            <a:r>
              <a:rPr lang="fi-FI" sz="3200" smtClean="0">
                <a:latin typeface="Arial" pitchFamily="34" charset="0"/>
                <a:ea typeface="DejaVu Sans"/>
                <a:cs typeface="Arial" pitchFamily="34" charset="0"/>
              </a:rPr>
              <a:t>Haptic feedback helps on-line decoding: Results</a:t>
            </a:r>
            <a:endParaRPr sz="320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468313" y="2713038"/>
            <a:ext cx="5486400" cy="147796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SzPct val="65000"/>
              <a:buFont typeface="Arial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Sensory area is more informative when haptic feedback is provided.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8313" y="1417638"/>
            <a:ext cx="8991600" cy="984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Haptic feedback increases discriminative power of the neural signals.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8313" y="4922838"/>
            <a:ext cx="5029200" cy="1477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The Beta band increases its discriminative power during haptic feedback.</a:t>
            </a:r>
            <a:endParaRPr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649913" y="2255838"/>
            <a:ext cx="4114800" cy="2198687"/>
            <a:chOff x="5726112" y="2484437"/>
            <a:chExt cx="4114800" cy="2198132"/>
          </a:xfrm>
        </p:grpSpPr>
        <p:sp>
          <p:nvSpPr>
            <p:cNvPr id="9228" name="TextBox 11"/>
            <p:cNvSpPr txBox="1">
              <a:spLocks noChangeArrowheads="1"/>
            </p:cNvSpPr>
            <p:nvPr/>
          </p:nvSpPr>
          <p:spPr bwMode="auto">
            <a:xfrm>
              <a:off x="5726112" y="4313237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Haptic Feedback</a:t>
              </a:r>
            </a:p>
          </p:txBody>
        </p:sp>
        <p:sp>
          <p:nvSpPr>
            <p:cNvPr id="9229" name="TextBox 12"/>
            <p:cNvSpPr txBox="1">
              <a:spLocks noChangeArrowheads="1"/>
            </p:cNvSpPr>
            <p:nvPr/>
          </p:nvSpPr>
          <p:spPr bwMode="auto">
            <a:xfrm>
              <a:off x="7783512" y="4313237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No Haptic Feedback</a:t>
              </a:r>
            </a:p>
          </p:txBody>
        </p:sp>
        <p:grpSp>
          <p:nvGrpSpPr>
            <p:cNvPr id="9230" name="Group 25"/>
            <p:cNvGrpSpPr>
              <a:grpSpLocks/>
            </p:cNvGrpSpPr>
            <p:nvPr/>
          </p:nvGrpSpPr>
          <p:grpSpPr bwMode="auto">
            <a:xfrm>
              <a:off x="5726112" y="2484437"/>
              <a:ext cx="3810000" cy="1774707"/>
              <a:chOff x="5726112" y="2713037"/>
              <a:chExt cx="3810000" cy="1774707"/>
            </a:xfrm>
          </p:grpSpPr>
          <p:pic>
            <p:nvPicPr>
              <p:cNvPr id="9231" name="Picture 8" descr="weights.eps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6112" y="2713037"/>
                <a:ext cx="3810000" cy="1774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6259512" y="3855749"/>
                <a:ext cx="1371600" cy="457085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7631112" y="3779568"/>
                <a:ext cx="838200" cy="533265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02313" y="4541838"/>
            <a:ext cx="3657600" cy="2571750"/>
            <a:chOff x="5954712" y="4987327"/>
            <a:chExt cx="3657600" cy="2572348"/>
          </a:xfrm>
        </p:grpSpPr>
        <p:pic>
          <p:nvPicPr>
            <p:cNvPr id="9225" name="Picture 22" descr="weights_c3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4712" y="4987327"/>
              <a:ext cx="3657600" cy="257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Box 23"/>
            <p:cNvSpPr txBox="1">
              <a:spLocks noChangeArrowheads="1"/>
            </p:cNvSpPr>
            <p:nvPr/>
          </p:nvSpPr>
          <p:spPr bwMode="auto">
            <a:xfrm>
              <a:off x="6030912" y="5075237"/>
              <a:ext cx="16002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Haptic Feedback</a:t>
              </a:r>
            </a:p>
          </p:txBody>
        </p:sp>
        <p:sp>
          <p:nvSpPr>
            <p:cNvPr id="9227" name="TextBox 24"/>
            <p:cNvSpPr txBox="1">
              <a:spLocks noChangeArrowheads="1"/>
            </p:cNvSpPr>
            <p:nvPr/>
          </p:nvSpPr>
          <p:spPr bwMode="auto">
            <a:xfrm>
              <a:off x="6564312" y="6675437"/>
              <a:ext cx="1905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No Haptic Feedback</a:t>
              </a:r>
            </a:p>
          </p:txBody>
        </p:sp>
      </p:grpSp>
      <p:sp>
        <p:nvSpPr>
          <p:cNvPr id="29" name="Text Placeholder 2"/>
          <p:cNvSpPr txBox="1">
            <a:spLocks/>
          </p:cNvSpPr>
          <p:nvPr/>
        </p:nvSpPr>
        <p:spPr>
          <a:xfrm>
            <a:off x="163513" y="7056438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lang="es-ES" sz="1200" dirty="0" smtClean="0"/>
              <a:t>M. Gomez-Rodriguez, J. </a:t>
            </a:r>
            <a:r>
              <a:rPr lang="es-ES" sz="1200" dirty="0" err="1" smtClean="0"/>
              <a:t>Peters</a:t>
            </a:r>
            <a:r>
              <a:rPr lang="es-ES" sz="1200" dirty="0" smtClean="0"/>
              <a:t>, J. Hill, B. </a:t>
            </a:r>
            <a:r>
              <a:rPr lang="es-ES" sz="1200" dirty="0" err="1" smtClean="0"/>
              <a:t>Schölkopf</a:t>
            </a:r>
            <a:r>
              <a:rPr lang="es-ES" sz="1200" dirty="0" smtClean="0"/>
              <a:t>, A. </a:t>
            </a:r>
            <a:r>
              <a:rPr lang="es-ES" sz="1200" dirty="0" err="1" smtClean="0"/>
              <a:t>Gharabaghi</a:t>
            </a:r>
            <a:r>
              <a:rPr lang="es-ES" sz="1200" dirty="0" smtClean="0"/>
              <a:t>, and M. </a:t>
            </a:r>
            <a:r>
              <a:rPr lang="es-ES" sz="1200" dirty="0" err="1" smtClean="0"/>
              <a:t>Grosse-Wentrup</a:t>
            </a:r>
            <a:r>
              <a:rPr lang="es-ES" sz="1200" dirty="0" smtClean="0"/>
              <a:t>. </a:t>
            </a:r>
            <a:r>
              <a:rPr lang="en-US" sz="1200" i="1" dirty="0" smtClean="0"/>
              <a:t>Closing the </a:t>
            </a:r>
            <a:r>
              <a:rPr lang="en-US" sz="1200" i="1" dirty="0" err="1" smtClean="0"/>
              <a:t>Sensorimotor</a:t>
            </a:r>
            <a:r>
              <a:rPr lang="en-US" sz="1200" i="1" dirty="0" smtClean="0"/>
              <a:t> Loop: Haptic Feedback Facilitates Decoding of Arm Movement Imagery</a:t>
            </a:r>
            <a:r>
              <a:rPr lang="en-US" sz="1200" dirty="0" smtClean="0"/>
              <a:t>. SMC Workshop in Shared-Control for BMI, 2010.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2100"/>
            <a:ext cx="9070975" cy="677863"/>
          </a:xfrm>
        </p:spPr>
        <p:txBody>
          <a:bodyPr>
            <a:spAutoFit/>
          </a:bodyPr>
          <a:lstStyle/>
          <a:p>
            <a:pPr eaLnBrk="1"/>
            <a:r>
              <a:rPr smtClean="0">
                <a:latin typeface="Arial" pitchFamily="34" charset="0"/>
                <a:ea typeface="DejaVu Sans"/>
                <a:cs typeface="DejaVu Sans"/>
              </a:rPr>
              <a:t>Conclusions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468313" y="2713038"/>
            <a:ext cx="9070975" cy="167481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SzPct val="65000"/>
              <a:buFont typeface="Arial" pitchFamily="34" charset="0"/>
              <a:buChar char="•"/>
            </a:pPr>
            <a:r>
              <a:rPr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With Epidural ECoG,</a:t>
            </a:r>
          </a:p>
          <a:p>
            <a:pPr marL="863600" lvl="1" indent="-287338" eaLnBrk="1">
              <a:spcBef>
                <a:spcPct val="0"/>
              </a:spcBef>
              <a:spcAft>
                <a:spcPts val="1138"/>
              </a:spcAft>
              <a:buFont typeface="Arial" pitchFamily="34" charset="0"/>
              <a:buChar char="•"/>
            </a:pPr>
            <a:r>
              <a:rPr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High accuracy</a:t>
            </a:r>
          </a:p>
          <a:p>
            <a:pPr marL="863600" lvl="1" indent="-287338" eaLnBrk="1">
              <a:spcBef>
                <a:spcPct val="0"/>
              </a:spcBef>
              <a:spcAft>
                <a:spcPts val="1138"/>
              </a:spcAft>
              <a:buFont typeface="Arial" pitchFamily="34" charset="0"/>
              <a:buChar char="•"/>
            </a:pPr>
            <a:r>
              <a:rPr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High specificity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8313" y="4770438"/>
            <a:ext cx="5791200" cy="984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kern="0" dirty="0" smtClean="0">
                <a:solidFill>
                  <a:sysClr val="windowText" lastClr="000000"/>
                </a:solidFill>
              </a:rPr>
              <a:t>Haptic feedback improves on-line decoding.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8313" y="1570038"/>
            <a:ext cx="7239000" cy="984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kern="0" dirty="0" smtClean="0">
                <a:solidFill>
                  <a:sysClr val="windowText" lastClr="000000"/>
                </a:solidFill>
              </a:rPr>
              <a:t>Our framework closes the sensory motor loop.</a:t>
            </a:r>
            <a:endParaRPr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8313" y="5989638"/>
            <a:ext cx="8458200" cy="984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kern="0" dirty="0" smtClean="0">
                <a:solidFill>
                  <a:sysClr val="windowText" lastClr="000000"/>
                </a:solidFill>
              </a:rPr>
              <a:t>Next step: combine </a:t>
            </a:r>
            <a:r>
              <a:rPr kern="0" dirty="0" err="1" smtClean="0">
                <a:solidFill>
                  <a:sysClr val="windowText" lastClr="000000"/>
                </a:solidFill>
              </a:rPr>
              <a:t>ECoG</a:t>
            </a:r>
            <a:r>
              <a:rPr kern="0" dirty="0" smtClean="0">
                <a:solidFill>
                  <a:sysClr val="windowText" lastClr="000000"/>
                </a:solidFill>
              </a:rPr>
              <a:t> decoding in stroke patients with </a:t>
            </a:r>
            <a:r>
              <a:rPr kern="0" dirty="0" err="1" smtClean="0">
                <a:solidFill>
                  <a:sysClr val="windowText" lastClr="000000"/>
                </a:solidFill>
              </a:rPr>
              <a:t>haptic</a:t>
            </a:r>
            <a:r>
              <a:rPr kern="0" dirty="0" smtClean="0">
                <a:solidFill>
                  <a:sysClr val="windowText" lastClr="000000"/>
                </a:solidFill>
              </a:rPr>
              <a:t> feedback!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429000" y="3263900"/>
            <a:ext cx="3200400" cy="677863"/>
          </a:xfrm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eaLnBrk="1"/>
            <a:r>
              <a:rPr smtClean="0">
                <a:latin typeface="Arial" pitchFamily="34" charset="0"/>
                <a:ea typeface="DejaVu Sans"/>
                <a:cs typeface="DejaVu Sans"/>
              </a:rPr>
              <a:t>Introduction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544513" y="1417638"/>
            <a:ext cx="9070975" cy="800100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SzPct val="65000"/>
              <a:buFont typeface="Arial" pitchFamily="34" charset="0"/>
              <a:buChar char="•"/>
            </a:pPr>
            <a:r>
              <a:rPr lang="en-US" sz="2600" b="1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Stroke</a:t>
            </a:r>
            <a:r>
              <a:rPr lang="en-US" sz="260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: leading cause of long-term motor disability among adults.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59313" y="2179638"/>
            <a:ext cx="5421312" cy="4813300"/>
            <a:chOff x="4659312" y="2179637"/>
            <a:chExt cx="5421313" cy="4814047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4659312" y="2636908"/>
              <a:ext cx="4114801" cy="160044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def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None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defPPr>
              <a:lvl1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1pPr>
              <a:lvl2pPr marL="864000" marR="0" lvl="1" indent="-288000">
                <a:spcBef>
                  <a:spcPts val="0"/>
                </a:spcBef>
                <a:spcAft>
                  <a:spcPts val="1134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8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2pPr>
              <a:lvl3pPr marL="1296000" marR="0" lvl="2" indent="-216000">
                <a:spcBef>
                  <a:spcPts val="0"/>
                </a:spcBef>
                <a:spcAft>
                  <a:spcPts val="850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4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3pPr>
              <a:lvl4pPr marL="1728000" marR="0" lvl="3" indent="-216000">
                <a:spcBef>
                  <a:spcPts val="0"/>
                </a:spcBef>
                <a:spcAft>
                  <a:spcPts val="56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4pPr>
              <a:lvl5pPr marL="2160000" marR="0" lvl="4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5pPr>
              <a:lvl6pPr marL="2592000" marR="0" lvl="5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6pPr>
              <a:lvl7pPr marL="3024000" marR="0" lvl="6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7pPr>
              <a:lvl8pPr marL="3456000" marR="0" lvl="7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8pPr>
              <a:lvl9pPr marL="3887999" marR="0" lvl="8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9pPr>
            </a:lstStyle>
            <a:p>
              <a:pPr fontAlgn="auto" hangingPunct="0">
                <a:buSzPct val="65000"/>
                <a:buFont typeface="Arial" pitchFamily="34" charset="0"/>
                <a:buChar char="•"/>
                <a:defRPr/>
              </a:pPr>
              <a:r>
                <a:rPr lang="en-US" sz="2600" b="1" kern="0" dirty="0" smtClean="0">
                  <a:solidFill>
                    <a:sysClr val="windowText" lastClr="000000"/>
                  </a:solidFill>
                </a:rPr>
                <a:t>BCIs + robot-assisted physical therapy </a:t>
              </a:r>
              <a:r>
                <a:rPr lang="en-US" sz="2600" kern="0" dirty="0" smtClean="0">
                  <a:solidFill>
                    <a:sysClr val="windowText" lastClr="000000"/>
                  </a:solidFill>
                </a:rPr>
                <a:t>→ neurorehabilitation of stroke patients.</a:t>
              </a: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7097712" y="4847051"/>
              <a:ext cx="2982913" cy="169253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def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None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defPPr>
              <a:lvl1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1pPr>
              <a:lvl2pPr marL="864000" marR="0" lvl="1" indent="-288000">
                <a:spcBef>
                  <a:spcPts val="0"/>
                </a:spcBef>
                <a:spcAft>
                  <a:spcPts val="1134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8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2pPr>
              <a:lvl3pPr marL="1296000" marR="0" lvl="2" indent="-216000">
                <a:spcBef>
                  <a:spcPts val="0"/>
                </a:spcBef>
                <a:spcAft>
                  <a:spcPts val="850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4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3pPr>
              <a:lvl4pPr marL="1728000" marR="0" lvl="3" indent="-216000">
                <a:spcBef>
                  <a:spcPts val="0"/>
                </a:spcBef>
                <a:spcAft>
                  <a:spcPts val="56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4pPr>
              <a:lvl5pPr marL="2160000" marR="0" lvl="4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5pPr>
              <a:lvl6pPr marL="2592000" marR="0" lvl="5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6pPr>
              <a:lvl7pPr marL="3024000" marR="0" lvl="6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7pPr>
              <a:lvl8pPr marL="3456000" marR="0" lvl="7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8pPr>
              <a:lvl9pPr marL="3887999" marR="0" lvl="8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9pPr>
            </a:lstStyle>
            <a:p>
              <a:pPr marL="0" fontAlgn="auto" hangingPunct="0">
                <a:buFont typeface="StarSymbol"/>
                <a:buNone/>
                <a:defRPr/>
              </a:pPr>
              <a:r>
                <a:rPr lang="en-US" sz="2200" kern="0" dirty="0" smtClean="0">
                  <a:solidFill>
                    <a:sysClr val="windowText" lastClr="000000"/>
                  </a:solidFill>
                </a:rPr>
                <a:t>Brain signal based reinforcement of the patient's intent to move using a robot arm → </a:t>
              </a:r>
              <a:r>
                <a:rPr lang="en-US" sz="2200" b="1" kern="0" dirty="0" err="1" smtClean="0">
                  <a:solidFill>
                    <a:sysClr val="windowText" lastClr="000000"/>
                  </a:solidFill>
                </a:rPr>
                <a:t>Hebbian</a:t>
              </a:r>
              <a:r>
                <a:rPr lang="en-US" sz="2200" b="1" kern="0" dirty="0" smtClean="0">
                  <a:solidFill>
                    <a:sysClr val="windowText" lastClr="000000"/>
                  </a:solidFill>
                </a:rPr>
                <a:t> rule-based</a:t>
              </a:r>
              <a:r>
                <a:rPr lang="en-US" sz="2200" b="1" kern="0" baseline="30000" dirty="0" smtClean="0">
                  <a:solidFill>
                    <a:sysClr val="windowText" lastClr="000000"/>
                  </a:solidFill>
                </a:rPr>
                <a:t>*</a:t>
              </a:r>
              <a:r>
                <a:rPr lang="en-US" sz="2200" b="1" kern="0" dirty="0" smtClean="0">
                  <a:solidFill>
                    <a:sysClr val="windowText" lastClr="000000"/>
                  </a:solidFill>
                </a:rPr>
                <a:t>.</a:t>
              </a:r>
              <a:endParaRPr lang="en-US" sz="2200" kern="0" baseline="30000" dirty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86" name="Picture 7" descr="hand-robo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6512" y="4313237"/>
              <a:ext cx="1828800" cy="2680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402513" y="2179637"/>
              <a:ext cx="2438400" cy="4302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rnd"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latin typeface="+mn-lt"/>
                </a:rPr>
                <a:t>We close the loop!!</a:t>
              </a:r>
            </a:p>
          </p:txBody>
        </p:sp>
      </p:grpSp>
      <p:sp>
        <p:nvSpPr>
          <p:cNvPr id="13" name="Text Placeholder 2"/>
          <p:cNvSpPr txBox="1">
            <a:spLocks/>
          </p:cNvSpPr>
          <p:nvPr/>
        </p:nvSpPr>
        <p:spPr>
          <a:xfrm>
            <a:off x="163513" y="7208838"/>
            <a:ext cx="9753600" cy="184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>
              <a:buFont typeface="StarSymbol"/>
              <a:buNone/>
              <a:defRPr/>
            </a:pPr>
            <a:r>
              <a:rPr lang="en-US" sz="1200" dirty="0" smtClean="0"/>
              <a:t>* T. H. Murphy, and D. Corbett. Plasticity during stroke recovery: from synapse to behaviour. </a:t>
            </a:r>
            <a:r>
              <a:rPr lang="fr-FR" sz="1200" dirty="0" smtClean="0"/>
              <a:t>Nature Review Neurosci. 2009, 10-12, 861-872.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44513" y="2179638"/>
            <a:ext cx="4191000" cy="4813300"/>
            <a:chOff x="544512" y="2179637"/>
            <a:chExt cx="4191000" cy="4814047"/>
          </a:xfrm>
        </p:grpSpPr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544512" y="2636908"/>
              <a:ext cx="3733800" cy="160044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def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None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defPPr>
              <a:lvl1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1pPr>
              <a:lvl2pPr marL="864000" marR="0" lvl="1" indent="-288000">
                <a:spcBef>
                  <a:spcPts val="0"/>
                </a:spcBef>
                <a:spcAft>
                  <a:spcPts val="1134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8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2pPr>
              <a:lvl3pPr marL="1296000" marR="0" lvl="2" indent="-216000">
                <a:spcBef>
                  <a:spcPts val="0"/>
                </a:spcBef>
                <a:spcAft>
                  <a:spcPts val="850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4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3pPr>
              <a:lvl4pPr marL="1728000" marR="0" lvl="3" indent="-216000">
                <a:spcBef>
                  <a:spcPts val="0"/>
                </a:spcBef>
                <a:spcAft>
                  <a:spcPts val="56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4pPr>
              <a:lvl5pPr marL="2160000" marR="0" lvl="4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5pPr>
              <a:lvl6pPr marL="2592000" marR="0" lvl="5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6pPr>
              <a:lvl7pPr marL="3024000" marR="0" lvl="6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7pPr>
              <a:lvl8pPr marL="3456000" marR="0" lvl="7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8pPr>
              <a:lvl9pPr marL="3887999" marR="0" lvl="8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9pPr>
            </a:lstStyle>
            <a:p>
              <a:pPr fontAlgn="auto" hangingPunct="0">
                <a:buSzPct val="65000"/>
                <a:buFont typeface="Arial" pitchFamily="34" charset="0"/>
                <a:buChar char="•"/>
                <a:defRPr/>
              </a:pPr>
              <a:r>
                <a:rPr lang="en-US" sz="2600" kern="0" dirty="0" smtClean="0">
                  <a:solidFill>
                    <a:sysClr val="windowText" lastClr="000000"/>
                  </a:solidFill>
                </a:rPr>
                <a:t>Current rehabilitative interventions do not help for severe motor impairment.</a:t>
              </a:r>
            </a:p>
          </p:txBody>
        </p:sp>
        <p:pic>
          <p:nvPicPr>
            <p:cNvPr id="3080" name="Picture 8" descr="hand-robo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2712" y="4313237"/>
              <a:ext cx="1828799" cy="2680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678112" y="2179637"/>
              <a:ext cx="2057400" cy="430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rnd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latin typeface="+mn-lt"/>
                </a:rPr>
                <a:t>Loop is broken!!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2258959" y="4427933"/>
              <a:ext cx="685906" cy="609600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182747" y="4427933"/>
              <a:ext cx="838330" cy="609600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2100"/>
            <a:ext cx="9070975" cy="677863"/>
          </a:xfrm>
        </p:spPr>
        <p:txBody>
          <a:bodyPr>
            <a:spAutoFit/>
          </a:bodyPr>
          <a:lstStyle/>
          <a:p>
            <a:pPr eaLnBrk="1"/>
            <a:r>
              <a:rPr smtClean="0">
                <a:latin typeface="Arial" pitchFamily="34" charset="0"/>
                <a:ea typeface="DejaVu Sans"/>
                <a:cs typeface="DejaVu Sans"/>
              </a:rPr>
              <a:t>Challenges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468313" y="2179638"/>
            <a:ext cx="9082087" cy="3654425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622300" indent="-514350" eaLnBrk="1">
              <a:spcBef>
                <a:spcPct val="0"/>
              </a:spcBef>
              <a:spcAft>
                <a:spcPts val="1413"/>
              </a:spcAft>
              <a:buSzPct val="80000"/>
              <a:buFont typeface="Calibri" pitchFamily="34" charset="0"/>
              <a:buAutoNum type="arabicPeriod"/>
            </a:pPr>
            <a:r>
              <a:rPr lang="en-US" smtClean="0">
                <a:latin typeface="Arial" pitchFamily="34" charset="0"/>
                <a:ea typeface="DejaVu Sans"/>
                <a:cs typeface="DejaVu Sans"/>
              </a:rPr>
              <a:t>Instantaneous</a:t>
            </a:r>
            <a:r>
              <a:rPr lang="es-E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feedback</a:t>
            </a:r>
          </a:p>
          <a:p>
            <a:pPr marL="1089025" lvl="1" indent="-514350" eaLnBrk="1">
              <a:spcBef>
                <a:spcPct val="0"/>
              </a:spcBef>
              <a:spcAft>
                <a:spcPts val="1138"/>
              </a:spcAft>
              <a:buSzPct val="65000"/>
              <a:buFont typeface="Arial" pitchFamily="34" charset="0"/>
              <a:buChar char="•"/>
            </a:pPr>
            <a:r>
              <a:rPr lang="es-E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Make the subjects think they are controlling the robot arm.</a:t>
            </a:r>
          </a:p>
          <a:p>
            <a:pPr marL="1089025" lvl="1" indent="-514350" eaLnBrk="1">
              <a:spcBef>
                <a:spcPct val="0"/>
              </a:spcBef>
              <a:spcAft>
                <a:spcPts val="2200"/>
              </a:spcAft>
              <a:buSzPct val="65000"/>
              <a:buFont typeface="Arial" pitchFamily="34" charset="0"/>
              <a:buChar char="•"/>
            </a:pPr>
            <a:r>
              <a:rPr lang="es-E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Synchronize user’s attempt and robot action.</a:t>
            </a:r>
          </a:p>
          <a:p>
            <a:pPr marL="622300" indent="-514350" eaLnBrk="1">
              <a:spcBef>
                <a:spcPct val="0"/>
              </a:spcBef>
              <a:spcAft>
                <a:spcPts val="2200"/>
              </a:spcAft>
              <a:buSzPct val="80000"/>
              <a:buFont typeface="Calibri" pitchFamily="34" charset="0"/>
              <a:buAutoNum type="arabicPeriod"/>
            </a:pPr>
            <a:r>
              <a:rPr lang="es-E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High accuracy (user’s control)</a:t>
            </a:r>
          </a:p>
          <a:p>
            <a:pPr marL="622300" indent="-514350" eaLnBrk="1">
              <a:spcBef>
                <a:spcPct val="0"/>
              </a:spcBef>
              <a:spcAft>
                <a:spcPts val="2200"/>
              </a:spcAft>
              <a:buSzPct val="80000"/>
              <a:buFont typeface="Calibri" pitchFamily="34" charset="0"/>
              <a:buAutoNum type="arabicPeriod"/>
            </a:pPr>
            <a:r>
              <a:rPr lang="es-E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High specificity (ECoG vs EEG)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5" descr="hand-rob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2636838"/>
            <a:ext cx="22875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163513" y="6980238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600"/>
              </a:spcAft>
              <a:buFont typeface="StarSymbol"/>
              <a:buNone/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M. Gomez-Rodriguez, M.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Grosse-Wentrup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J.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Peters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G.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Naros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J. Hill, B.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Sch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ö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lkopf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and A.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Gharabaghi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. 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Epidural ECoG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 Online Decoding of Arm Movement 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Intention 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in 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Hemiparesis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. ICPR Workshop on Brain Decoding, 2010.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63513" y="6446838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lang="es-ES" sz="1200" dirty="0" smtClean="0"/>
              <a:t>M. Gomez-Rodriguez, J. </a:t>
            </a:r>
            <a:r>
              <a:rPr lang="es-ES" sz="1200" dirty="0" err="1" smtClean="0"/>
              <a:t>Peters</a:t>
            </a:r>
            <a:r>
              <a:rPr lang="es-ES" sz="1200" dirty="0" smtClean="0"/>
              <a:t>, J. Hill, B. </a:t>
            </a:r>
            <a:r>
              <a:rPr lang="es-ES" sz="1200" dirty="0" err="1" smtClean="0"/>
              <a:t>Schölkopf</a:t>
            </a:r>
            <a:r>
              <a:rPr lang="es-ES" sz="1200" dirty="0" smtClean="0"/>
              <a:t>, A. </a:t>
            </a:r>
            <a:r>
              <a:rPr lang="es-ES" sz="1200" dirty="0" err="1" smtClean="0"/>
              <a:t>Gharabaghi</a:t>
            </a:r>
            <a:r>
              <a:rPr lang="es-ES" sz="1200" dirty="0" smtClean="0"/>
              <a:t>, and M. </a:t>
            </a:r>
            <a:r>
              <a:rPr lang="es-ES" sz="1200" dirty="0" err="1" smtClean="0"/>
              <a:t>Grosse-Wentrup</a:t>
            </a:r>
            <a:r>
              <a:rPr lang="es-ES" sz="1200" dirty="0" smtClean="0"/>
              <a:t>. </a:t>
            </a:r>
            <a:r>
              <a:rPr lang="en-US" sz="1200" i="1" dirty="0" smtClean="0"/>
              <a:t>Closing the </a:t>
            </a:r>
            <a:r>
              <a:rPr lang="en-US" sz="1200" i="1" dirty="0" err="1" smtClean="0"/>
              <a:t>Sensorimotor</a:t>
            </a:r>
            <a:r>
              <a:rPr lang="en-US" sz="1200" i="1" dirty="0" smtClean="0"/>
              <a:t> Loop: Haptic Feedback Facilitates Decoding of Arm Movement Imagery</a:t>
            </a:r>
            <a:r>
              <a:rPr lang="en-US" sz="1200" dirty="0" smtClean="0"/>
              <a:t>. SMC Workshop in Shared-Control for BMI, 2010.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1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2100"/>
            <a:ext cx="9070975" cy="677863"/>
          </a:xfrm>
        </p:spPr>
        <p:txBody>
          <a:bodyPr>
            <a:spAutoFit/>
          </a:bodyPr>
          <a:lstStyle/>
          <a:p>
            <a:pPr eaLnBrk="1"/>
            <a:r>
              <a:rPr smtClean="0">
                <a:latin typeface="Arial" pitchFamily="34" charset="0"/>
                <a:ea typeface="DejaVu Sans"/>
                <a:cs typeface="DejaVu Sans"/>
              </a:rPr>
              <a:t>Progress to date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2913" y="2255838"/>
            <a:ext cx="2743200" cy="800100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algn="ctr" eaLnBrk="1" fontAlgn="auto">
              <a:buFont typeface="StarSymbol"/>
              <a:buNone/>
              <a:defRPr/>
            </a:pPr>
            <a:r>
              <a:rPr sz="2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/>
              </a:rPr>
              <a:t>On-line decoding (Epidural ECoG)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3512" y="6980237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600"/>
              </a:spcAft>
              <a:buFont typeface="StarSymbol"/>
              <a:buNone/>
              <a:defRPr/>
            </a:pP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M. Gomez-Rodriguez, M.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Grosse-Wentrup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J.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Peters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Naros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J. Hill, B.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lkopf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and A.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Gharabaghi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200" i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Epidural ECoG Online Decoding of Arm Movement Intention in Hemiparesis</a:t>
            </a:r>
            <a:r>
              <a:rPr lang="en-U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ICPR Workshop on Brain Decoding, 2010.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63512" y="2408237"/>
            <a:ext cx="9753600" cy="4408487"/>
            <a:chOff x="163512" y="2408238"/>
            <a:chExt cx="9753600" cy="4407931"/>
          </a:xfrm>
        </p:grpSpPr>
        <p:grpSp>
          <p:nvGrpSpPr>
            <p:cNvPr id="5130" name="Group 19"/>
            <p:cNvGrpSpPr>
              <a:grpSpLocks/>
            </p:cNvGrpSpPr>
            <p:nvPr/>
          </p:nvGrpSpPr>
          <p:grpSpPr bwMode="auto">
            <a:xfrm>
              <a:off x="163513" y="2408238"/>
              <a:ext cx="5335587" cy="3581400"/>
              <a:chOff x="163512" y="2408237"/>
              <a:chExt cx="5335529" cy="3581400"/>
            </a:xfrm>
          </p:grpSpPr>
          <p:sp>
            <p:nvSpPr>
              <p:cNvPr id="8" name="Text Placeholder 2"/>
              <p:cNvSpPr txBox="1">
                <a:spLocks/>
              </p:cNvSpPr>
              <p:nvPr/>
            </p:nvSpPr>
            <p:spPr>
              <a:xfrm>
                <a:off x="163511" y="2408237"/>
                <a:ext cx="2514573" cy="1199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Clr>
                    <a:srgbClr val="FF6309"/>
                  </a:buClr>
                  <a:buSzPct val="45000"/>
                  <a:buFont typeface="StarSymbol"/>
                  <a:buNone/>
                  <a:defRPr lang="fi-FI" sz="32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32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1pPr>
                <a:lvl2pPr marL="864000" marR="0" lvl="1" indent="-288000">
                  <a:spcBef>
                    <a:spcPts val="0"/>
                  </a:spcBef>
                  <a:spcAft>
                    <a:spcPts val="1134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8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2pPr>
                <a:lvl3pPr marL="1296000" marR="0" lvl="2" indent="-216000">
                  <a:spcBef>
                    <a:spcPts val="0"/>
                  </a:spcBef>
                  <a:spcAft>
                    <a:spcPts val="85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4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0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0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0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0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0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 lang="fi-FI" sz="20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defRPr>
                </a:lvl9pPr>
              </a:lstStyle>
              <a:p>
                <a:pPr marL="0" algn="ctr" fontAlgn="auto" hangingPunct="0">
                  <a:buFont typeface="StarSymbol"/>
                  <a:buNone/>
                  <a:defRPr/>
                </a:pPr>
                <a:r>
                  <a:rPr sz="2600" kern="0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/>
                    <a:cs typeface="Arial" pitchFamily="34"/>
                  </a:rPr>
                  <a:t>Haptic feedback helps on-line decoding</a:t>
                </a:r>
              </a:p>
            </p:txBody>
          </p:sp>
          <p:grpSp>
            <p:nvGrpSpPr>
              <p:cNvPr id="5133" name="Group 18"/>
              <p:cNvGrpSpPr>
                <a:grpSpLocks/>
              </p:cNvGrpSpPr>
              <p:nvPr/>
            </p:nvGrpSpPr>
            <p:grpSpPr bwMode="auto">
              <a:xfrm>
                <a:off x="2220912" y="2636837"/>
                <a:ext cx="3278129" cy="3352800"/>
                <a:chOff x="2220912" y="2636837"/>
                <a:chExt cx="3278129" cy="3352800"/>
              </a:xfrm>
            </p:grpSpPr>
            <p:pic>
              <p:nvPicPr>
                <p:cNvPr id="5134" name="Picture 14" descr="hand-robot-highlight0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11512" y="2636837"/>
                  <a:ext cx="2287529" cy="335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220889" y="3627283"/>
                  <a:ext cx="914390" cy="228571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163512" y="6446329"/>
              <a:ext cx="9753600" cy="3698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def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None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defPPr>
              <a:lvl1pPr marL="432000" marR="0" lvl="0" indent="-324000">
                <a:spcBef>
                  <a:spcPts val="0"/>
                </a:spcBef>
                <a:spcAft>
                  <a:spcPts val="141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32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1pPr>
              <a:lvl2pPr marL="864000" marR="0" lvl="1" indent="-288000">
                <a:spcBef>
                  <a:spcPts val="0"/>
                </a:spcBef>
                <a:spcAft>
                  <a:spcPts val="1134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8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2pPr>
              <a:lvl3pPr marL="1296000" marR="0" lvl="2" indent="-216000">
                <a:spcBef>
                  <a:spcPts val="0"/>
                </a:spcBef>
                <a:spcAft>
                  <a:spcPts val="850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4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3pPr>
              <a:lvl4pPr marL="1728000" marR="0" lvl="3" indent="-216000">
                <a:spcBef>
                  <a:spcPts val="0"/>
                </a:spcBef>
                <a:spcAft>
                  <a:spcPts val="567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4pPr>
              <a:lvl5pPr marL="2160000" marR="0" lvl="4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5pPr>
              <a:lvl6pPr marL="2592000" marR="0" lvl="5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6pPr>
              <a:lvl7pPr marL="3024000" marR="0" lvl="6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7pPr>
              <a:lvl8pPr marL="3456000" marR="0" lvl="7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8pPr>
              <a:lvl9pPr marL="3887999" marR="0" lvl="8" indent="-216000">
                <a:spcBef>
                  <a:spcPts val="0"/>
                </a:spcBef>
                <a:spcAft>
                  <a:spcPts val="283"/>
                </a:spcAft>
                <a:buClr>
                  <a:srgbClr val="FF6309"/>
                </a:buClr>
                <a:buSzPct val="45000"/>
                <a:buFont typeface="StarSymbol"/>
                <a:buChar char=""/>
                <a:defRPr lang="fi-FI" sz="2000" b="0" i="0" u="none" strike="noStrike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defRPr>
              </a:lvl9pPr>
            </a:lstStyle>
            <a:p>
              <a:pPr marL="0" fontAlgn="auto" hangingPunct="0">
                <a:spcAft>
                  <a:spcPts val="0"/>
                </a:spcAft>
                <a:buFont typeface="StarSymbol"/>
                <a:buNone/>
                <a:defRPr/>
              </a:pP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M. Gomez-Rodriguez, J. </a:t>
              </a:r>
              <a:r>
                <a:rPr lang="es-E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Peters</a:t>
              </a: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, J. Hill, B. </a:t>
              </a:r>
              <a:r>
                <a:rPr lang="es-E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Schölkopf</a:t>
              </a: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, A. </a:t>
              </a:r>
              <a:r>
                <a:rPr lang="es-E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Gharabaghi</a:t>
              </a: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, and M. </a:t>
              </a:r>
              <a:r>
                <a:rPr lang="es-E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Grosse-Wentrup</a:t>
              </a: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sz="1200" i="1" dirty="0" smtClean="0">
                  <a:solidFill>
                    <a:schemeClr val="accent6">
                      <a:lumMod val="75000"/>
                    </a:schemeClr>
                  </a:solidFill>
                </a:rPr>
                <a:t>Closing the </a:t>
              </a:r>
              <a:r>
                <a:rPr lang="en-US" sz="1200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Sensorimotor</a:t>
              </a:r>
              <a:r>
                <a:rPr lang="en-US" sz="1200" i="1" dirty="0" smtClean="0">
                  <a:solidFill>
                    <a:schemeClr val="accent6">
                      <a:lumMod val="75000"/>
                    </a:schemeClr>
                  </a:solidFill>
                </a:rPr>
                <a:t> Loop: Haptic Feedback Facilitates Decoding of Arm Movement Imagery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. SMC Workshop in Shared-Control for BMI, 2010.</a:t>
              </a:r>
              <a:endParaRPr lang="en-US" sz="1200" kern="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11512" y="2636837"/>
            <a:ext cx="3429000" cy="3351212"/>
            <a:chOff x="3211512" y="2636837"/>
            <a:chExt cx="3429000" cy="3350559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 flipV="1">
              <a:off x="5573712" y="2636837"/>
              <a:ext cx="1066800" cy="38092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7" name="Picture 6" descr="hand-robot-highligh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1512" y="2636837"/>
              <a:ext cx="2286000" cy="3350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5" descr="hand-rob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2636838"/>
            <a:ext cx="22875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2478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fi-FI" dirty="0" smtClean="0">
                <a:latin typeface="Arial" pitchFamily="34" charset="0"/>
                <a:ea typeface="DejaVu Sans"/>
                <a:cs typeface="Arial" pitchFamily="34" charset="0"/>
              </a:rPr>
              <a:t>Epidural ECoG on-line decoding</a:t>
            </a:r>
            <a:endParaRPr dirty="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2913" y="2255838"/>
            <a:ext cx="2743200" cy="800100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algn="ctr" eaLnBrk="1" fontAlgn="auto">
              <a:buFont typeface="StarSymbol"/>
              <a:buNone/>
              <a:defRPr/>
            </a:pPr>
            <a:r>
              <a:rPr sz="2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/>
              </a:rPr>
              <a:t>On-line decoding (Epidural ECoG)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3512" y="7056437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600"/>
              </a:spcAft>
              <a:buFont typeface="StarSymbol"/>
              <a:buNone/>
              <a:defRPr/>
            </a:pP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M. Gomez-Rodriguez, M.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Grosse-Wentrup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J.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Peters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Naros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J. Hill, B.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lkopf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and A. </a:t>
            </a:r>
            <a:r>
              <a:rPr lang="es-ES" sz="1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Gharabaghi</a:t>
            </a:r>
            <a:r>
              <a:rPr lang="es-E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200" i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Epidural ECoG Online Decoding of Arm Movement Intention in Hemiparesis</a:t>
            </a:r>
            <a:r>
              <a:rPr lang="en-US" sz="1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ICPR Workshop on Brain Decoding, 2010.</a:t>
            </a:r>
          </a:p>
        </p:txBody>
      </p:sp>
      <p:pic>
        <p:nvPicPr>
          <p:cNvPr id="5134" name="Picture 14" descr="hand-robot-highlight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546" y="2636866"/>
            <a:ext cx="2287554" cy="335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11512" y="2636837"/>
            <a:ext cx="3429000" cy="3351212"/>
            <a:chOff x="3211512" y="2636837"/>
            <a:chExt cx="3429000" cy="3350559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 flipV="1">
              <a:off x="5573712" y="2636837"/>
              <a:ext cx="1066800" cy="38092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7" name="Picture 6" descr="hand-robot-highligh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1512" y="2636837"/>
              <a:ext cx="2286000" cy="3350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38138"/>
            <a:ext cx="9070975" cy="585787"/>
          </a:xfrm>
        </p:spPr>
        <p:txBody>
          <a:bodyPr>
            <a:spAutoFit/>
          </a:bodyPr>
          <a:lstStyle/>
          <a:p>
            <a:pPr eaLnBrk="1"/>
            <a:r>
              <a:rPr lang="fi-FI" sz="3800" dirty="0" smtClean="0">
                <a:latin typeface="Arial" pitchFamily="34" charset="0"/>
                <a:ea typeface="DejaVu Sans"/>
                <a:cs typeface="Arial" pitchFamily="34" charset="0"/>
              </a:rPr>
              <a:t>Epidural ECoG on-line decoding: Setup</a:t>
            </a:r>
            <a:endParaRPr sz="3800" dirty="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392113" y="3475038"/>
            <a:ext cx="5562600" cy="1200150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SzPct val="65000"/>
              <a:buFont typeface="Arial" pitchFamily="34" charset="0"/>
              <a:buChar char="•"/>
            </a:pPr>
            <a:r>
              <a:rPr lang="en-US" sz="260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96 </a:t>
            </a:r>
            <a:r>
              <a:rPr lang="en-US" sz="2600" b="1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epidural</a:t>
            </a:r>
            <a:r>
              <a:rPr lang="en-US" sz="260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ECoG electrodes: somato-sensory, motor and pre-motor cortex.</a:t>
            </a:r>
          </a:p>
        </p:txBody>
      </p:sp>
      <p:pic>
        <p:nvPicPr>
          <p:cNvPr id="4" name="Picture 3" descr="ar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3" y="4922838"/>
            <a:ext cx="1420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92113" y="1570038"/>
            <a:ext cx="5562600" cy="1200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sz="2600" kern="0" dirty="0" smtClean="0">
                <a:solidFill>
                  <a:sysClr val="windowText" lastClr="000000"/>
                </a:solidFill>
              </a:rPr>
              <a:t>65-year old male, right-sided hemiparesis (hemorrhagic stroke in left thalamus)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2113" y="5456238"/>
            <a:ext cx="5562600" cy="80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sz="2600" kern="0" dirty="0" smtClean="0">
                <a:solidFill>
                  <a:sysClr val="windowText" lastClr="000000"/>
                </a:solidFill>
              </a:rPr>
              <a:t>Subject’s task: attempt to move the right arm forward or backward. 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5954713" y="5856288"/>
            <a:ext cx="1371600" cy="57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i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113" y="1417638"/>
            <a:ext cx="368141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5421313" y="3322638"/>
            <a:ext cx="16002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97713" y="2484438"/>
            <a:ext cx="14478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163512" y="7056437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600"/>
              </a:spcAft>
              <a:buFont typeface="StarSymbol"/>
              <a:buNone/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M. Gomez-Rodriguez, M.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Grosse-Wentrup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J.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Peters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G.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Naros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J. Hill, B.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Sch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ö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lkopf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and A.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Gharabaghi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. 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Epidural ECoG Online Decoding of Arm Movement Intention in Hemiparesis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. ICPR Workshop on Brain Decoding, 2010.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38138"/>
            <a:ext cx="9612312" cy="585787"/>
          </a:xfrm>
        </p:spPr>
        <p:txBody>
          <a:bodyPr>
            <a:spAutoFit/>
          </a:bodyPr>
          <a:lstStyle/>
          <a:p>
            <a:pPr eaLnBrk="1"/>
            <a:r>
              <a:rPr lang="fi-FI" sz="3800" smtClean="0">
                <a:latin typeface="Arial" pitchFamily="34" charset="0"/>
                <a:ea typeface="DejaVu Sans"/>
                <a:cs typeface="Arial" pitchFamily="34" charset="0"/>
              </a:rPr>
              <a:t>Epidural ECoG on-line decoding: Results</a:t>
            </a:r>
            <a:endParaRPr sz="380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468313" y="1493838"/>
            <a:ext cx="9082087" cy="1533525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SzPct val="65000"/>
              <a:buFont typeface="Arial" pitchFamily="34" charset="0"/>
              <a:buChar char="•"/>
            </a:pPr>
            <a:r>
              <a:rPr lang="en-US" sz="300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On-line decoding of arm movement intention of a stroke patient → ~90% accuracy.</a:t>
            </a:r>
          </a:p>
          <a:p>
            <a:pPr marL="863600" lvl="1" indent="-287338" eaLnBrk="1">
              <a:spcBef>
                <a:spcPct val="0"/>
              </a:spcBef>
              <a:spcAft>
                <a:spcPts val="1138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High accuracy</a:t>
            </a:r>
          </a:p>
        </p:txBody>
      </p:sp>
      <p:pic>
        <p:nvPicPr>
          <p:cNvPr id="5" name="Picture 4" descr="auc_low_freq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13" y="3322638"/>
            <a:ext cx="38465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68313" y="3475038"/>
            <a:ext cx="5029200" cy="2919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ysClr val="windowText" lastClr="000000"/>
                </a:solidFill>
              </a:rPr>
              <a:t>Information given by each electrode for on-line decoding → cortical reorganization caused by the stroke.</a:t>
            </a:r>
          </a:p>
          <a:p>
            <a:pPr lvl="1" fontAlgn="auto" hangingPunct="0"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High specificity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97313" y="4694238"/>
            <a:ext cx="38862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163513" y="7056438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600"/>
              </a:spcAft>
              <a:buFont typeface="StarSymbol"/>
              <a:buNone/>
              <a:defRPr/>
            </a:pPr>
            <a:r>
              <a:rPr lang="es-ES" sz="1200" kern="0" dirty="0" smtClean="0">
                <a:solidFill>
                  <a:sysClr val="windowText" lastClr="000000"/>
                </a:solidFill>
              </a:rPr>
              <a:t>M. Gomez-Rodriguez, M.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Grosse-Wentrup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J.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Peters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G.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Naros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J. Hill, B.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Sch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ö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lkopf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, and A. </a:t>
            </a:r>
            <a:r>
              <a:rPr lang="es-ES" sz="1200" kern="0" dirty="0" err="1" smtClean="0">
                <a:solidFill>
                  <a:sysClr val="windowText" lastClr="000000"/>
                </a:solidFill>
              </a:rPr>
              <a:t>Gharabaghi</a:t>
            </a:r>
            <a:r>
              <a:rPr lang="es-ES" sz="1200" kern="0" dirty="0" smtClean="0">
                <a:solidFill>
                  <a:sysClr val="windowText" lastClr="000000"/>
                </a:solidFill>
              </a:rPr>
              <a:t>. </a:t>
            </a:r>
            <a:r>
              <a:rPr lang="en-US" sz="1200" i="1" kern="0" dirty="0" smtClean="0">
                <a:solidFill>
                  <a:sysClr val="windowText" lastClr="000000"/>
                </a:solidFill>
              </a:rPr>
              <a:t>Epidural ECoG Online Decoding of Arm Movement Intention in Hemiparesis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. ICPR Workshop on Brain Decoding, 2010.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84810"/>
            <a:ext cx="9070975" cy="492443"/>
          </a:xfrm>
        </p:spPr>
        <p:txBody>
          <a:bodyPr>
            <a:spAutoFit/>
          </a:bodyPr>
          <a:lstStyle/>
          <a:p>
            <a:pPr eaLnBrk="1"/>
            <a:r>
              <a:rPr lang="fi-FI" sz="3200" dirty="0" smtClean="0">
                <a:latin typeface="Arial" pitchFamily="34" charset="0"/>
                <a:ea typeface="DejaVu Sans"/>
                <a:cs typeface="Arial" pitchFamily="34" charset="0"/>
              </a:rPr>
              <a:t>Haptic feedback helps on-line decoding</a:t>
            </a:r>
            <a:endParaRPr sz="3200" dirty="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63512" y="2408237"/>
            <a:ext cx="2514600" cy="1200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algn="ctr" fontAlgn="auto" hangingPunct="0">
              <a:buFont typeface="StarSymbol"/>
              <a:buNone/>
              <a:defRPr/>
            </a:pPr>
            <a:r>
              <a:rPr sz="2600" kern="0" dirty="0" smtClean="0">
                <a:solidFill>
                  <a:schemeClr val="accent6">
                    <a:lumMod val="75000"/>
                  </a:schemeClr>
                </a:solidFill>
                <a:latin typeface="Arial" pitchFamily="34"/>
                <a:cs typeface="Arial" pitchFamily="34"/>
              </a:rPr>
              <a:t>Haptic feedback helps on-line decoding</a:t>
            </a:r>
          </a:p>
        </p:txBody>
      </p:sp>
      <p:pic>
        <p:nvPicPr>
          <p:cNvPr id="5134" name="Picture 14" descr="hand-robot-highligh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1512" y="2636837"/>
            <a:ext cx="2287554" cy="335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2220912" y="3627437"/>
            <a:ext cx="91440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63512" y="7056437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M. Gomez-Rodriguez, J.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Peters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, J. Hill, B.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Schölkopf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, A.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Gharabaghi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, and M.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Grosse-Wentrup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Closing the </a:t>
            </a:r>
            <a:r>
              <a:rPr lang="en-US" sz="1200" i="1" dirty="0" err="1" smtClean="0">
                <a:solidFill>
                  <a:schemeClr val="accent6">
                    <a:lumMod val="75000"/>
                  </a:schemeClr>
                </a:solidFill>
              </a:rPr>
              <a:t>Sensorimotor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Loop: Haptic Feedback Facilitates Decoding of Arm Movement Imagery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. SMC Workshop in Shared-Control for BMI, 2010.</a:t>
            </a:r>
            <a:endParaRPr lang="en-US" sz="1200" kern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85763"/>
            <a:ext cx="9612312" cy="492125"/>
          </a:xfrm>
        </p:spPr>
        <p:txBody>
          <a:bodyPr>
            <a:spAutoFit/>
          </a:bodyPr>
          <a:lstStyle/>
          <a:p>
            <a:pPr eaLnBrk="1"/>
            <a:r>
              <a:rPr lang="fi-FI" sz="3200" dirty="0" smtClean="0">
                <a:latin typeface="Arial" pitchFamily="34" charset="0"/>
                <a:ea typeface="DejaVu Sans"/>
                <a:cs typeface="Arial" pitchFamily="34" charset="0"/>
              </a:rPr>
              <a:t>Haptic feedback helps on-line decoding: Setup</a:t>
            </a:r>
            <a:endParaRPr sz="3200" dirty="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544513" y="1951038"/>
            <a:ext cx="5272087" cy="86201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SzPct val="65000"/>
              <a:buFont typeface="Arial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6 right handed healthy subjects, 35 EEG electrodes</a:t>
            </a:r>
            <a:endParaRPr lang="en-US" sz="300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4" name="Picture 3" descr="detail-rob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008438"/>
            <a:ext cx="1295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20713" y="4008438"/>
            <a:ext cx="4953000" cy="1292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Subject’s task: think about moving the arm forward or backward.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45113" y="4618038"/>
            <a:ext cx="9906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m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3856038"/>
            <a:ext cx="1420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107113" y="6446838"/>
            <a:ext cx="22098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eg_c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6713" y="1265238"/>
            <a:ext cx="23764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5497513" y="2560638"/>
            <a:ext cx="1143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 txBox="1">
            <a:spLocks/>
          </p:cNvSpPr>
          <p:nvPr/>
        </p:nvSpPr>
        <p:spPr>
          <a:xfrm>
            <a:off x="620713" y="5684838"/>
            <a:ext cx="5410200" cy="1292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fontAlgn="auto" hangingPunct="0">
              <a:buSzPct val="65000"/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A robot arm guides subject’s arm → On-line H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aptic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feedback (</a:t>
            </a:r>
            <a:r>
              <a:rPr lang="en-US" sz="2800" dirty="0" smtClean="0"/>
              <a:t>every 300 ms go/no go)</a:t>
            </a:r>
            <a:endParaRPr lang="es-ES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163513" y="7056438"/>
            <a:ext cx="9753600" cy="369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lang="es-ES" sz="1200" dirty="0" smtClean="0"/>
              <a:t>M. Gomez-Rodriguez, J. </a:t>
            </a:r>
            <a:r>
              <a:rPr lang="es-ES" sz="1200" dirty="0" err="1" smtClean="0"/>
              <a:t>Peters</a:t>
            </a:r>
            <a:r>
              <a:rPr lang="es-ES" sz="1200" dirty="0" smtClean="0"/>
              <a:t>, J. Hill, B. </a:t>
            </a:r>
            <a:r>
              <a:rPr lang="es-ES" sz="1200" dirty="0" err="1" smtClean="0"/>
              <a:t>Schölkopf</a:t>
            </a:r>
            <a:r>
              <a:rPr lang="es-ES" sz="1200" dirty="0" smtClean="0"/>
              <a:t>, A. </a:t>
            </a:r>
            <a:r>
              <a:rPr lang="es-ES" sz="1200" dirty="0" err="1" smtClean="0"/>
              <a:t>Gharabaghi</a:t>
            </a:r>
            <a:r>
              <a:rPr lang="es-ES" sz="1200" dirty="0" smtClean="0"/>
              <a:t>, and M. </a:t>
            </a:r>
            <a:r>
              <a:rPr lang="es-ES" sz="1200" dirty="0" err="1" smtClean="0"/>
              <a:t>Grosse-Wentrup</a:t>
            </a:r>
            <a:r>
              <a:rPr lang="es-ES" sz="1200" dirty="0" smtClean="0"/>
              <a:t>. </a:t>
            </a:r>
            <a:r>
              <a:rPr lang="en-US" sz="1200" i="1" dirty="0" smtClean="0"/>
              <a:t>Closing the </a:t>
            </a:r>
            <a:r>
              <a:rPr lang="en-US" sz="1200" i="1" dirty="0" err="1" smtClean="0"/>
              <a:t>Sensorimotor</a:t>
            </a:r>
            <a:r>
              <a:rPr lang="en-US" sz="1200" i="1" dirty="0" smtClean="0"/>
              <a:t> Loop: Haptic Feedback Facilitates Decoding of Arm Movement Imagery</a:t>
            </a:r>
            <a:r>
              <a:rPr lang="en-US" sz="1200" dirty="0" smtClean="0"/>
              <a:t>. SMC Workshop in Shared-Control for BMI, 2010.</a:t>
            </a:r>
            <a:endParaRPr lang="en-US" sz="12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0" grpId="0"/>
    </p:bldLst>
  </p:timing>
</p:sld>
</file>

<file path=ppt/theme/theme1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/usr/lib/openoffice/share/template/en-US/presnt/Glossy.otp</Template>
  <TotalTime>1361</TotalTime>
  <Words>889</Words>
  <Application>Microsoft Office PowerPoint</Application>
  <PresentationFormat>Custom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DejaVu Sans</vt:lpstr>
      <vt:lpstr>StarSymbol</vt:lpstr>
      <vt:lpstr>Calibri</vt:lpstr>
      <vt:lpstr>Times New Roman</vt:lpstr>
      <vt:lpstr>Glossy</vt:lpstr>
      <vt:lpstr>Default</vt:lpstr>
      <vt:lpstr>BCI-based Robot Rehabilitation Framework for Stroke Patients</vt:lpstr>
      <vt:lpstr>Introduction</vt:lpstr>
      <vt:lpstr>Challenges</vt:lpstr>
      <vt:lpstr>Progress to date</vt:lpstr>
      <vt:lpstr>Epidural ECoG on-line decoding</vt:lpstr>
      <vt:lpstr>Epidural ECoG on-line decoding: Setup</vt:lpstr>
      <vt:lpstr>Epidural ECoG on-line decoding: Results</vt:lpstr>
      <vt:lpstr>Haptic feedback helps on-line decoding</vt:lpstr>
      <vt:lpstr>Haptic feedback helps on-line decoding: Setup</vt:lpstr>
      <vt:lpstr>Haptic feedback helps on-line decoding: Results</vt:lpstr>
      <vt:lpstr>Conclusions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Networks of Diffusion</dc:title>
  <cp:lastModifiedBy>Manuel</cp:lastModifiedBy>
  <cp:revision>94</cp:revision>
  <dcterms:created xsi:type="dcterms:W3CDTF">2009-11-07T16:00:01Z</dcterms:created>
  <dcterms:modified xsi:type="dcterms:W3CDTF">2010-06-01T13:48:58Z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